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5" r:id="rId2"/>
    <p:sldId id="266" r:id="rId3"/>
    <p:sldId id="267" r:id="rId4"/>
    <p:sldId id="268" r:id="rId5"/>
    <p:sldId id="269" r:id="rId6"/>
    <p:sldId id="270" r:id="rId7"/>
    <p:sldId id="271" r:id="rId8"/>
    <p:sldId id="272"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2769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358283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6056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4960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0756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4233869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3678628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774289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54300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42458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7539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B0F8AB-2BDE-465F-BCC7-057EAF77222F}" type="datetimeFigureOut">
              <a:rPr lang="en-US" smtClean="0"/>
              <a:t>3/6/2024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71815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B0F8AB-2BDE-465F-BCC7-057EAF77222F}" type="datetimeFigureOut">
              <a:rPr lang="en-US" smtClean="0"/>
              <a:t>3/6/2024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97060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0F8AB-2BDE-465F-BCC7-057EAF77222F}" type="datetimeFigureOut">
              <a:rPr lang="en-US" smtClean="0"/>
              <a:t>3/6/2024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168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82092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Tree>
    <p:extLst>
      <p:ext uri="{BB962C8B-B14F-4D97-AF65-F5344CB8AC3E}">
        <p14:creationId xmlns:p14="http://schemas.microsoft.com/office/powerpoint/2010/main" val="3716406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B0F8AB-2BDE-465F-BCC7-057EAF77222F}" type="datetimeFigureOut">
              <a:rPr lang="en-US" smtClean="0"/>
              <a:t>3/6/2024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F3B989-8B29-48D4-AB71-3D94035C5EB8}" type="slidenum">
              <a:rPr lang="en-US" smtClean="0"/>
              <a:t>‹#›</a:t>
            </a:fld>
            <a:endParaRPr lang="en-US"/>
          </a:p>
        </p:txBody>
      </p:sp>
    </p:spTree>
    <p:extLst>
      <p:ext uri="{BB962C8B-B14F-4D97-AF65-F5344CB8AC3E}">
        <p14:creationId xmlns:p14="http://schemas.microsoft.com/office/powerpoint/2010/main" val="248485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2" name="Straight Connector 31">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39">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43" name="Rectangle 42">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7" name="Isosceles Triangle 46">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D405E63-A260-028E-4F34-252DB16679A2}"/>
              </a:ext>
            </a:extLst>
          </p:cNvPr>
          <p:cNvSpPr>
            <a:spLocks noGrp="1"/>
          </p:cNvSpPr>
          <p:nvPr>
            <p:ph type="ctrTitle"/>
          </p:nvPr>
        </p:nvSpPr>
        <p:spPr>
          <a:xfrm>
            <a:off x="673754" y="643467"/>
            <a:ext cx="4203045" cy="1375608"/>
          </a:xfrm>
        </p:spPr>
        <p:txBody>
          <a:bodyPr vert="horz" lIns="91440" tIns="45720" rIns="91440" bIns="45720" rtlCol="0" anchor="ctr">
            <a:normAutofit/>
          </a:bodyPr>
          <a:lstStyle/>
          <a:p>
            <a:pPr algn="l"/>
            <a:r>
              <a:rPr lang="en-US" sz="3600">
                <a:solidFill>
                  <a:schemeClr val="bg1"/>
                </a:solidFill>
              </a:rPr>
              <a:t>अवसरों की समानता</a:t>
            </a:r>
            <a:br>
              <a:rPr lang="en-US" sz="3600">
                <a:solidFill>
                  <a:schemeClr val="bg1"/>
                </a:solidFill>
              </a:rPr>
            </a:br>
            <a:endParaRPr lang="en-US" sz="3600">
              <a:solidFill>
                <a:schemeClr val="bg1"/>
              </a:solidFill>
            </a:endParaRPr>
          </a:p>
        </p:txBody>
      </p:sp>
      <p:sp>
        <p:nvSpPr>
          <p:cNvPr id="3" name="Subtitle 2">
            <a:extLst>
              <a:ext uri="{FF2B5EF4-FFF2-40B4-BE49-F238E27FC236}">
                <a16:creationId xmlns:a16="http://schemas.microsoft.com/office/drawing/2014/main" id="{6583E79C-639E-4847-18CF-525D15E02396}"/>
              </a:ext>
            </a:extLst>
          </p:cNvPr>
          <p:cNvSpPr>
            <a:spLocks noGrp="1"/>
          </p:cNvSpPr>
          <p:nvPr>
            <p:ph type="subTitle" idx="1"/>
          </p:nvPr>
        </p:nvSpPr>
        <p:spPr>
          <a:xfrm>
            <a:off x="673754" y="2160590"/>
            <a:ext cx="3973943" cy="3440110"/>
          </a:xfrm>
        </p:spPr>
        <p:txBody>
          <a:bodyPr vert="horz" lIns="91440" tIns="45720" rIns="91440" bIns="45720" rtlCol="0">
            <a:normAutofit/>
          </a:bodyPr>
          <a:lstStyle/>
          <a:p>
            <a:pPr algn="l"/>
            <a:r>
              <a:rPr lang="en-US" dirty="0">
                <a:solidFill>
                  <a:schemeClr val="bg1"/>
                </a:solidFill>
              </a:rPr>
              <a:t>By: Dr Iti Banerjee</a:t>
            </a:r>
          </a:p>
          <a:p>
            <a:pPr algn="l"/>
            <a:r>
              <a:rPr lang="en-US" dirty="0">
                <a:solidFill>
                  <a:schemeClr val="bg1"/>
                </a:solidFill>
              </a:rPr>
              <a:t>Assistant Professor</a:t>
            </a:r>
          </a:p>
          <a:p>
            <a:pPr algn="l"/>
            <a:r>
              <a:rPr lang="en-US" dirty="0">
                <a:solidFill>
                  <a:schemeClr val="bg1"/>
                </a:solidFill>
              </a:rPr>
              <a:t>Education Department</a:t>
            </a:r>
          </a:p>
          <a:p>
            <a:pPr algn="l"/>
            <a:r>
              <a:rPr lang="en-US" dirty="0">
                <a:solidFill>
                  <a:schemeClr val="bg1"/>
                </a:solidFill>
              </a:rPr>
              <a:t>Durga Mahavidyalaya </a:t>
            </a:r>
          </a:p>
          <a:p>
            <a:pPr algn="l"/>
            <a:r>
              <a:rPr lang="en-US" dirty="0">
                <a:solidFill>
                  <a:schemeClr val="bg1"/>
                </a:solidFill>
              </a:rPr>
              <a:t>Raipur</a:t>
            </a:r>
          </a:p>
        </p:txBody>
      </p:sp>
      <p:pic>
        <p:nvPicPr>
          <p:cNvPr id="5" name="Picture 4" descr="A cartoon of a person and a child looking at a baseball field&#10;&#10;Description automatically generated">
            <a:extLst>
              <a:ext uri="{FF2B5EF4-FFF2-40B4-BE49-F238E27FC236}">
                <a16:creationId xmlns:a16="http://schemas.microsoft.com/office/drawing/2014/main" id="{601B9649-D7CA-8B45-988B-34B0E4B87C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1" y="1493930"/>
            <a:ext cx="5143500" cy="3857625"/>
          </a:xfrm>
          <a:prstGeom prst="rect">
            <a:avLst/>
          </a:prstGeom>
        </p:spPr>
      </p:pic>
      <p:sp>
        <p:nvSpPr>
          <p:cNvPr id="49" name="Isosceles Triangle 48">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49113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1500"/>
                                  </p:stCondLst>
                                  <p:iterate>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7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1500"/>
                                  </p:stCondLst>
                                  <p:iterate>
                                    <p:tmPct val="10000"/>
                                  </p:iterate>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7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166" y="455958"/>
            <a:ext cx="4962054" cy="1320800"/>
          </a:xfrm>
        </p:spPr>
        <p:txBody>
          <a:bodyPr anchor="ctr">
            <a:normAutofit/>
          </a:bodyPr>
          <a:lstStyle/>
          <a:p>
            <a:r>
              <a:rPr lang="hi-IN" sz="4400" dirty="0">
                <a:latin typeface="Mangal" panose="02040503050203030202" pitchFamily="18" charset="0"/>
                <a:cs typeface="Mangal" panose="02040503050203030202" pitchFamily="18" charset="0"/>
              </a:rPr>
              <a:t>अवसरों की समानता</a:t>
            </a:r>
            <a:endParaRPr lang="en-US" sz="4400" dirty="0"/>
          </a:p>
        </p:txBody>
      </p:sp>
      <p:sp>
        <p:nvSpPr>
          <p:cNvPr id="3" name="Content Placeholder 2"/>
          <p:cNvSpPr>
            <a:spLocks noGrp="1"/>
          </p:cNvSpPr>
          <p:nvPr>
            <p:ph idx="1"/>
          </p:nvPr>
        </p:nvSpPr>
        <p:spPr>
          <a:xfrm>
            <a:off x="685166" y="1713549"/>
            <a:ext cx="4222113" cy="4616131"/>
          </a:xfrm>
        </p:spPr>
        <p:txBody>
          <a:bodyPr>
            <a:noAutofit/>
          </a:bodyPr>
          <a:lstStyle/>
          <a:p>
            <a:pPr marL="342900" indent="-342900">
              <a:lnSpc>
                <a:spcPct val="90000"/>
              </a:lnSpc>
              <a:buFont typeface="Wingdings 3" charset="2"/>
              <a:buChar char=""/>
            </a:pPr>
            <a:r>
              <a:rPr lang="hi-IN" sz="1900" dirty="0">
                <a:latin typeface="Mangal" panose="02040503050203030202" pitchFamily="18" charset="0"/>
                <a:cs typeface="Mangal" panose="02040503050203030202" pitchFamily="18" charset="0"/>
              </a:rPr>
              <a:t>अवसरों का अर्थ होता है उन स्थितियों या संदर्भों का समूह जिनमें कोई संभावना, समाधान या सुविधा हो। अवसरों के विभिन्न प्रकार होते हैं जैसे सामाजिक, आर्थिक, शैक्षिक आदि।</a:t>
            </a:r>
          </a:p>
          <a:p>
            <a:pPr marL="342900" indent="-342900">
              <a:lnSpc>
                <a:spcPct val="90000"/>
              </a:lnSpc>
              <a:buFont typeface="Wingdings 3" charset="2"/>
              <a:buChar char=""/>
            </a:pPr>
            <a:r>
              <a:rPr lang="hi-IN" sz="1900" dirty="0">
                <a:latin typeface="Mangal" panose="02040503050203030202" pitchFamily="18" charset="0"/>
                <a:cs typeface="Mangal" panose="02040503050203030202" pitchFamily="18" charset="0"/>
              </a:rPr>
              <a:t>समान अवसर का मतलब है सभी को समान रूप से अवसर मिलना। यह धार्मिक, जातिगत, लिंग, उम्र या जन्म से होने वाले किसी भी प्रकार के भेदभाव के बिना होता है।</a:t>
            </a:r>
          </a:p>
          <a:p>
            <a:pPr marL="342900" indent="-342900">
              <a:lnSpc>
                <a:spcPct val="90000"/>
              </a:lnSpc>
              <a:buFont typeface="Wingdings 3" charset="2"/>
              <a:buChar char=""/>
            </a:pPr>
            <a:r>
              <a:rPr lang="hi-IN" sz="1900" dirty="0">
                <a:latin typeface="Mangal" panose="02040503050203030202" pitchFamily="18" charset="0"/>
                <a:cs typeface="Mangal" panose="02040503050203030202" pitchFamily="18" charset="0"/>
              </a:rPr>
              <a:t>समान अवसर समाज में सभी व्यक्तियों को न्याय, समानता और समान अवसर प्रदान करता है। यह एक समृद्ध समाज का आधार होता है।</a:t>
            </a:r>
          </a:p>
        </p:txBody>
      </p:sp>
      <p:pic>
        <p:nvPicPr>
          <p:cNvPr id="5" name="Picture 4" descr="A diagram of a business diagram&#10;&#10;Description automatically generated">
            <a:extLst>
              <a:ext uri="{FF2B5EF4-FFF2-40B4-BE49-F238E27FC236}">
                <a16:creationId xmlns:a16="http://schemas.microsoft.com/office/drawing/2014/main" id="{C9C7AD9C-A1B0-4E85-3FBD-C80946123D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3808" y="1767840"/>
            <a:ext cx="4811109" cy="4522442"/>
          </a:xfrm>
          <a:prstGeom prst="rect">
            <a:avLst/>
          </a:prstGeom>
        </p:spPr>
      </p:pic>
    </p:spTree>
    <p:extLst>
      <p:ext uri="{BB962C8B-B14F-4D97-AF65-F5344CB8AC3E}">
        <p14:creationId xmlns:p14="http://schemas.microsoft.com/office/powerpoint/2010/main" val="2250600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sz="4800" dirty="0">
                <a:latin typeface="Mangal" panose="02040503050203030202" pitchFamily="18" charset="0"/>
                <a:cs typeface="Mangal" panose="02040503050203030202" pitchFamily="18" charset="0"/>
              </a:rPr>
              <a:t>समान अवसरों का महत्व</a:t>
            </a:r>
            <a:endParaRPr lang="en-US" dirty="0"/>
          </a:p>
        </p:txBody>
      </p:sp>
      <p:sp>
        <p:nvSpPr>
          <p:cNvPr id="3" name="Content Placeholder 2"/>
          <p:cNvSpPr>
            <a:spLocks noGrp="1"/>
          </p:cNvSpPr>
          <p:nvPr>
            <p:ph idx="1"/>
          </p:nvPr>
        </p:nvSpPr>
        <p:spPr>
          <a:xfrm>
            <a:off x="677334" y="1488613"/>
            <a:ext cx="9482666" cy="5140787"/>
          </a:xfrm>
        </p:spPr>
        <p:txBody>
          <a:bodyPr>
            <a:noAutofit/>
          </a:bodyPr>
          <a:lstStyle/>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समान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अवसर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सभी</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साथ</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न्यायपूर्ण</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व्यवहार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इससे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समानता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एकता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सहयोग</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वातावरण</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बनता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अवसरों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समानता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महत्व</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इसलिए</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क्योंकि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प्रगति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लिए</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आवश्यक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न्याय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इंसाफ</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सुनिश्चित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समृद्धि</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लिए</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आवश्यक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न्याय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अवसर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न्याय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अवधारणा</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प्रोत्साहित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सभी</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व्यक्तियों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उनके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कौशल</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क्षमता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प्रतिबद्धता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आधार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न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उनके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जाति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लिंग</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धर्म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अन्य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प्रतिबंधित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परंपरागत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भेदभाव</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आधार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व्यक्तिगत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अवसर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व्यक्तिगत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प्रोत्साहित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जब</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उसके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क्षमतानुसार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मिलता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अपने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पोटेंशियल</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प्रयोग</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अपने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लक्ष्यों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प्राप्त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सक्षम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a:t>
            </a:r>
          </a:p>
        </p:txBody>
      </p:sp>
    </p:spTree>
    <p:extLst>
      <p:ext uri="{BB962C8B-B14F-4D97-AF65-F5344CB8AC3E}">
        <p14:creationId xmlns:p14="http://schemas.microsoft.com/office/powerpoint/2010/main" val="1917259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sz="4800" dirty="0">
                <a:latin typeface="Mangal" panose="02040503050203030202" pitchFamily="18" charset="0"/>
                <a:cs typeface="Mangal" panose="02040503050203030202" pitchFamily="18" charset="0"/>
              </a:rPr>
              <a:t>समान अवसरों का महत्व</a:t>
            </a:r>
            <a:endParaRPr lang="en-US" dirty="0"/>
          </a:p>
        </p:txBody>
      </p:sp>
      <p:sp>
        <p:nvSpPr>
          <p:cNvPr id="3" name="Content Placeholder 2"/>
          <p:cNvSpPr>
            <a:spLocks noGrp="1"/>
          </p:cNvSpPr>
          <p:nvPr>
            <p:ph idx="1"/>
          </p:nvPr>
        </p:nvSpPr>
        <p:spPr>
          <a:xfrm>
            <a:off x="677334" y="1488613"/>
            <a:ext cx="9482666" cy="5140787"/>
          </a:xfrm>
        </p:spPr>
        <p:txBody>
          <a:bodyPr>
            <a:noAutofit/>
          </a:bodyPr>
          <a:lstStyle/>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समाज की एकता: समान अवसर समाज की एकता और समानता को बढ़ावा देते हैं। जब हर कोई बराबरी से मौके की प्राप्ति के लिए साथ मिलता है, तो उसमें आपसी समरसता और समरसता की भावना बढ़ती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आर्थिक और सामाजिक विकास: समान अवसर सामाजिक और आर्थिक विकास को गति देते हैं। जब हर किसी को विकास के मार्ग में समान अवसर मिलते हैं, तो समाज में सामाजिक स्तर पर स्थिरता और विकास की दिशा में गति होती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राष्ट्रीय विकास: समान अवसर राष्ट्रीय विकास के लिए आवश्यक हैं। जब समाज में सभी को बराबरी का अधिकार होता है, तो वे समृद्धि के लिए अपनी सक्षमता का सबसे अधिक उपयोग कर सकते हैं और राष्ट्र को विकास की दिशा में अग्रसर बना सकते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समान अवसर समाज के विकास और प्रगति में महत्वपूर्ण भूमिका निभाते हैं, जो एक समृद्ध और समान समाज की नींव रखते हैं।</a:t>
            </a:r>
          </a:p>
        </p:txBody>
      </p:sp>
    </p:spTree>
    <p:extLst>
      <p:ext uri="{BB962C8B-B14F-4D97-AF65-F5344CB8AC3E}">
        <p14:creationId xmlns:p14="http://schemas.microsoft.com/office/powerpoint/2010/main" val="2201435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238191" cy="1320800"/>
          </a:xfrm>
        </p:spPr>
        <p:txBody>
          <a:bodyPr>
            <a:normAutofit fontScale="90000"/>
          </a:bodyPr>
          <a:lstStyle/>
          <a:p>
            <a:r>
              <a:rPr lang="hi-IN" sz="4800" dirty="0">
                <a:latin typeface="Mangal" panose="02040503050203030202" pitchFamily="18" charset="0"/>
                <a:cs typeface="Mangal" panose="02040503050203030202" pitchFamily="18" charset="0"/>
              </a:rPr>
              <a:t>समान अवसर के लिए जरूरी कार्रवाईयाँ</a:t>
            </a:r>
            <a:endParaRPr lang="en-US" dirty="0"/>
          </a:p>
        </p:txBody>
      </p:sp>
      <p:sp>
        <p:nvSpPr>
          <p:cNvPr id="3" name="Content Placeholder 2"/>
          <p:cNvSpPr>
            <a:spLocks noGrp="1"/>
          </p:cNvSpPr>
          <p:nvPr>
            <p:ph idx="1"/>
          </p:nvPr>
        </p:nvSpPr>
        <p:spPr>
          <a:xfrm>
            <a:off x="677333" y="1356533"/>
            <a:ext cx="10190691" cy="5226512"/>
          </a:xfrm>
        </p:spPr>
        <p:txBody>
          <a:bodyPr>
            <a:noAutofit/>
          </a:bodyPr>
          <a:lstStyle/>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शिक्षा में समानता का संरक्षण</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नौकरी और रोजगार में समान अवसर</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न्यायिक प्रक्रिया में समानता शिक्षा में समानता का संरक्षण: सभी को उच्चतम शिक्षा का अधिकार होना चाहिए और उन्हें उनकी क्षमतानुसार शिक्षा प्रदान की जानी चाहिए।</a:t>
            </a:r>
            <a:endParaRPr lang="en-US" sz="1900" dirty="0">
              <a:effectLst/>
              <a:latin typeface="Mangal" panose="02040503050203030202" pitchFamily="18" charset="0"/>
              <a:ea typeface="Calibri" panose="020F0502020204030204" pitchFamily="34" charset="0"/>
              <a:cs typeface="Mangal" panose="02040503050203030202" pitchFamily="18" charset="0"/>
            </a:endParaRP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नौकरी और रोजगार में समान अवसर: सभी को नौकरी और रोजगार में समान अवसर मिलने चाहिए, बिना किसी भेदभाव के।</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न्यायिक प्रक्रिया में समानता: न्यायिक प्रक्रिया में समान अवसर और न्याय का पालन करना चाहिए, ताकि कोई भी व्यक्ति अपने अधिकारों के लिए सही माध्यमों से लड़ सके।</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समाज में न्याय: समान अवसर समाज में न्याय की अवधारणा को प्रोत्साहित करते हैं। यह सभी व्यक्तियों को उनके कौशल, क्षमता और प्रतिबद्धता के आधार पर मौका प्रदान करता है, न कि उनके जाति, लिंग, धर्म या किसी अन्य प्रतिबंधित परंपरागत भेदभाव के आधार पर।</a:t>
            </a:r>
          </a:p>
        </p:txBody>
      </p:sp>
    </p:spTree>
    <p:extLst>
      <p:ext uri="{BB962C8B-B14F-4D97-AF65-F5344CB8AC3E}">
        <p14:creationId xmlns:p14="http://schemas.microsoft.com/office/powerpoint/2010/main" val="188713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238191" cy="1320800"/>
          </a:xfrm>
        </p:spPr>
        <p:txBody>
          <a:bodyPr>
            <a:normAutofit/>
          </a:bodyPr>
          <a:lstStyle/>
          <a:p>
            <a:r>
              <a:rPr lang="hi-IN" sz="4800" dirty="0">
                <a:latin typeface="Mangal" panose="02040503050203030202" pitchFamily="18" charset="0"/>
                <a:cs typeface="Mangal" panose="02040503050203030202" pitchFamily="18" charset="0"/>
              </a:rPr>
              <a:t>समान अवसर के लाभ</a:t>
            </a:r>
            <a:endParaRPr lang="en-US" dirty="0"/>
          </a:p>
        </p:txBody>
      </p:sp>
      <p:sp>
        <p:nvSpPr>
          <p:cNvPr id="3" name="Content Placeholder 2"/>
          <p:cNvSpPr>
            <a:spLocks noGrp="1"/>
          </p:cNvSpPr>
          <p:nvPr>
            <p:ph idx="1"/>
          </p:nvPr>
        </p:nvSpPr>
        <p:spPr>
          <a:xfrm>
            <a:off x="677333" y="1488613"/>
            <a:ext cx="10190691" cy="5226512"/>
          </a:xfrm>
        </p:spPr>
        <p:txBody>
          <a:bodyPr>
            <a:noAutofit/>
          </a:bodyPr>
          <a:lstStyle/>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उच्च विकास और प्रगति का मार्ग: समान अवसर व्यक्ति को अपनी क्षमताओं का पूरा प्रयोग करने का मौका देता है, जिससे उनका स्वयं का विकास होता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समृद्धि की दिशा में सहारा: समान अवसर से समाज में समृद्धि और विकास की दिशा मिलती है, जिससे समाज की कुल समृद्धि में सहायता होती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समाज में एकता और समानता का संरक्षण: समान अवसर से समाज में एकता और समानता महसूस होता है, जिससे समाज के अंतर्निहित भेदभाव समाप्त होतें है।</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जैसे- शिक्षा में समानता के लिए समृद्ध नीतियाँ और सरकारी योजनाएं।</a:t>
            </a:r>
            <a:endParaRPr lang="en-US" sz="1900" dirty="0">
              <a:effectLst/>
              <a:latin typeface="Mangal" panose="02040503050203030202" pitchFamily="18" charset="0"/>
              <a:ea typeface="Calibri" panose="020F0502020204030204" pitchFamily="34" charset="0"/>
              <a:cs typeface="Mangal" panose="02040503050203030202" pitchFamily="18" charset="0"/>
            </a:endParaRP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अवसरों की समानता को बढ़ावा देने के लिए समाज में सहयोग और संघर्ष की आवश्यकता है। हमें समाज में व्यापक समानता के प्रति संज्ञान बढ़ाने के लिए कठिन प्रयास करने की आवश्यकता है।</a:t>
            </a:r>
          </a:p>
        </p:txBody>
      </p:sp>
    </p:spTree>
    <p:extLst>
      <p:ext uri="{BB962C8B-B14F-4D97-AF65-F5344CB8AC3E}">
        <p14:creationId xmlns:p14="http://schemas.microsoft.com/office/powerpoint/2010/main" val="380917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758" y="609600"/>
            <a:ext cx="10190691" cy="1320800"/>
          </a:xfrm>
        </p:spPr>
        <p:txBody>
          <a:bodyPr>
            <a:noAutofit/>
          </a:bodyPr>
          <a:lstStyle/>
          <a:p>
            <a:r>
              <a:rPr lang="hi-IN" sz="4100" dirty="0">
                <a:latin typeface="Mangal" panose="02040503050203030202" pitchFamily="18" charset="0"/>
                <a:cs typeface="Mangal" panose="02040503050203030202" pitchFamily="18" charset="0"/>
              </a:rPr>
              <a:t>समान अवसर को सुनिश्चित करने के लिए आवश्यक कार्यवाही</a:t>
            </a:r>
            <a:endParaRPr lang="en-US" sz="4100" dirty="0"/>
          </a:p>
        </p:txBody>
      </p:sp>
      <p:sp>
        <p:nvSpPr>
          <p:cNvPr id="3" name="Content Placeholder 2"/>
          <p:cNvSpPr>
            <a:spLocks noGrp="1"/>
          </p:cNvSpPr>
          <p:nvPr>
            <p:ph idx="1"/>
          </p:nvPr>
        </p:nvSpPr>
        <p:spPr>
          <a:xfrm>
            <a:off x="677333" y="1930399"/>
            <a:ext cx="10190691" cy="4784725"/>
          </a:xfrm>
        </p:spPr>
        <p:txBody>
          <a:bodyPr>
            <a:noAutofit/>
          </a:bodyPr>
          <a:lstStyle/>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शिक्षा में समानता का संरक्षण: सभी विद्यालयों और शैक्षिक संस्थानों में समान शिक्षा और अवसर प्रदान किया जाना चाहिए। इसके लिए, नियमित रूप से समान शिक्षा का परिचालन और विद्यार्थियों के लिए आर्थिक सहायता प्रदान की जानी चाहिए।</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नौकरी और रोजगार में समान अवसर: सभी व्यक्तियों को नौकरी और रोजगार में समान अवसर प्रदान किए जाने चाहिए, बिना किसी भेदभाव या आधार पर। समर्थ और पात्र उम्मीदवारों को नियुक्ति में विचार किया जाना चाहिए, न कि उनके जाति, धर्म, लिंग, या किसी अन्य विशेषता के आधार पर।</a:t>
            </a:r>
            <a:endParaRPr lang="en-US" sz="1900" dirty="0">
              <a:effectLst/>
              <a:latin typeface="Mangal" panose="02040503050203030202" pitchFamily="18" charset="0"/>
              <a:ea typeface="Calibri" panose="020F0502020204030204" pitchFamily="34" charset="0"/>
              <a:cs typeface="Mangal" panose="02040503050203030202" pitchFamily="18" charset="0"/>
            </a:endParaRP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न्यायिक प्रक्रिया में समानता: न्यायिक प्रक्रिया में समान अवसर और न्याय का पालन किया जाना चाहिए। सभी व्यक्तियों को न्यायिक दिलाए जाने चाहिए, और किसी भी अपराध के लिए सजा में भेदभाव नहीं किया जाना चाहिए।</a:t>
            </a:r>
          </a:p>
        </p:txBody>
      </p:sp>
    </p:spTree>
    <p:extLst>
      <p:ext uri="{BB962C8B-B14F-4D97-AF65-F5344CB8AC3E}">
        <p14:creationId xmlns:p14="http://schemas.microsoft.com/office/powerpoint/2010/main" val="3638168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758" y="609600"/>
            <a:ext cx="10190691" cy="1320800"/>
          </a:xfrm>
        </p:spPr>
        <p:txBody>
          <a:bodyPr>
            <a:noAutofit/>
          </a:bodyPr>
          <a:lstStyle/>
          <a:p>
            <a:r>
              <a:rPr lang="hi-IN" sz="4100" dirty="0">
                <a:latin typeface="Mangal" panose="02040503050203030202" pitchFamily="18" charset="0"/>
                <a:cs typeface="Mangal" panose="02040503050203030202" pitchFamily="18" charset="0"/>
              </a:rPr>
              <a:t>समान अवसर को सुनिश्चित करने के लिए आवश्यक कार्यवाही</a:t>
            </a:r>
            <a:endParaRPr lang="en-US" sz="4100" dirty="0"/>
          </a:p>
        </p:txBody>
      </p:sp>
      <p:sp>
        <p:nvSpPr>
          <p:cNvPr id="3" name="Content Placeholder 2"/>
          <p:cNvSpPr>
            <a:spLocks noGrp="1"/>
          </p:cNvSpPr>
          <p:nvPr>
            <p:ph idx="1"/>
          </p:nvPr>
        </p:nvSpPr>
        <p:spPr>
          <a:xfrm>
            <a:off x="677333" y="1930399"/>
            <a:ext cx="10190691" cy="4784725"/>
          </a:xfrm>
        </p:spPr>
        <p:txBody>
          <a:bodyPr>
            <a:noAutofit/>
          </a:bodyPr>
          <a:lstStyle/>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समाज में सशक्तिकरण: समान अवसर के माध्यम से समाज में सभी वर्गों और समुदायों को सशक्त किया जाना चाहिए। विशेष रूप से दलित, आदिवासी, अल्पसंख्यक और पिछड़े वर्गों को समाज में सम्मानित और सक्रिय भूमिका मिलनी चाहिए।</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संवेदानिक और सामाजिक सुरक्षा: सभी व्यक्तियों को उनके अधिकारों का पूरा संरक्षण और समर्थन मिलना चाहिए। किसी भी प्रकार के अत्याचार, शोषण या भेदभाव के खिलाफ सख्त कानूनी कार्रवाई की जानी चाहिए।</a:t>
            </a:r>
          </a:p>
          <a:p>
            <a:pPr marL="0" marR="0">
              <a:lnSpc>
                <a:spcPct val="150000"/>
              </a:lnSpc>
              <a:spcBef>
                <a:spcPts val="0"/>
              </a:spcBef>
              <a:spcAft>
                <a:spcPts val="800"/>
              </a:spcAft>
            </a:pPr>
            <a:r>
              <a:rPr lang="hi-IN" sz="1900" dirty="0">
                <a:effectLst/>
                <a:latin typeface="Mangal" panose="02040503050203030202" pitchFamily="18" charset="0"/>
                <a:ea typeface="Calibri" panose="020F0502020204030204" pitchFamily="34" charset="0"/>
                <a:cs typeface="Mangal" panose="02040503050203030202" pitchFamily="18" charset="0"/>
              </a:rPr>
              <a:t>इन कार्रवाइयों के माध्यम से, समाज में समान अवसरों की सुनिश्चिति की जा सकती है, जो एक समृद्ध, न्यायपूर्ण और सहानुभूतिपूर्ण समाज के निर्माण में सहायक होती है।</a:t>
            </a:r>
          </a:p>
        </p:txBody>
      </p:sp>
    </p:spTree>
    <p:extLst>
      <p:ext uri="{BB962C8B-B14F-4D97-AF65-F5344CB8AC3E}">
        <p14:creationId xmlns:p14="http://schemas.microsoft.com/office/powerpoint/2010/main" val="3968389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0D45A-FF6C-16A8-EE44-057F1378C748}"/>
              </a:ext>
            </a:extLst>
          </p:cNvPr>
          <p:cNvSpPr>
            <a:spLocks noGrp="1"/>
          </p:cNvSpPr>
          <p:nvPr>
            <p:ph type="title"/>
          </p:nvPr>
        </p:nvSpPr>
        <p:spPr/>
        <p:txBody>
          <a:bodyPr>
            <a:normAutofit/>
          </a:bodyPr>
          <a:lstStyle/>
          <a:p>
            <a:r>
              <a:rPr lang="hi-IN" sz="4800" b="0" i="0" dirty="0">
                <a:effectLst/>
                <a:latin typeface="-apple-system"/>
              </a:rPr>
              <a:t>निष्कर्ष</a:t>
            </a:r>
            <a:endParaRPr lang="en-US" sz="4800" dirty="0"/>
          </a:p>
        </p:txBody>
      </p:sp>
      <p:sp>
        <p:nvSpPr>
          <p:cNvPr id="3" name="Content Placeholder 2">
            <a:extLst>
              <a:ext uri="{FF2B5EF4-FFF2-40B4-BE49-F238E27FC236}">
                <a16:creationId xmlns:a16="http://schemas.microsoft.com/office/drawing/2014/main" id="{132A69BE-BA52-3199-1F1F-E722C410FF32}"/>
              </a:ext>
            </a:extLst>
          </p:cNvPr>
          <p:cNvSpPr>
            <a:spLocks noGrp="1"/>
          </p:cNvSpPr>
          <p:nvPr>
            <p:ph idx="1"/>
          </p:nvPr>
        </p:nvSpPr>
        <p:spPr/>
        <p:txBody>
          <a:bodyPr>
            <a:normAutofit/>
          </a:bodyPr>
          <a:lstStyle/>
          <a:p>
            <a:pPr>
              <a:lnSpc>
                <a:spcPct val="150000"/>
              </a:lnSpc>
            </a:pPr>
            <a:r>
              <a:rPr lang="hi-IN" sz="1900" b="0" i="0" dirty="0">
                <a:effectLst/>
                <a:latin typeface="-apple-system"/>
              </a:rPr>
              <a:t>अवसरों की समानता वह मानवीय अधिकार है जिसमें समाज में सभी व्यक्तियों को समान अवसर प्रदान किए जाते हैं। किसी भी व्यक्ति के लिए विकास उत्थान और सफलता के लिए एक समान अवसर होना। अवसरों की समानता लॉ और नीतियों में समानता को प्रोत्साहित करती है। समाज को समान अधिकारों सुविधाओं और अवसरों की प्राप्ति के लिए जागरूक करती है। अवसरों की समानता समाज में समानता, समरसता और सहयोग को बढ़ावा देती है और समाज को एक उत्कृष्ट न्यायिक दिशा में अग्रसर करती है।</a:t>
            </a:r>
            <a:endParaRPr lang="en-US" sz="1900" dirty="0"/>
          </a:p>
        </p:txBody>
      </p:sp>
    </p:spTree>
    <p:extLst>
      <p:ext uri="{BB962C8B-B14F-4D97-AF65-F5344CB8AC3E}">
        <p14:creationId xmlns:p14="http://schemas.microsoft.com/office/powerpoint/2010/main" val="2870061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458</TotalTime>
  <Words>1086</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-apple-system</vt:lpstr>
      <vt:lpstr>Arial</vt:lpstr>
      <vt:lpstr>Mangal</vt:lpstr>
      <vt:lpstr>Trebuchet MS</vt:lpstr>
      <vt:lpstr>Wingdings 3</vt:lpstr>
      <vt:lpstr>Facet</vt:lpstr>
      <vt:lpstr>अवसरों की समानता </vt:lpstr>
      <vt:lpstr>अवसरों की समानता</vt:lpstr>
      <vt:lpstr>समान अवसरों का महत्व</vt:lpstr>
      <vt:lpstr>समान अवसरों का महत्व</vt:lpstr>
      <vt:lpstr>समान अवसर के लिए जरूरी कार्रवाईयाँ</vt:lpstr>
      <vt:lpstr>समान अवसर के लाभ</vt:lpstr>
      <vt:lpstr>समान अवसर को सुनिश्चित करने के लिए आवश्यक कार्यवाही</vt:lpstr>
      <vt:lpstr>समान अवसर को सुनिश्चित करने के लिए आवश्यक कार्यवाही</vt:lpstr>
      <vt:lpstr>निष्कर्ष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नारीवाद</dc:title>
  <dc:creator>USER</dc:creator>
  <cp:lastModifiedBy>Banerjee, Vishal</cp:lastModifiedBy>
  <cp:revision>19</cp:revision>
  <dcterms:created xsi:type="dcterms:W3CDTF">2024-03-01T14:13:15Z</dcterms:created>
  <dcterms:modified xsi:type="dcterms:W3CDTF">2024-03-06T13:22:23Z</dcterms:modified>
</cp:coreProperties>
</file>