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snapToGrid="0">
      <p:cViewPr varScale="1">
        <p:scale>
          <a:sx n="66" d="100"/>
          <a:sy n="66" d="100"/>
        </p:scale>
        <p:origin x="6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661074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2860303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87871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4116834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6319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1510163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1484789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15584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469537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C4C48-D4B8-4626-9B60-FEBF04C41749}"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54245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8C4C48-D4B8-4626-9B60-FEBF04C41749}"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86482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8C4C48-D4B8-4626-9B60-FEBF04C41749}"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1510605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8C4C48-D4B8-4626-9B60-FEBF04C41749}"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741307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C4C48-D4B8-4626-9B60-FEBF04C41749}"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1929657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8C4C48-D4B8-4626-9B60-FEBF04C41749}"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535876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8C4C48-D4B8-4626-9B60-FEBF04C41749}"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04510-0C6A-46BE-8211-9E3FBE2E94AF}" type="slidenum">
              <a:rPr lang="en-US" smtClean="0"/>
              <a:t>‹#›</a:t>
            </a:fld>
            <a:endParaRPr lang="en-US"/>
          </a:p>
        </p:txBody>
      </p:sp>
    </p:spTree>
    <p:extLst>
      <p:ext uri="{BB962C8B-B14F-4D97-AF65-F5344CB8AC3E}">
        <p14:creationId xmlns:p14="http://schemas.microsoft.com/office/powerpoint/2010/main" val="3849806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F8C4C48-D4B8-4626-9B60-FEBF04C41749}" type="datetimeFigureOut">
              <a:rPr lang="en-US" smtClean="0"/>
              <a:t>8/9/2023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F04510-0C6A-46BE-8211-9E3FBE2E94AF}" type="slidenum">
              <a:rPr lang="en-US" smtClean="0"/>
              <a:t>‹#›</a:t>
            </a:fld>
            <a:endParaRPr lang="en-US"/>
          </a:p>
        </p:txBody>
      </p:sp>
    </p:spTree>
    <p:extLst>
      <p:ext uri="{BB962C8B-B14F-4D97-AF65-F5344CB8AC3E}">
        <p14:creationId xmlns:p14="http://schemas.microsoft.com/office/powerpoint/2010/main" val="2665760791"/>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i-IN" b="1" dirty="0"/>
              <a:t>आदर्शवाद (</a:t>
            </a:r>
            <a:r>
              <a:rPr lang="en-US" b="1" dirty="0"/>
              <a:t>Idealism)</a:t>
            </a:r>
            <a:endParaRPr lang="en-US" dirty="0"/>
          </a:p>
        </p:txBody>
      </p:sp>
      <p:sp>
        <p:nvSpPr>
          <p:cNvPr id="3" name="Subtitle 2"/>
          <p:cNvSpPr>
            <a:spLocks noGrp="1"/>
          </p:cNvSpPr>
          <p:nvPr>
            <p:ph type="subTitle" idx="1"/>
          </p:nvPr>
        </p:nvSpPr>
        <p:spPr>
          <a:xfrm>
            <a:off x="1507067" y="4214463"/>
            <a:ext cx="7766936" cy="1096899"/>
          </a:xfrm>
        </p:spPr>
        <p:txBody>
          <a:bodyPr>
            <a:normAutofit lnSpcReduction="10000"/>
          </a:bodyPr>
          <a:lstStyle/>
          <a:p>
            <a:r>
              <a:rPr lang="en-US" dirty="0"/>
              <a:t>Dr Iti Banerjee</a:t>
            </a:r>
            <a:br>
              <a:rPr lang="en-US" dirty="0"/>
            </a:br>
            <a:r>
              <a:rPr lang="en-US" dirty="0"/>
              <a:t>Assistant Professor</a:t>
            </a:r>
            <a:br>
              <a:rPr lang="en-US" dirty="0"/>
            </a:br>
            <a:r>
              <a:rPr lang="en-US" dirty="0"/>
              <a:t>Education Department</a:t>
            </a:r>
            <a:br>
              <a:rPr lang="en-US" dirty="0"/>
            </a:br>
            <a:r>
              <a:rPr lang="en-US" dirty="0" err="1"/>
              <a:t>Durga</a:t>
            </a:r>
            <a:r>
              <a:rPr lang="en-US" dirty="0"/>
              <a:t> </a:t>
            </a:r>
            <a:r>
              <a:rPr lang="en-US" dirty="0" err="1"/>
              <a:t>Mahavidyalaya</a:t>
            </a:r>
            <a:endParaRPr lang="en-US" dirty="0"/>
          </a:p>
          <a:p>
            <a:endParaRPr lang="en-US" dirty="0"/>
          </a:p>
          <a:p>
            <a:endParaRPr lang="en-US" dirty="0"/>
          </a:p>
        </p:txBody>
      </p:sp>
    </p:spTree>
    <p:extLst>
      <p:ext uri="{BB962C8B-B14F-4D97-AF65-F5344CB8AC3E}">
        <p14:creationId xmlns:p14="http://schemas.microsoft.com/office/powerpoint/2010/main" val="1518754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t>आदर्शवाद तथा शिक्षण पद्धति </a:t>
            </a:r>
            <a:r>
              <a:rPr lang="en-US" b="1" dirty="0"/>
              <a:t/>
            </a:r>
            <a:br>
              <a:rPr lang="en-US" b="1" dirty="0"/>
            </a:br>
            <a:r>
              <a:rPr lang="hi-IN" b="1" dirty="0"/>
              <a:t>(</a:t>
            </a:r>
            <a:r>
              <a:rPr lang="en-US" b="1" dirty="0"/>
              <a:t>Idealism and Method</a:t>
            </a:r>
            <a:r>
              <a:rPr lang="hi-IN" b="1" dirty="0"/>
              <a:t>)</a:t>
            </a:r>
            <a:endParaRPr lang="en-US" dirty="0"/>
          </a:p>
        </p:txBody>
      </p:sp>
      <p:sp>
        <p:nvSpPr>
          <p:cNvPr id="3" name="Content Placeholder 2"/>
          <p:cNvSpPr>
            <a:spLocks noGrp="1"/>
          </p:cNvSpPr>
          <p:nvPr>
            <p:ph idx="1"/>
          </p:nvPr>
        </p:nvSpPr>
        <p:spPr/>
        <p:txBody>
          <a:bodyPr>
            <a:normAutofit fontScale="92500"/>
          </a:bodyPr>
          <a:lstStyle/>
          <a:p>
            <a:pPr>
              <a:lnSpc>
                <a:spcPct val="150000"/>
              </a:lnSpc>
            </a:pPr>
            <a:r>
              <a:rPr lang="hi-IN" dirty="0"/>
              <a:t>आदर्शवाद के लक्ष्य निश्चित तथा स्पष्ट है अत: इन लक्ष्यों के प्राप्त करने का कोई निश्चित शिक्षण पद्धति नहीं है| </a:t>
            </a:r>
            <a:r>
              <a:rPr lang="en-US" dirty="0"/>
              <a:t> The aims of Idealism are concrete and definite but there is no specific method for achieving them.</a:t>
            </a:r>
          </a:p>
          <a:p>
            <a:pPr>
              <a:lnSpc>
                <a:spcPct val="150000"/>
              </a:lnSpc>
            </a:pPr>
            <a:r>
              <a:rPr lang="hi-IN" dirty="0"/>
              <a:t>सुकरात - प्रश्नौत्तर विधि , प्लेटो – संवाद विधि , अरस्तू- आगमन-निगमन विधि , डेकार्ते- सरल से कठिन की ओर विधि, हर्बर्ट – निर्देशन विधि, फ्रोबेल – वाद-विवाद, व्याख्यान विधि </a:t>
            </a:r>
            <a:r>
              <a:rPr lang="hi-IN" dirty="0" smtClean="0"/>
              <a:t>|</a:t>
            </a:r>
            <a:r>
              <a:rPr lang="en-US" dirty="0" smtClean="0"/>
              <a:t/>
            </a:r>
            <a:br>
              <a:rPr lang="en-US" dirty="0" smtClean="0"/>
            </a:br>
            <a:r>
              <a:rPr lang="en-US" dirty="0" smtClean="0"/>
              <a:t>Socrates </a:t>
            </a:r>
            <a:r>
              <a:rPr lang="en-US" dirty="0"/>
              <a:t>used - question answer method, Plato - Discourse method, Aristotle - Inductive Deductive method, Descartes -  employed the device of simple to complex , Herbert -Instruction method, Frobel – Play way method, Discussion, Lecture method.</a:t>
            </a:r>
            <a:endParaRPr lang="en-US" dirty="0"/>
          </a:p>
        </p:txBody>
      </p:sp>
    </p:spTree>
    <p:extLst>
      <p:ext uri="{BB962C8B-B14F-4D97-AF65-F5344CB8AC3E}">
        <p14:creationId xmlns:p14="http://schemas.microsoft.com/office/powerpoint/2010/main" val="22271782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t>आदर्शवाद तथा विद्यालय</a:t>
            </a:r>
            <a:r>
              <a:rPr lang="hi-IN" dirty="0"/>
              <a:t> </a:t>
            </a:r>
            <a:r>
              <a:rPr lang="en-US" dirty="0" smtClean="0"/>
              <a:t/>
            </a:r>
            <a:br>
              <a:rPr lang="en-US" dirty="0" smtClean="0"/>
            </a:br>
            <a:r>
              <a:rPr lang="en-US" b="1" dirty="0" smtClean="0"/>
              <a:t>(</a:t>
            </a:r>
            <a:r>
              <a:rPr lang="en-US" b="1" dirty="0"/>
              <a:t>Idealism and school)</a:t>
            </a:r>
            <a:endParaRPr lang="en-US" dirty="0"/>
          </a:p>
        </p:txBody>
      </p:sp>
      <p:sp>
        <p:nvSpPr>
          <p:cNvPr id="3" name="Content Placeholder 2"/>
          <p:cNvSpPr>
            <a:spLocks noGrp="1"/>
          </p:cNvSpPr>
          <p:nvPr>
            <p:ph idx="1"/>
          </p:nvPr>
        </p:nvSpPr>
        <p:spPr/>
        <p:txBody>
          <a:bodyPr/>
          <a:lstStyle/>
          <a:p>
            <a:pPr marL="0" indent="0" algn="ctr">
              <a:lnSpc>
                <a:spcPct val="200000"/>
              </a:lnSpc>
              <a:buNone/>
            </a:pPr>
            <a:r>
              <a:rPr lang="hi-IN" dirty="0"/>
              <a:t>आदर्शवादी विद्यालय तथा उसके प्रभावशाली वातावरण को आवश्यक समझते है | तर्क एवं निर्णय आदि शक्तियों का विकास केवल विद्यालय में रहते हुए ही संभव है |</a:t>
            </a:r>
            <a:endParaRPr lang="en-US" dirty="0"/>
          </a:p>
          <a:p>
            <a:pPr marL="0" indent="0" algn="ctr">
              <a:lnSpc>
                <a:spcPct val="200000"/>
              </a:lnSpc>
              <a:buNone/>
            </a:pPr>
            <a:r>
              <a:rPr lang="en-US" sz="2000" dirty="0" smtClean="0"/>
              <a:t>   	</a:t>
            </a:r>
            <a:r>
              <a:rPr lang="en-US" dirty="0" smtClean="0"/>
              <a:t>School </a:t>
            </a:r>
            <a:r>
              <a:rPr lang="en-US" dirty="0"/>
              <a:t>is a place where the capacities of logical thinking, reasoning and </a:t>
            </a:r>
            <a:r>
              <a:rPr lang="en-US" dirty="0"/>
              <a:t>                                                                </a:t>
            </a:r>
            <a:r>
              <a:rPr lang="en-US" dirty="0" smtClean="0"/>
              <a:t>  	evaluating </a:t>
            </a:r>
            <a:r>
              <a:rPr lang="en-US" dirty="0"/>
              <a:t>of the child progressively sublimated and developed by teachers </a:t>
            </a:r>
            <a:r>
              <a:rPr lang="en-US" dirty="0" smtClean="0"/>
              <a:t> 	and  the </a:t>
            </a:r>
            <a:r>
              <a:rPr lang="en-US" dirty="0"/>
              <a:t>school environment into desirable channels. </a:t>
            </a:r>
          </a:p>
        </p:txBody>
      </p:sp>
    </p:spTree>
    <p:extLst>
      <p:ext uri="{BB962C8B-B14F-4D97-AF65-F5344CB8AC3E}">
        <p14:creationId xmlns:p14="http://schemas.microsoft.com/office/powerpoint/2010/main" val="13232156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2354981"/>
          </a:xfrm>
        </p:spPr>
        <p:txBody>
          <a:bodyPr>
            <a:normAutofit/>
          </a:bodyPr>
          <a:lstStyle/>
          <a:p>
            <a:pPr algn="ctr"/>
            <a:r>
              <a:rPr lang="hi-IN" b="1" dirty="0"/>
              <a:t>आदर्शवाद तथा बालक </a:t>
            </a:r>
            <a:r>
              <a:rPr lang="en-US" b="1" dirty="0" smtClean="0"/>
              <a:t/>
            </a:r>
            <a:br>
              <a:rPr lang="en-US" b="1" dirty="0" smtClean="0"/>
            </a:br>
            <a:r>
              <a:rPr lang="en-US" b="1" dirty="0" smtClean="0"/>
              <a:t>( </a:t>
            </a:r>
            <a:r>
              <a:rPr lang="en-US" b="1" dirty="0"/>
              <a:t>Idealism and child) </a:t>
            </a:r>
            <a:r>
              <a:rPr lang="en-US" dirty="0"/>
              <a:t/>
            </a:r>
            <a:br>
              <a:rPr lang="en-US" dirty="0"/>
            </a:br>
            <a:endParaRPr lang="en-US" dirty="0"/>
          </a:p>
        </p:txBody>
      </p:sp>
      <p:sp>
        <p:nvSpPr>
          <p:cNvPr id="3" name="Content Placeholder 2"/>
          <p:cNvSpPr>
            <a:spLocks noGrp="1"/>
          </p:cNvSpPr>
          <p:nvPr>
            <p:ph idx="1"/>
          </p:nvPr>
        </p:nvSpPr>
        <p:spPr>
          <a:xfrm>
            <a:off x="677334" y="2261937"/>
            <a:ext cx="8596668" cy="3269286"/>
          </a:xfrm>
        </p:spPr>
        <p:txBody>
          <a:bodyPr/>
          <a:lstStyle/>
          <a:p>
            <a:pPr marL="0" indent="0" algn="ctr">
              <a:lnSpc>
                <a:spcPct val="200000"/>
              </a:lnSpc>
              <a:buNone/>
            </a:pPr>
            <a:r>
              <a:rPr lang="hi-IN" dirty="0"/>
              <a:t>आदर्शवाद में बालक को शिक्षण प्रक्रिया का मुख्य बिंदु नहीं माना जाता | शिक्षण प्रक्रिया में भावों, विचारों व आदर्शों का महत्त्वपूर्ण स्थान है  और इनको प्रदान करने के माध्यम के रूप में वह अध्यापक को महत्त्व पूर्ण स्थान देते है व बालक को गौण </a:t>
            </a:r>
            <a:r>
              <a:rPr lang="hi-IN" dirty="0"/>
              <a:t>|</a:t>
            </a:r>
            <a:endParaRPr lang="en-US" dirty="0"/>
          </a:p>
        </p:txBody>
      </p:sp>
    </p:spTree>
    <p:extLst>
      <p:ext uri="{BB962C8B-B14F-4D97-AF65-F5344CB8AC3E}">
        <p14:creationId xmlns:p14="http://schemas.microsoft.com/office/powerpoint/2010/main" val="14782735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200000"/>
              </a:lnSpc>
            </a:pPr>
            <a:r>
              <a:rPr lang="hi-IN" b="1" dirty="0"/>
              <a:t>निष्कर्ष </a:t>
            </a:r>
            <a:r>
              <a:rPr lang="en-US" b="1" dirty="0"/>
              <a:t>(conclusion)</a:t>
            </a:r>
            <a:endParaRPr lang="en-US" dirty="0"/>
          </a:p>
        </p:txBody>
      </p:sp>
      <p:sp>
        <p:nvSpPr>
          <p:cNvPr id="3" name="Content Placeholder 2"/>
          <p:cNvSpPr>
            <a:spLocks noGrp="1"/>
          </p:cNvSpPr>
          <p:nvPr>
            <p:ph idx="1"/>
          </p:nvPr>
        </p:nvSpPr>
        <p:spPr/>
        <p:txBody>
          <a:bodyPr/>
          <a:lstStyle/>
          <a:p>
            <a:pPr marL="0" indent="0" algn="ctr">
              <a:lnSpc>
                <a:spcPct val="150000"/>
              </a:lnSpc>
              <a:buNone/>
            </a:pPr>
            <a:r>
              <a:rPr lang="hi-IN" dirty="0"/>
              <a:t>आदर्शवादी दर्शन वस्तु की अपेक्षा विचारों, भावों तथा आर्दशों को महत्त्व देते हुए यह स्वीकार करता है कि जीवन का लक्ष्य आध्यात्मिक मूल्यों की प्राप्ति तथा आत्मा का विकास है| इसी कारण यह आध्यात्मिक जगत को उत्कृष्ट मानता है | आदर्शवादी शिक्षा को पवित्र कार्य मानता है| शिक्षार्थी का व्यक्तित्व उसके लिए महान है | अत: वह छात्र के व्यक्तित्व का पूर्ण विकास करना चाहता है | यह विकास सही दिशा में होनी चाहिए| विकास की दिशा ऐसी हो कि बालक आत्मानुभूति की ओर बढ़ सके  और “सत्यम शिवम् सुन्दरम का दर्शन कर सके”| आदर्शवाद ने शिक्षा की दिशा निश्चित करने में शिक्षाशास्त्रियों का मार्गदर्शन किया है |</a:t>
            </a:r>
            <a:endParaRPr lang="en-US" dirty="0"/>
          </a:p>
        </p:txBody>
      </p:sp>
    </p:spTree>
    <p:extLst>
      <p:ext uri="{BB962C8B-B14F-4D97-AF65-F5344CB8AC3E}">
        <p14:creationId xmlns:p14="http://schemas.microsoft.com/office/powerpoint/2010/main" val="3480124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1936" y="1953964"/>
            <a:ext cx="5232342" cy="2666161"/>
          </a:xfrm>
          <a:prstGeom prst="rect">
            <a:avLst/>
          </a:prstGeom>
          <a:ln>
            <a:noFill/>
          </a:ln>
          <a:effectLst>
            <a:softEdge rad="112500"/>
          </a:effectLst>
        </p:spPr>
      </p:pic>
    </p:spTree>
    <p:extLst>
      <p:ext uri="{BB962C8B-B14F-4D97-AF65-F5344CB8AC3E}">
        <p14:creationId xmlns:p14="http://schemas.microsoft.com/office/powerpoint/2010/main" val="2086823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i-IN" sz="4000" b="1" dirty="0" smtClean="0"/>
              <a:t>आदर्शवाद (</a:t>
            </a:r>
            <a:r>
              <a:rPr lang="en-US" sz="4000" b="1" dirty="0" smtClean="0"/>
              <a:t>Idealism)</a:t>
            </a:r>
            <a:r>
              <a:rPr lang="hi-IN" b="1" dirty="0" smtClean="0"/>
              <a:t/>
            </a:r>
            <a:br>
              <a:rPr lang="hi-IN" b="1" dirty="0" smtClean="0"/>
            </a:br>
            <a:r>
              <a:rPr lang="en-US" dirty="0" smtClean="0"/>
              <a:t> </a:t>
            </a:r>
            <a:r>
              <a:rPr lang="hi-IN" sz="2000" dirty="0" smtClean="0"/>
              <a:t>आदर्शवाद का आधार आध्यात्मिक जगत है (</a:t>
            </a:r>
            <a:r>
              <a:rPr lang="en-US" sz="2000" dirty="0" smtClean="0"/>
              <a:t>Base of Idealism is spiritual world) </a:t>
            </a:r>
            <a:endParaRPr lang="en-US" sz="2000" dirty="0"/>
          </a:p>
        </p:txBody>
      </p:sp>
      <p:sp>
        <p:nvSpPr>
          <p:cNvPr id="3" name="Content Placeholder 2"/>
          <p:cNvSpPr>
            <a:spLocks noGrp="1"/>
          </p:cNvSpPr>
          <p:nvPr>
            <p:ph idx="1"/>
          </p:nvPr>
        </p:nvSpPr>
        <p:spPr/>
        <p:txBody>
          <a:bodyPr>
            <a:normAutofit fontScale="92500" lnSpcReduction="20000"/>
          </a:bodyPr>
          <a:lstStyle/>
          <a:p>
            <a:pPr>
              <a:lnSpc>
                <a:spcPct val="150000"/>
              </a:lnSpc>
            </a:pPr>
            <a:r>
              <a:rPr lang="hi-IN" b="1" dirty="0"/>
              <a:t>डब्लू ई हाकिंग</a:t>
            </a:r>
            <a:r>
              <a:rPr lang="hi-IN" dirty="0"/>
              <a:t>- आदर्शवाद के अनुसार प्रकृति आत्म् निर्भर नहीं है | वह स्वतंत्र दिखलाई पड़ती है किन्तु वास्तव में वह मनस पर आधारित है | दूसरी ओर मनस (आत्मा) या प्रत्यय (विचार ही सत्य है ) की वास्तविक सत्ता है |</a:t>
            </a:r>
            <a:endParaRPr lang="en-US" dirty="0"/>
          </a:p>
          <a:p>
            <a:pPr>
              <a:lnSpc>
                <a:spcPct val="150000"/>
              </a:lnSpc>
            </a:pPr>
            <a:r>
              <a:rPr lang="hi-IN" b="1" dirty="0"/>
              <a:t>आदर्शवाद  का अर्थ</a:t>
            </a:r>
            <a:r>
              <a:rPr lang="hi-IN" dirty="0"/>
              <a:t> :- आदर्शवादी शब्द  अंग्रेजी के आइडियालिज्म शब्द का रूपांतर है जिसकी उत्पत्ति प्लेटोके विचारवाद सिद्धांत</a:t>
            </a:r>
            <a:r>
              <a:rPr lang="en-US" dirty="0"/>
              <a:t>( Theory of Idea)</a:t>
            </a:r>
            <a:r>
              <a:rPr lang="hi-IN" dirty="0"/>
              <a:t> से हुई है| इस सिद्धांत के अनुसार अंतिम सत्ता विचारों तथा विचारवाद की है| </a:t>
            </a:r>
            <a:endParaRPr lang="en-US" dirty="0"/>
          </a:p>
          <a:p>
            <a:pPr>
              <a:lnSpc>
                <a:spcPct val="150000"/>
              </a:lnSpc>
            </a:pPr>
            <a:r>
              <a:rPr lang="hi-IN" b="1" dirty="0"/>
              <a:t>दार्शनिक सिद्धांत के रूप में आदर्शवाद</a:t>
            </a:r>
            <a:r>
              <a:rPr lang="hi-IN" dirty="0"/>
              <a:t>:- वस्तु की अपेक्षा विचारों, भावों तथा आदर्शो के मध्य को स्वीकार करके प्रकृति की अपेक्षा मानव तथा उसके व्यक्तित्व के विकास एवं आध्यात्मिक  मूल्यों को जीवन का लक्ष्य स्वीकार करता है जिससे विभिन्नता में एकता (ईश्वर) का ज्ञान हो जाए|  </a:t>
            </a:r>
            <a:endParaRPr lang="en-US" dirty="0"/>
          </a:p>
        </p:txBody>
      </p:sp>
    </p:spTree>
    <p:extLst>
      <p:ext uri="{BB962C8B-B14F-4D97-AF65-F5344CB8AC3E}">
        <p14:creationId xmlns:p14="http://schemas.microsoft.com/office/powerpoint/2010/main" val="13658203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50000"/>
              </a:lnSpc>
            </a:pPr>
            <a:r>
              <a:rPr lang="hi-IN" b="1" dirty="0"/>
              <a:t>आदर्शवाद (</a:t>
            </a:r>
            <a:r>
              <a:rPr lang="en-US" b="1" dirty="0"/>
              <a:t>Idealism)</a:t>
            </a:r>
            <a:endParaRPr lang="en-US" dirty="0"/>
          </a:p>
        </p:txBody>
      </p:sp>
      <p:sp>
        <p:nvSpPr>
          <p:cNvPr id="3" name="Content Placeholder 2"/>
          <p:cNvSpPr>
            <a:spLocks noGrp="1"/>
          </p:cNvSpPr>
          <p:nvPr>
            <p:ph idx="1"/>
          </p:nvPr>
        </p:nvSpPr>
        <p:spPr/>
        <p:txBody>
          <a:bodyPr>
            <a:normAutofit fontScale="92500" lnSpcReduction="20000"/>
          </a:bodyPr>
          <a:lstStyle/>
          <a:p>
            <a:pPr>
              <a:lnSpc>
                <a:spcPct val="150000"/>
              </a:lnSpc>
            </a:pPr>
            <a:r>
              <a:rPr lang="hi-IN" b="1" dirty="0"/>
              <a:t>आदर्शवाद की धारणा</a:t>
            </a:r>
            <a:r>
              <a:rPr lang="hi-IN" dirty="0"/>
              <a:t>:- भौतिक जगत( </a:t>
            </a:r>
            <a:r>
              <a:rPr lang="en-US" dirty="0"/>
              <a:t>physical world)</a:t>
            </a:r>
            <a:r>
              <a:rPr lang="hi-IN" dirty="0"/>
              <a:t> की अपेक्षा आध्यात्मिक जगत</a:t>
            </a:r>
            <a:r>
              <a:rPr lang="en-US" dirty="0"/>
              <a:t>(spiritual world)</a:t>
            </a:r>
            <a:r>
              <a:rPr lang="hi-IN" dirty="0"/>
              <a:t> अधिक उत्कृष्ट एवं महान है | इसका कारण यह है कि भौतिक जगत नाशवान है, अत: असत्य है|     </a:t>
            </a:r>
            <a:endParaRPr lang="en-US" dirty="0"/>
          </a:p>
          <a:p>
            <a:pPr>
              <a:lnSpc>
                <a:spcPct val="150000"/>
              </a:lnSpc>
            </a:pPr>
            <a:r>
              <a:rPr lang="hi-IN" b="1" dirty="0" smtClean="0"/>
              <a:t>आदर्शवाद </a:t>
            </a:r>
            <a:r>
              <a:rPr lang="hi-IN" b="1" dirty="0"/>
              <a:t>का विकास</a:t>
            </a:r>
            <a:r>
              <a:rPr lang="hi-IN" dirty="0"/>
              <a:t>:- प्राचीन विचारधारा, इसका विकास उस समय से मन जाता है जब से मनुष्य ने  चिंतन करना आरम्भ किया| ऐतिहासिक जन्म पाश्चात्य देशों में सुकरात के प्रसिद्ध शिष्य प्लेटो तथा भारत में वैदिक एवं उपनिषद काल से हुआ| पूरब तथा पश्चिम दोनों ने  मिलकर आदर्शवाद के विकास में अपना योगदान दिया |     </a:t>
            </a:r>
            <a:endParaRPr lang="en-US" dirty="0"/>
          </a:p>
          <a:p>
            <a:pPr>
              <a:lnSpc>
                <a:spcPct val="150000"/>
              </a:lnSpc>
            </a:pPr>
            <a:r>
              <a:rPr lang="hi-IN" dirty="0"/>
              <a:t>जे. एस रॉस:- “आदर्शवाद दर्शन के बहुत से और विविध रूप है| परन्तु सबका आधारभूत तत्व यही है कि संसार का उत्पादन कारण मन तथा आत्मा है, कि वास्तविक  स्वरूप मानसिक स्वरूप का है|”</a:t>
            </a:r>
            <a:endParaRPr lang="en-US" dirty="0"/>
          </a:p>
        </p:txBody>
      </p:sp>
    </p:spTree>
    <p:extLst>
      <p:ext uri="{BB962C8B-B14F-4D97-AF65-F5344CB8AC3E}">
        <p14:creationId xmlns:p14="http://schemas.microsoft.com/office/powerpoint/2010/main" val="20788735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t>आदर्शवाद के प्रमुख सिद्धांत</a:t>
            </a:r>
            <a:r>
              <a:rPr lang="hi-IN" dirty="0"/>
              <a:t> </a:t>
            </a:r>
            <a:r>
              <a:rPr lang="hi-IN" dirty="0" smtClean="0"/>
              <a:t/>
            </a:r>
            <a:br>
              <a:rPr lang="hi-IN" dirty="0" smtClean="0"/>
            </a:br>
            <a:r>
              <a:rPr lang="hi-IN" dirty="0" smtClean="0"/>
              <a:t>(</a:t>
            </a:r>
            <a:r>
              <a:rPr lang="en-US" dirty="0"/>
              <a:t>Fundamental principals of Idealism):-</a:t>
            </a:r>
            <a:endParaRPr lang="en-US" dirty="0"/>
          </a:p>
        </p:txBody>
      </p:sp>
      <p:sp>
        <p:nvSpPr>
          <p:cNvPr id="3" name="Content Placeholder 2"/>
          <p:cNvSpPr>
            <a:spLocks noGrp="1"/>
          </p:cNvSpPr>
          <p:nvPr>
            <p:ph idx="1"/>
          </p:nvPr>
        </p:nvSpPr>
        <p:spPr/>
        <p:txBody>
          <a:bodyPr/>
          <a:lstStyle/>
          <a:p>
            <a:pPr>
              <a:lnSpc>
                <a:spcPct val="150000"/>
              </a:lnSpc>
            </a:pPr>
            <a:r>
              <a:rPr lang="hi-IN" b="1" dirty="0" smtClean="0"/>
              <a:t>सम्पूर्ण </a:t>
            </a:r>
            <a:r>
              <a:rPr lang="hi-IN" b="1" dirty="0"/>
              <a:t>जगत के दो रूप</a:t>
            </a:r>
            <a:r>
              <a:rPr lang="hi-IN" dirty="0"/>
              <a:t> (</a:t>
            </a:r>
            <a:r>
              <a:rPr lang="en-US" dirty="0"/>
              <a:t>two forms of the whole world):-  </a:t>
            </a:r>
            <a:r>
              <a:rPr lang="hi-IN" dirty="0"/>
              <a:t>                                           </a:t>
            </a:r>
            <a:endParaRPr lang="en-US" dirty="0"/>
          </a:p>
          <a:p>
            <a:pPr marL="0" indent="0">
              <a:lnSpc>
                <a:spcPct val="150000"/>
              </a:lnSpc>
              <a:buNone/>
            </a:pPr>
            <a:r>
              <a:rPr lang="hi-IN" dirty="0"/>
              <a:t> </a:t>
            </a:r>
            <a:r>
              <a:rPr lang="hi-IN" dirty="0" smtClean="0"/>
              <a:t>  	</a:t>
            </a:r>
            <a:r>
              <a:rPr lang="en-US" dirty="0" err="1" smtClean="0"/>
              <a:t>i</a:t>
            </a:r>
            <a:r>
              <a:rPr lang="en-US" dirty="0"/>
              <a:t>. </a:t>
            </a:r>
            <a:r>
              <a:rPr lang="hi-IN" b="1" dirty="0"/>
              <a:t>आध्यात्मिक जगत</a:t>
            </a:r>
            <a:r>
              <a:rPr lang="hi-IN" dirty="0"/>
              <a:t> (</a:t>
            </a:r>
            <a:r>
              <a:rPr lang="en-US" dirty="0"/>
              <a:t>spiritual world</a:t>
            </a:r>
            <a:r>
              <a:rPr lang="hi-IN" dirty="0"/>
              <a:t>) – अध्यात्मिक जगत सत्य है यथार्थ है |                              </a:t>
            </a:r>
            <a:r>
              <a:rPr lang="hi-IN" dirty="0"/>
              <a:t> </a:t>
            </a:r>
            <a:r>
              <a:rPr lang="hi-IN" dirty="0" smtClean="0"/>
              <a:t>    	</a:t>
            </a:r>
            <a:r>
              <a:rPr lang="en-US" dirty="0" smtClean="0"/>
              <a:t>ii.</a:t>
            </a:r>
            <a:r>
              <a:rPr lang="hi-IN" b="1" dirty="0"/>
              <a:t>भौतिक जगत</a:t>
            </a:r>
            <a:r>
              <a:rPr lang="hi-IN" dirty="0"/>
              <a:t> (</a:t>
            </a:r>
            <a:r>
              <a:rPr lang="en-US" dirty="0"/>
              <a:t>material world</a:t>
            </a:r>
            <a:r>
              <a:rPr lang="hi-IN" dirty="0"/>
              <a:t>) – एक झलक मात्र क्योकि वह नाशवान है |</a:t>
            </a:r>
            <a:endParaRPr lang="en-US" dirty="0"/>
          </a:p>
          <a:p>
            <a:pPr>
              <a:lnSpc>
                <a:spcPct val="150000"/>
              </a:lnSpc>
            </a:pPr>
            <a:r>
              <a:rPr lang="hi-IN" b="1" dirty="0" smtClean="0"/>
              <a:t>वस्तु </a:t>
            </a:r>
            <a:r>
              <a:rPr lang="hi-IN" b="1" dirty="0"/>
              <a:t>की अपेक्षा विचारों को महत्त्व</a:t>
            </a:r>
            <a:r>
              <a:rPr lang="hi-IN" dirty="0"/>
              <a:t> (id</a:t>
            </a:r>
            <a:r>
              <a:rPr lang="en-US" dirty="0" err="1"/>
              <a:t>eas</a:t>
            </a:r>
            <a:r>
              <a:rPr lang="en-US" dirty="0"/>
              <a:t> are more important than object) </a:t>
            </a:r>
            <a:r>
              <a:rPr lang="hi-IN" dirty="0"/>
              <a:t>-</a:t>
            </a:r>
            <a:r>
              <a:rPr lang="en-US" dirty="0"/>
              <a:t>      </a:t>
            </a:r>
            <a:r>
              <a:rPr lang="hi-IN" dirty="0"/>
              <a:t>                     विचार ही मनुष्य को ज्ञान प्रदान करने का माध्यम है | </a:t>
            </a:r>
            <a:endParaRPr lang="en-US" dirty="0"/>
          </a:p>
          <a:p>
            <a:pPr>
              <a:lnSpc>
                <a:spcPct val="150000"/>
              </a:lnSpc>
            </a:pPr>
            <a:r>
              <a:rPr lang="hi-IN" b="1" dirty="0" smtClean="0"/>
              <a:t>जड़ </a:t>
            </a:r>
            <a:r>
              <a:rPr lang="hi-IN" b="1" dirty="0"/>
              <a:t>प्रकृति की अपेक्षा मनुष्य को महत्त्व</a:t>
            </a:r>
            <a:r>
              <a:rPr lang="hi-IN" dirty="0"/>
              <a:t> (</a:t>
            </a:r>
            <a:r>
              <a:rPr lang="en-US" dirty="0"/>
              <a:t>importance of man than nature)</a:t>
            </a:r>
            <a:r>
              <a:rPr lang="hi-IN" dirty="0"/>
              <a:t>- मनुष्य इतना सक्षम है  बुद्धिमान है,  की वह आध्यात्मिक जगत का अनुभव कर सके | </a:t>
            </a:r>
            <a:endParaRPr lang="hi-IN" dirty="0" smtClean="0"/>
          </a:p>
        </p:txBody>
      </p:sp>
    </p:spTree>
    <p:extLst>
      <p:ext uri="{BB962C8B-B14F-4D97-AF65-F5344CB8AC3E}">
        <p14:creationId xmlns:p14="http://schemas.microsoft.com/office/powerpoint/2010/main" val="2704968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t>आदर्शवाद के प्रमुख सिद्धांत</a:t>
            </a:r>
            <a:r>
              <a:rPr lang="hi-IN" dirty="0"/>
              <a:t> </a:t>
            </a:r>
            <a:br>
              <a:rPr lang="hi-IN" dirty="0"/>
            </a:br>
            <a:r>
              <a:rPr lang="hi-IN" dirty="0"/>
              <a:t>(</a:t>
            </a:r>
            <a:r>
              <a:rPr lang="en-US" dirty="0"/>
              <a:t>Fundamental principals of Idealism):-</a:t>
            </a:r>
          </a:p>
        </p:txBody>
      </p:sp>
      <p:sp>
        <p:nvSpPr>
          <p:cNvPr id="3" name="Content Placeholder 2"/>
          <p:cNvSpPr>
            <a:spLocks noGrp="1"/>
          </p:cNvSpPr>
          <p:nvPr>
            <p:ph idx="1"/>
          </p:nvPr>
        </p:nvSpPr>
        <p:spPr/>
        <p:txBody>
          <a:bodyPr>
            <a:normAutofit lnSpcReduction="10000"/>
          </a:bodyPr>
          <a:lstStyle/>
          <a:p>
            <a:pPr>
              <a:lnSpc>
                <a:spcPct val="150000"/>
              </a:lnSpc>
            </a:pPr>
            <a:r>
              <a:rPr lang="hi-IN" b="1" dirty="0"/>
              <a:t>आध्यत्मिक सत्यों एवं मूल्यों में विश्वास</a:t>
            </a:r>
            <a:r>
              <a:rPr lang="hi-IN" dirty="0"/>
              <a:t> (</a:t>
            </a:r>
            <a:r>
              <a:rPr lang="en-US" dirty="0"/>
              <a:t>faith in spiritual value)- </a:t>
            </a:r>
            <a:r>
              <a:rPr lang="hi-IN" dirty="0"/>
              <a:t>आध्यात्मिक मूल्य है – सत्य</a:t>
            </a:r>
            <a:r>
              <a:rPr lang="en-US" dirty="0"/>
              <a:t>(truth) </a:t>
            </a:r>
            <a:r>
              <a:rPr lang="hi-IN" dirty="0"/>
              <a:t> शिवम्</a:t>
            </a:r>
            <a:r>
              <a:rPr lang="en-US" dirty="0"/>
              <a:t>(goodness), </a:t>
            </a:r>
            <a:r>
              <a:rPr lang="hi-IN" dirty="0"/>
              <a:t> सुन्दरम</a:t>
            </a:r>
            <a:r>
              <a:rPr lang="en-US" dirty="0"/>
              <a:t>(beauty) </a:t>
            </a:r>
            <a:r>
              <a:rPr lang="hi-IN" dirty="0"/>
              <a:t>इन मूल्यों की प्राप्ति हेतु मन की तीन क्रियाएँ आवश्यक है – ज्ञान(</a:t>
            </a:r>
            <a:r>
              <a:rPr lang="en-US" dirty="0"/>
              <a:t>Knowledge) </a:t>
            </a:r>
            <a:r>
              <a:rPr lang="hi-IN" dirty="0"/>
              <a:t>इच्छा या अनुभव</a:t>
            </a:r>
            <a:r>
              <a:rPr lang="en-US" dirty="0"/>
              <a:t>(feeling)</a:t>
            </a:r>
            <a:r>
              <a:rPr lang="hi-IN" dirty="0"/>
              <a:t> और चेष्टा</a:t>
            </a:r>
            <a:r>
              <a:rPr lang="en-US" dirty="0"/>
              <a:t>(willing)</a:t>
            </a:r>
          </a:p>
          <a:p>
            <a:pPr>
              <a:lnSpc>
                <a:spcPct val="150000"/>
              </a:lnSpc>
            </a:pPr>
            <a:r>
              <a:rPr lang="hi-IN" b="1" dirty="0" smtClean="0"/>
              <a:t>व्यक्तित्व </a:t>
            </a:r>
            <a:r>
              <a:rPr lang="hi-IN" b="1" dirty="0"/>
              <a:t>के विकास का महत्त्व</a:t>
            </a:r>
            <a:r>
              <a:rPr lang="hi-IN" dirty="0"/>
              <a:t> (</a:t>
            </a:r>
            <a:r>
              <a:rPr lang="en-US" dirty="0"/>
              <a:t>important of personality development</a:t>
            </a:r>
            <a:r>
              <a:rPr lang="hi-IN" dirty="0"/>
              <a:t>) – अर्थात आत्मनुभूति,स्वयं की पहचान  ( </a:t>
            </a:r>
            <a:r>
              <a:rPr lang="en-US" dirty="0"/>
              <a:t>self realization)</a:t>
            </a:r>
          </a:p>
          <a:p>
            <a:pPr>
              <a:lnSpc>
                <a:spcPct val="150000"/>
              </a:lnSpc>
            </a:pPr>
            <a:r>
              <a:rPr lang="hi-IN" b="1" dirty="0" smtClean="0"/>
              <a:t>भिन्नता </a:t>
            </a:r>
            <a:r>
              <a:rPr lang="hi-IN" b="1" dirty="0"/>
              <a:t>में एकता के सिद्धांत का पूर्ण समर्थन</a:t>
            </a:r>
            <a:r>
              <a:rPr lang="hi-IN" dirty="0"/>
              <a:t> (</a:t>
            </a:r>
            <a:r>
              <a:rPr lang="en-US" dirty="0"/>
              <a:t>fall support to the principal of unity in diversity</a:t>
            </a:r>
            <a:r>
              <a:rPr lang="hi-IN" dirty="0"/>
              <a:t>)- भिन्नता में एकता का आधार सर्वशक्तिमान ईश्वर (</a:t>
            </a:r>
            <a:r>
              <a:rPr lang="en-US" dirty="0"/>
              <a:t>power of God)</a:t>
            </a:r>
            <a:r>
              <a:rPr lang="hi-IN" dirty="0"/>
              <a:t>     </a:t>
            </a:r>
            <a:endParaRPr lang="en-US" dirty="0"/>
          </a:p>
        </p:txBody>
      </p:sp>
    </p:spTree>
    <p:extLst>
      <p:ext uri="{BB962C8B-B14F-4D97-AF65-F5344CB8AC3E}">
        <p14:creationId xmlns:p14="http://schemas.microsoft.com/office/powerpoint/2010/main" val="2659073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t> आदर्शवाद तथा शिक्षा के उद्देश्य</a:t>
            </a:r>
            <a:r>
              <a:rPr lang="hi-IN" dirty="0"/>
              <a:t> (</a:t>
            </a:r>
            <a:r>
              <a:rPr lang="en-US" dirty="0"/>
              <a:t>Idealism and aims of education</a:t>
            </a:r>
            <a:r>
              <a:rPr lang="hi-IN" dirty="0"/>
              <a:t>) </a:t>
            </a:r>
            <a:endParaRPr lang="en-US" dirty="0"/>
          </a:p>
        </p:txBody>
      </p:sp>
      <p:sp>
        <p:nvSpPr>
          <p:cNvPr id="3" name="Content Placeholder 2"/>
          <p:cNvSpPr>
            <a:spLocks noGrp="1"/>
          </p:cNvSpPr>
          <p:nvPr>
            <p:ph idx="1"/>
          </p:nvPr>
        </p:nvSpPr>
        <p:spPr/>
        <p:txBody>
          <a:bodyPr>
            <a:normAutofit lnSpcReduction="10000"/>
          </a:bodyPr>
          <a:lstStyle/>
          <a:p>
            <a:pPr lvl="0">
              <a:lnSpc>
                <a:spcPct val="150000"/>
              </a:lnSpc>
            </a:pPr>
            <a:r>
              <a:rPr lang="hi-IN" b="1" dirty="0"/>
              <a:t>व्यक्तित्व का उन्नयन करना तथा आत्मानुभूति</a:t>
            </a:r>
            <a:r>
              <a:rPr lang="hi-IN" dirty="0"/>
              <a:t> ( </a:t>
            </a:r>
            <a:r>
              <a:rPr lang="en-US" dirty="0" smtClean="0"/>
              <a:t>exhortation </a:t>
            </a:r>
            <a:r>
              <a:rPr lang="en-US" dirty="0"/>
              <a:t>of personality or self realization) -  </a:t>
            </a:r>
            <a:r>
              <a:rPr lang="hi-IN" dirty="0"/>
              <a:t>शिक्षा की व्यवस्था  स्वयं के बारे में पूर्ण ज्ञान, सार युक्त जीवन, ख़ुशी व् उल्लास पूर्ण जीवन  भोगना (</a:t>
            </a:r>
            <a:r>
              <a:rPr lang="en-US" dirty="0"/>
              <a:t>full knowledge of the self)</a:t>
            </a:r>
          </a:p>
          <a:p>
            <a:pPr lvl="0">
              <a:lnSpc>
                <a:spcPct val="150000"/>
              </a:lnSpc>
            </a:pPr>
            <a:r>
              <a:rPr lang="hi-IN" b="1" dirty="0"/>
              <a:t>आध्यात्मिक विकास करना</a:t>
            </a:r>
            <a:r>
              <a:rPr lang="hi-IN" dirty="0"/>
              <a:t> (</a:t>
            </a:r>
            <a:r>
              <a:rPr lang="en-US" dirty="0"/>
              <a:t>to ensure spiritual development) – </a:t>
            </a:r>
            <a:r>
              <a:rPr lang="hi-IN" dirty="0"/>
              <a:t>शिक्षा की व्यवस्था मनुष्य को नैतिक प्राणी के रूप में विकसित कर उसके चरित्र का निर्माण करना (</a:t>
            </a:r>
            <a:r>
              <a:rPr lang="en-US" dirty="0"/>
              <a:t>develop the child spiritually)</a:t>
            </a:r>
          </a:p>
          <a:p>
            <a:pPr lvl="0">
              <a:lnSpc>
                <a:spcPct val="150000"/>
              </a:lnSpc>
            </a:pPr>
            <a:r>
              <a:rPr lang="hi-IN" b="1" dirty="0"/>
              <a:t>सत्यम,शिवम् तथा सुन्दरम को विकसित करना</a:t>
            </a:r>
            <a:r>
              <a:rPr lang="hi-IN" dirty="0"/>
              <a:t> (</a:t>
            </a:r>
            <a:r>
              <a:rPr lang="en-US" dirty="0"/>
              <a:t>to cultivate truth, beauty and goodness)- </a:t>
            </a:r>
            <a:r>
              <a:rPr lang="hi-IN" dirty="0"/>
              <a:t>चिरन्तन मूल्यों को विकसित कर आध्यात्मिक पूर्णता को प्राप्त करना (</a:t>
            </a:r>
            <a:r>
              <a:rPr lang="en-US" dirty="0"/>
              <a:t>pursuit of highest ideals)</a:t>
            </a:r>
          </a:p>
          <a:p>
            <a:endParaRPr lang="en-US" dirty="0"/>
          </a:p>
        </p:txBody>
      </p:sp>
    </p:spTree>
    <p:extLst>
      <p:ext uri="{BB962C8B-B14F-4D97-AF65-F5344CB8AC3E}">
        <p14:creationId xmlns:p14="http://schemas.microsoft.com/office/powerpoint/2010/main" val="1660260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dirty="0"/>
              <a:t> आदर्शवाद तथा शिक्षा के उद्देश्य</a:t>
            </a:r>
            <a:r>
              <a:rPr lang="hi-IN" dirty="0"/>
              <a:t> (</a:t>
            </a:r>
            <a:r>
              <a:rPr lang="en-US" dirty="0"/>
              <a:t>Idealism and aims of education</a:t>
            </a:r>
            <a:r>
              <a:rPr lang="hi-IN" dirty="0"/>
              <a:t>) </a:t>
            </a:r>
            <a:endParaRPr lang="en-US" dirty="0"/>
          </a:p>
        </p:txBody>
      </p:sp>
      <p:sp>
        <p:nvSpPr>
          <p:cNvPr id="3" name="Content Placeholder 2"/>
          <p:cNvSpPr>
            <a:spLocks noGrp="1"/>
          </p:cNvSpPr>
          <p:nvPr>
            <p:ph idx="1"/>
          </p:nvPr>
        </p:nvSpPr>
        <p:spPr/>
        <p:txBody>
          <a:bodyPr>
            <a:normAutofit fontScale="70000" lnSpcReduction="20000"/>
          </a:bodyPr>
          <a:lstStyle/>
          <a:p>
            <a:pPr lvl="0">
              <a:lnSpc>
                <a:spcPct val="120000"/>
              </a:lnSpc>
            </a:pPr>
            <a:r>
              <a:rPr lang="hi-IN" sz="2600" b="1" dirty="0"/>
              <a:t>सांस्कृतिक सम्पत्ति की रक्षा विकास तथा हस्तांतरण </a:t>
            </a:r>
            <a:r>
              <a:rPr lang="hi-IN" sz="2600" dirty="0"/>
              <a:t>(</a:t>
            </a:r>
            <a:r>
              <a:rPr lang="en-US" sz="2600" dirty="0"/>
              <a:t>conservation, promotion and transmission of cultural heritage)- </a:t>
            </a:r>
            <a:r>
              <a:rPr lang="hi-IN" sz="2600" dirty="0"/>
              <a:t>सभ्यता व संस्कृति तो वह आधार है जिसके द्वारा समाज का विकास संभव होता है |</a:t>
            </a:r>
            <a:endParaRPr lang="en-US" sz="2600" dirty="0"/>
          </a:p>
          <a:p>
            <a:pPr lvl="0">
              <a:lnSpc>
                <a:spcPct val="120000"/>
              </a:lnSpc>
            </a:pPr>
            <a:r>
              <a:rPr lang="hi-IN" sz="2600" b="1" dirty="0"/>
              <a:t>मूल प्रकृति को आध्यात्मिक प्रकृति में बदलना</a:t>
            </a:r>
            <a:r>
              <a:rPr lang="hi-IN" sz="2600" dirty="0"/>
              <a:t> (</a:t>
            </a:r>
            <a:r>
              <a:rPr lang="en-US" sz="2600" dirty="0"/>
              <a:t>conversion of inborn nature into spiritual nature)-  </a:t>
            </a:r>
            <a:r>
              <a:rPr lang="hi-IN" sz="2600" dirty="0"/>
              <a:t>मूल प्रवृत्तियों का शोधन ( </a:t>
            </a:r>
            <a:r>
              <a:rPr lang="en-US" sz="2600" dirty="0"/>
              <a:t>sublimate of raw instincts)</a:t>
            </a:r>
          </a:p>
          <a:p>
            <a:pPr lvl="0">
              <a:lnSpc>
                <a:spcPct val="120000"/>
              </a:lnSpc>
            </a:pPr>
            <a:r>
              <a:rPr lang="hi-IN" sz="2600" b="1" dirty="0"/>
              <a:t>पवित्र जीवन के लिए तैयार करना</a:t>
            </a:r>
            <a:r>
              <a:rPr lang="hi-IN" sz="2600" dirty="0"/>
              <a:t> (</a:t>
            </a:r>
            <a:r>
              <a:rPr lang="en-US" sz="2600" dirty="0"/>
              <a:t>preparation for a holy life</a:t>
            </a:r>
            <a:r>
              <a:rPr lang="en-US" sz="2600" dirty="0" smtClean="0"/>
              <a:t>)</a:t>
            </a:r>
            <a:r>
              <a:rPr lang="hi-IN" sz="2600" dirty="0" smtClean="0"/>
              <a:t/>
            </a:r>
            <a:br>
              <a:rPr lang="hi-IN" sz="2600" dirty="0" smtClean="0"/>
            </a:br>
            <a:r>
              <a:rPr lang="hi-IN" sz="2600" b="1" dirty="0"/>
              <a:t>फ्राबेल के अनुसार</a:t>
            </a:r>
            <a:r>
              <a:rPr lang="hi-IN" sz="2600" dirty="0"/>
              <a:t>  - शिक्षा का  उद्देश्य हैं – भक्तिपूर्ण, पवित्र तथा कलंक </a:t>
            </a:r>
            <a:r>
              <a:rPr lang="hi-IN" sz="2600" dirty="0" smtClean="0"/>
              <a:t>रहित </a:t>
            </a:r>
            <a:r>
              <a:rPr lang="hi-IN" sz="2600" dirty="0"/>
              <a:t>जीवन की प्राप्ति </a:t>
            </a:r>
            <a:endParaRPr lang="hi-IN" sz="2600" dirty="0" smtClean="0"/>
          </a:p>
          <a:p>
            <a:pPr lvl="0">
              <a:lnSpc>
                <a:spcPct val="120000"/>
              </a:lnSpc>
            </a:pPr>
            <a:r>
              <a:rPr lang="hi-IN" sz="2600" b="1" dirty="0" smtClean="0"/>
              <a:t>बालक </a:t>
            </a:r>
            <a:r>
              <a:rPr lang="hi-IN" sz="2600" b="1" dirty="0"/>
              <a:t>की बुद्धि तथा विवेक का विकास</a:t>
            </a:r>
            <a:r>
              <a:rPr lang="hi-IN" sz="2600" dirty="0"/>
              <a:t> (</a:t>
            </a:r>
            <a:r>
              <a:rPr lang="en-US" sz="2600" dirty="0"/>
              <a:t>development of intelligence and rationality of the child)- </a:t>
            </a:r>
            <a:r>
              <a:rPr lang="hi-IN" sz="2600" dirty="0"/>
              <a:t>विभिन्नता में एकता के सिद्धांत को महत्त्व (</a:t>
            </a:r>
            <a:r>
              <a:rPr lang="en-US" sz="2600" dirty="0"/>
              <a:t>importance of unity in diversity theories)  </a:t>
            </a:r>
          </a:p>
          <a:p>
            <a:pPr marL="0" indent="0">
              <a:lnSpc>
                <a:spcPct val="150000"/>
              </a:lnSpc>
              <a:buNone/>
            </a:pPr>
            <a:endParaRPr lang="en-US" dirty="0"/>
          </a:p>
        </p:txBody>
      </p:sp>
    </p:spTree>
    <p:extLst>
      <p:ext uri="{BB962C8B-B14F-4D97-AF65-F5344CB8AC3E}">
        <p14:creationId xmlns:p14="http://schemas.microsoft.com/office/powerpoint/2010/main" val="31630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i-IN" b="1" dirty="0"/>
              <a:t>आदर्शवाद तथा पाठ्यक्रम</a:t>
            </a:r>
            <a:r>
              <a:rPr lang="en-US" b="1" dirty="0"/>
              <a:t>  </a:t>
            </a:r>
            <a:r>
              <a:rPr lang="hi-IN" b="1" dirty="0" smtClean="0"/>
              <a:t/>
            </a:r>
            <a:br>
              <a:rPr lang="hi-IN" b="1" dirty="0" smtClean="0"/>
            </a:br>
            <a:r>
              <a:rPr lang="hi-IN" b="1" dirty="0" smtClean="0"/>
              <a:t>(</a:t>
            </a:r>
            <a:r>
              <a:rPr lang="en-US" b="1" dirty="0"/>
              <a:t>Idealism and curriculum)</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lnSpc>
                <a:spcPct val="150000"/>
              </a:lnSpc>
            </a:pPr>
            <a:r>
              <a:rPr lang="hi-IN" dirty="0" smtClean="0"/>
              <a:t>आदर्शवादी </a:t>
            </a:r>
            <a:r>
              <a:rPr lang="hi-IN" dirty="0"/>
              <a:t>पाठ्यक्रम की रचना आदर्शों, विचारों तथा शाश्वत मूल्यों के आधार पर होती है | </a:t>
            </a:r>
            <a:r>
              <a:rPr lang="hi-IN" dirty="0"/>
              <a:t/>
            </a:r>
            <a:br>
              <a:rPr lang="hi-IN" dirty="0"/>
            </a:br>
            <a:r>
              <a:rPr lang="en-US" dirty="0" smtClean="0"/>
              <a:t>While </a:t>
            </a:r>
            <a:r>
              <a:rPr lang="en-US" dirty="0"/>
              <a:t>structuring curriculum, idealists give more importance to thought, feeling ideals and value than to the child and his activities.</a:t>
            </a:r>
          </a:p>
          <a:p>
            <a:pPr>
              <a:lnSpc>
                <a:spcPct val="150000"/>
              </a:lnSpc>
            </a:pPr>
            <a:r>
              <a:rPr lang="hi-IN" dirty="0" smtClean="0"/>
              <a:t>आदर्शवादी </a:t>
            </a:r>
            <a:r>
              <a:rPr lang="hi-IN" dirty="0"/>
              <a:t>पाठ्यक्रम में मानवीय विषयों पर बल दिया गया है | </a:t>
            </a:r>
            <a:r>
              <a:rPr lang="en-US" dirty="0"/>
              <a:t>curriculum should be concerned with the whole humanity and its </a:t>
            </a:r>
            <a:r>
              <a:rPr lang="en-US" dirty="0" smtClean="0"/>
              <a:t>experiences.</a:t>
            </a:r>
            <a:r>
              <a:rPr lang="hi-IN" dirty="0" smtClean="0"/>
              <a:t/>
            </a:r>
            <a:br>
              <a:rPr lang="hi-IN" dirty="0" smtClean="0"/>
            </a:br>
            <a:r>
              <a:rPr lang="hi-IN" dirty="0" smtClean="0"/>
              <a:t>विषय </a:t>
            </a:r>
            <a:r>
              <a:rPr lang="hi-IN" dirty="0"/>
              <a:t>(</a:t>
            </a:r>
            <a:r>
              <a:rPr lang="en-US" dirty="0"/>
              <a:t>subject</a:t>
            </a:r>
            <a:r>
              <a:rPr lang="hi-IN" dirty="0"/>
              <a:t>)- धर्म शास्त्र</a:t>
            </a:r>
            <a:r>
              <a:rPr lang="en-US" dirty="0"/>
              <a:t>(Religion)</a:t>
            </a:r>
            <a:r>
              <a:rPr lang="hi-IN" dirty="0"/>
              <a:t> आध्यात्मशास्त्र</a:t>
            </a:r>
            <a:r>
              <a:rPr lang="en-US" dirty="0"/>
              <a:t>( (Metaphysics)</a:t>
            </a:r>
            <a:r>
              <a:rPr lang="hi-IN" dirty="0"/>
              <a:t>  नीतिशास्त्र</a:t>
            </a:r>
            <a:r>
              <a:rPr lang="en-US" dirty="0"/>
              <a:t>(Ethics)</a:t>
            </a:r>
            <a:r>
              <a:rPr lang="hi-IN" dirty="0"/>
              <a:t> भाषा </a:t>
            </a:r>
            <a:r>
              <a:rPr lang="en-US" dirty="0"/>
              <a:t>(Language) </a:t>
            </a:r>
            <a:r>
              <a:rPr lang="hi-IN" dirty="0"/>
              <a:t>इतिहास</a:t>
            </a:r>
            <a:r>
              <a:rPr lang="en-US" dirty="0"/>
              <a:t> (History)</a:t>
            </a:r>
            <a:r>
              <a:rPr lang="hi-IN" dirty="0"/>
              <a:t> संगीत</a:t>
            </a:r>
            <a:r>
              <a:rPr lang="en-US" dirty="0"/>
              <a:t>(Music)</a:t>
            </a:r>
            <a:r>
              <a:rPr lang="hi-IN" dirty="0"/>
              <a:t> कला</a:t>
            </a:r>
            <a:r>
              <a:rPr lang="en-US" dirty="0"/>
              <a:t>(Art)</a:t>
            </a:r>
            <a:r>
              <a:rPr lang="hi-IN" dirty="0"/>
              <a:t> साहित्य</a:t>
            </a:r>
            <a:r>
              <a:rPr lang="en-US" dirty="0"/>
              <a:t>( Literature) </a:t>
            </a:r>
            <a:r>
              <a:rPr lang="hi-IN" dirty="0"/>
              <a:t>समाजशास्त्र</a:t>
            </a:r>
            <a:r>
              <a:rPr lang="en-US" dirty="0"/>
              <a:t>(Sociology) </a:t>
            </a:r>
            <a:r>
              <a:rPr lang="hi-IN" dirty="0"/>
              <a:t>भूगोल </a:t>
            </a:r>
            <a:r>
              <a:rPr lang="en-US" dirty="0"/>
              <a:t>(Geography)</a:t>
            </a:r>
          </a:p>
          <a:p>
            <a:endParaRPr lang="en-US" dirty="0"/>
          </a:p>
        </p:txBody>
      </p:sp>
    </p:spTree>
    <p:extLst>
      <p:ext uri="{BB962C8B-B14F-4D97-AF65-F5344CB8AC3E}">
        <p14:creationId xmlns:p14="http://schemas.microsoft.com/office/powerpoint/2010/main" val="4829579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127" y="706105"/>
            <a:ext cx="8596668" cy="1320800"/>
          </a:xfrm>
        </p:spPr>
        <p:txBody>
          <a:bodyPr>
            <a:normAutofit/>
          </a:bodyPr>
          <a:lstStyle/>
          <a:p>
            <a:pPr algn="ctr"/>
            <a:r>
              <a:rPr lang="hi-IN" sz="2800" b="1" dirty="0"/>
              <a:t> आदर्शवाद तथा अनुशासन </a:t>
            </a:r>
            <a:r>
              <a:rPr lang="en-US" sz="2800" b="1" dirty="0" smtClean="0"/>
              <a:t/>
            </a:r>
            <a:br>
              <a:rPr lang="en-US" sz="2800" b="1" dirty="0" smtClean="0"/>
            </a:br>
            <a:r>
              <a:rPr lang="hi-IN" sz="2800" b="1" dirty="0" smtClean="0"/>
              <a:t>(</a:t>
            </a:r>
            <a:r>
              <a:rPr lang="en-US" sz="2800" b="1" dirty="0"/>
              <a:t>Idealism and Discipline</a:t>
            </a:r>
            <a:r>
              <a:rPr lang="hi-IN" sz="2800" b="1" dirty="0"/>
              <a:t>)</a:t>
            </a:r>
            <a:r>
              <a:rPr lang="en-US" sz="2800" b="1" dirty="0"/>
              <a:t>      </a:t>
            </a:r>
            <a:endParaRPr lang="en-US" sz="2800" dirty="0"/>
          </a:p>
        </p:txBody>
      </p:sp>
      <p:sp>
        <p:nvSpPr>
          <p:cNvPr id="3" name="Content Placeholder 2"/>
          <p:cNvSpPr>
            <a:spLocks noGrp="1"/>
          </p:cNvSpPr>
          <p:nvPr>
            <p:ph idx="1"/>
          </p:nvPr>
        </p:nvSpPr>
        <p:spPr>
          <a:xfrm>
            <a:off x="983738" y="4032985"/>
            <a:ext cx="8477896" cy="2242687"/>
          </a:xfrm>
        </p:spPr>
        <p:txBody>
          <a:bodyPr>
            <a:noAutofit/>
          </a:bodyPr>
          <a:lstStyle/>
          <a:p>
            <a:pPr>
              <a:lnSpc>
                <a:spcPct val="150000"/>
              </a:lnSpc>
            </a:pPr>
            <a:r>
              <a:rPr lang="hi-IN" dirty="0"/>
              <a:t>शिक्षक का स्थान बड़े गौरव व महत्त्व का है | ब्रम्हांड के दो अंग है – शिक्षक एवं बालक | दोनों का एक ही लक्ष्य है आध्यात्मिक विकास | </a:t>
            </a:r>
            <a:r>
              <a:rPr lang="en-US" dirty="0" smtClean="0"/>
              <a:t/>
            </a:r>
            <a:br>
              <a:rPr lang="en-US" dirty="0" smtClean="0"/>
            </a:br>
            <a:r>
              <a:rPr lang="en-US" dirty="0" smtClean="0"/>
              <a:t>The </a:t>
            </a:r>
            <a:r>
              <a:rPr lang="en-US" dirty="0"/>
              <a:t>role of teacher is very important and glorious, creation of planet has two parts, the teacher and the child both aim at one target only the development of the individual child in a spiritual </a:t>
            </a:r>
            <a:r>
              <a:rPr lang="en-US" dirty="0" smtClean="0"/>
              <a:t>way</a:t>
            </a:r>
            <a:r>
              <a:rPr lang="en-US" dirty="0"/>
              <a:t>.</a:t>
            </a:r>
            <a:endParaRPr lang="en-US" dirty="0"/>
          </a:p>
        </p:txBody>
      </p:sp>
      <p:sp>
        <p:nvSpPr>
          <p:cNvPr id="6" name="Title 1"/>
          <p:cNvSpPr txBox="1">
            <a:spLocks/>
          </p:cNvSpPr>
          <p:nvPr/>
        </p:nvSpPr>
        <p:spPr>
          <a:xfrm>
            <a:off x="279127" y="300147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hi-IN" sz="2800" b="1" dirty="0"/>
              <a:t>आदर्शवाद तथा </a:t>
            </a:r>
            <a:r>
              <a:rPr lang="hi-IN" sz="2800" b="1" dirty="0" smtClean="0"/>
              <a:t>शिक्षक</a:t>
            </a:r>
            <a:r>
              <a:rPr lang="en-US" sz="2800" b="1" dirty="0" smtClean="0"/>
              <a:t/>
            </a:r>
            <a:br>
              <a:rPr lang="en-US" sz="2800" b="1" dirty="0" smtClean="0"/>
            </a:br>
            <a:r>
              <a:rPr lang="hi-IN" sz="2800" b="1" dirty="0" smtClean="0"/>
              <a:t> </a:t>
            </a:r>
            <a:r>
              <a:rPr lang="hi-IN" sz="2800" b="1" dirty="0"/>
              <a:t>(</a:t>
            </a:r>
            <a:r>
              <a:rPr lang="en-US" sz="2800" b="1" dirty="0"/>
              <a:t> Idealism and Teacher</a:t>
            </a:r>
            <a:r>
              <a:rPr lang="hi-IN" sz="2800" b="1" dirty="0"/>
              <a:t>)</a:t>
            </a:r>
            <a:endParaRPr lang="en-US" sz="2800" dirty="0"/>
          </a:p>
        </p:txBody>
      </p:sp>
      <p:sp>
        <p:nvSpPr>
          <p:cNvPr id="8" name="Content Placeholder 2"/>
          <p:cNvSpPr txBox="1">
            <a:spLocks/>
          </p:cNvSpPr>
          <p:nvPr/>
        </p:nvSpPr>
        <p:spPr>
          <a:xfrm>
            <a:off x="983738" y="1783600"/>
            <a:ext cx="8596668" cy="101574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150000"/>
              </a:lnSpc>
            </a:pPr>
            <a:r>
              <a:rPr lang="hi-IN" dirty="0" smtClean="0"/>
              <a:t>आदर्शवादी बालक को  प्रभावात्मक अनुशासन में रखना चाहता है |</a:t>
            </a:r>
            <a:r>
              <a:rPr lang="en-US" dirty="0" smtClean="0"/>
              <a:t/>
            </a:r>
            <a:br>
              <a:rPr lang="en-US" dirty="0" smtClean="0"/>
            </a:br>
            <a:r>
              <a:rPr lang="en-US" dirty="0" smtClean="0"/>
              <a:t>Idealism wants to keep the child under impressionistic discipline.</a:t>
            </a:r>
            <a:endParaRPr lang="en-US" dirty="0"/>
          </a:p>
        </p:txBody>
      </p:sp>
    </p:spTree>
    <p:extLst>
      <p:ext uri="{BB962C8B-B14F-4D97-AF65-F5344CB8AC3E}">
        <p14:creationId xmlns:p14="http://schemas.microsoft.com/office/powerpoint/2010/main" val="176552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TotalTime>
  <Words>955</Words>
  <Application>Microsoft Office PowerPoint</Application>
  <PresentationFormat>Widescreen</PresentationFormat>
  <Paragraphs>45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Mangal</vt:lpstr>
      <vt:lpstr>Trebuchet MS</vt:lpstr>
      <vt:lpstr>Wingdings 3</vt:lpstr>
      <vt:lpstr>Facet</vt:lpstr>
      <vt:lpstr>आदर्शवाद (Idealism)</vt:lpstr>
      <vt:lpstr>आदर्शवाद (Idealism)  आदर्शवाद का आधार आध्यात्मिक जगत है (Base of Idealism is spiritual world) </vt:lpstr>
      <vt:lpstr>आदर्शवाद (Idealism)</vt:lpstr>
      <vt:lpstr>आदर्शवाद के प्रमुख सिद्धांत  (Fundamental principals of Idealism):-</vt:lpstr>
      <vt:lpstr>आदर्शवाद के प्रमुख सिद्धांत  (Fundamental principals of Idealism):-</vt:lpstr>
      <vt:lpstr> आदर्शवाद तथा शिक्षा के उद्देश्य (Idealism and aims of education) </vt:lpstr>
      <vt:lpstr> आदर्शवाद तथा शिक्षा के उद्देश्य (Idealism and aims of education) </vt:lpstr>
      <vt:lpstr>आदर्शवाद तथा पाठ्यक्रम   (Idealism and curriculum) </vt:lpstr>
      <vt:lpstr> आदर्शवाद तथा अनुशासन  (Idealism and Discipline)      </vt:lpstr>
      <vt:lpstr>आदर्शवाद तथा शिक्षण पद्धति  (Idealism and Method)</vt:lpstr>
      <vt:lpstr>आदर्शवाद तथा विद्यालय  (Idealism and school)</vt:lpstr>
      <vt:lpstr>आदर्शवाद तथा बालक  ( Idealism and child)  </vt:lpstr>
      <vt:lpstr>निष्कर्ष (conclusion)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आदर्शवाद (Idealism)</dc:title>
  <dc:creator>USER</dc:creator>
  <cp:lastModifiedBy>USER</cp:lastModifiedBy>
  <cp:revision>4</cp:revision>
  <dcterms:created xsi:type="dcterms:W3CDTF">2023-08-09T15:04:19Z</dcterms:created>
  <dcterms:modified xsi:type="dcterms:W3CDTF">2023-08-09T15:37:30Z</dcterms:modified>
</cp:coreProperties>
</file>