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65" r:id="rId2"/>
    <p:sldId id="266" r:id="rId3"/>
    <p:sldId id="259" r:id="rId4"/>
    <p:sldId id="260" r:id="rId5"/>
    <p:sldId id="257" r:id="rId6"/>
    <p:sldId id="258" r:id="rId7"/>
    <p:sldId id="261"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B0F8AB-2BDE-465F-BCC7-057EAF77222F}"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3B989-8B29-48D4-AB71-3D94035C5EB8}" type="slidenum">
              <a:rPr lang="en-US" smtClean="0"/>
              <a:t>‹#›</a:t>
            </a:fld>
            <a:endParaRPr lang="en-US"/>
          </a:p>
        </p:txBody>
      </p:sp>
    </p:spTree>
    <p:extLst>
      <p:ext uri="{BB962C8B-B14F-4D97-AF65-F5344CB8AC3E}">
        <p14:creationId xmlns:p14="http://schemas.microsoft.com/office/powerpoint/2010/main" val="1127691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0F8AB-2BDE-465F-BCC7-057EAF77222F}"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3B989-8B29-48D4-AB71-3D94035C5EB8}" type="slidenum">
              <a:rPr lang="en-US" smtClean="0"/>
              <a:t>‹#›</a:t>
            </a:fld>
            <a:endParaRPr lang="en-US"/>
          </a:p>
        </p:txBody>
      </p:sp>
    </p:spTree>
    <p:extLst>
      <p:ext uri="{BB962C8B-B14F-4D97-AF65-F5344CB8AC3E}">
        <p14:creationId xmlns:p14="http://schemas.microsoft.com/office/powerpoint/2010/main" val="1358283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0F8AB-2BDE-465F-BCC7-057EAF77222F}"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3B989-8B29-48D4-AB71-3D94035C5EB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06056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0F8AB-2BDE-465F-BCC7-057EAF77222F}"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3B989-8B29-48D4-AB71-3D94035C5EB8}" type="slidenum">
              <a:rPr lang="en-US" smtClean="0"/>
              <a:t>‹#›</a:t>
            </a:fld>
            <a:endParaRPr lang="en-US"/>
          </a:p>
        </p:txBody>
      </p:sp>
    </p:spTree>
    <p:extLst>
      <p:ext uri="{BB962C8B-B14F-4D97-AF65-F5344CB8AC3E}">
        <p14:creationId xmlns:p14="http://schemas.microsoft.com/office/powerpoint/2010/main" val="1496007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0F8AB-2BDE-465F-BCC7-057EAF77222F}"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3B989-8B29-48D4-AB71-3D94035C5EB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10756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0F8AB-2BDE-465F-BCC7-057EAF77222F}"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3B989-8B29-48D4-AB71-3D94035C5EB8}" type="slidenum">
              <a:rPr lang="en-US" smtClean="0"/>
              <a:t>‹#›</a:t>
            </a:fld>
            <a:endParaRPr lang="en-US"/>
          </a:p>
        </p:txBody>
      </p:sp>
    </p:spTree>
    <p:extLst>
      <p:ext uri="{BB962C8B-B14F-4D97-AF65-F5344CB8AC3E}">
        <p14:creationId xmlns:p14="http://schemas.microsoft.com/office/powerpoint/2010/main" val="4233869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B0F8AB-2BDE-465F-BCC7-057EAF77222F}"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3B989-8B29-48D4-AB71-3D94035C5EB8}" type="slidenum">
              <a:rPr lang="en-US" smtClean="0"/>
              <a:t>‹#›</a:t>
            </a:fld>
            <a:endParaRPr lang="en-US"/>
          </a:p>
        </p:txBody>
      </p:sp>
    </p:spTree>
    <p:extLst>
      <p:ext uri="{BB962C8B-B14F-4D97-AF65-F5344CB8AC3E}">
        <p14:creationId xmlns:p14="http://schemas.microsoft.com/office/powerpoint/2010/main" val="3678628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B0F8AB-2BDE-465F-BCC7-057EAF77222F}"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3B989-8B29-48D4-AB71-3D94035C5EB8}" type="slidenum">
              <a:rPr lang="en-US" smtClean="0"/>
              <a:t>‹#›</a:t>
            </a:fld>
            <a:endParaRPr lang="en-US"/>
          </a:p>
        </p:txBody>
      </p:sp>
    </p:spTree>
    <p:extLst>
      <p:ext uri="{BB962C8B-B14F-4D97-AF65-F5344CB8AC3E}">
        <p14:creationId xmlns:p14="http://schemas.microsoft.com/office/powerpoint/2010/main" val="177428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B0F8AB-2BDE-465F-BCC7-057EAF77222F}"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3B989-8B29-48D4-AB71-3D94035C5EB8}" type="slidenum">
              <a:rPr lang="en-US" smtClean="0"/>
              <a:t>‹#›</a:t>
            </a:fld>
            <a:endParaRPr lang="en-US"/>
          </a:p>
        </p:txBody>
      </p:sp>
    </p:spTree>
    <p:extLst>
      <p:ext uri="{BB962C8B-B14F-4D97-AF65-F5344CB8AC3E}">
        <p14:creationId xmlns:p14="http://schemas.microsoft.com/office/powerpoint/2010/main" val="1543001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0F8AB-2BDE-465F-BCC7-057EAF77222F}"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3B989-8B29-48D4-AB71-3D94035C5EB8}" type="slidenum">
              <a:rPr lang="en-US" smtClean="0"/>
              <a:t>‹#›</a:t>
            </a:fld>
            <a:endParaRPr lang="en-US"/>
          </a:p>
        </p:txBody>
      </p:sp>
    </p:spTree>
    <p:extLst>
      <p:ext uri="{BB962C8B-B14F-4D97-AF65-F5344CB8AC3E}">
        <p14:creationId xmlns:p14="http://schemas.microsoft.com/office/powerpoint/2010/main" val="2424589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B0F8AB-2BDE-465F-BCC7-057EAF77222F}"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3B989-8B29-48D4-AB71-3D94035C5EB8}" type="slidenum">
              <a:rPr lang="en-US" smtClean="0"/>
              <a:t>‹#›</a:t>
            </a:fld>
            <a:endParaRPr lang="en-US"/>
          </a:p>
        </p:txBody>
      </p:sp>
    </p:spTree>
    <p:extLst>
      <p:ext uri="{BB962C8B-B14F-4D97-AF65-F5344CB8AC3E}">
        <p14:creationId xmlns:p14="http://schemas.microsoft.com/office/powerpoint/2010/main" val="75393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B0F8AB-2BDE-465F-BCC7-057EAF77222F}" type="datetimeFigureOut">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F3B989-8B29-48D4-AB71-3D94035C5EB8}" type="slidenum">
              <a:rPr lang="en-US" smtClean="0"/>
              <a:t>‹#›</a:t>
            </a:fld>
            <a:endParaRPr lang="en-US"/>
          </a:p>
        </p:txBody>
      </p:sp>
    </p:spTree>
    <p:extLst>
      <p:ext uri="{BB962C8B-B14F-4D97-AF65-F5344CB8AC3E}">
        <p14:creationId xmlns:p14="http://schemas.microsoft.com/office/powerpoint/2010/main" val="2718156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B0F8AB-2BDE-465F-BCC7-057EAF77222F}"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F3B989-8B29-48D4-AB71-3D94035C5EB8}" type="slidenum">
              <a:rPr lang="en-US" smtClean="0"/>
              <a:t>‹#›</a:t>
            </a:fld>
            <a:endParaRPr lang="en-US"/>
          </a:p>
        </p:txBody>
      </p:sp>
    </p:spTree>
    <p:extLst>
      <p:ext uri="{BB962C8B-B14F-4D97-AF65-F5344CB8AC3E}">
        <p14:creationId xmlns:p14="http://schemas.microsoft.com/office/powerpoint/2010/main" val="970607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0F8AB-2BDE-465F-BCC7-057EAF77222F}" type="datetimeFigureOut">
              <a:rPr lang="en-US" smtClean="0"/>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F3B989-8B29-48D4-AB71-3D94035C5EB8}" type="slidenum">
              <a:rPr lang="en-US" smtClean="0"/>
              <a:t>‹#›</a:t>
            </a:fld>
            <a:endParaRPr lang="en-US"/>
          </a:p>
        </p:txBody>
      </p:sp>
    </p:spTree>
    <p:extLst>
      <p:ext uri="{BB962C8B-B14F-4D97-AF65-F5344CB8AC3E}">
        <p14:creationId xmlns:p14="http://schemas.microsoft.com/office/powerpoint/2010/main" val="1116815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B0F8AB-2BDE-465F-BCC7-057EAF77222F}"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3B989-8B29-48D4-AB71-3D94035C5EB8}" type="slidenum">
              <a:rPr lang="en-US" smtClean="0"/>
              <a:t>‹#›</a:t>
            </a:fld>
            <a:endParaRPr lang="en-US"/>
          </a:p>
        </p:txBody>
      </p:sp>
    </p:spTree>
    <p:extLst>
      <p:ext uri="{BB962C8B-B14F-4D97-AF65-F5344CB8AC3E}">
        <p14:creationId xmlns:p14="http://schemas.microsoft.com/office/powerpoint/2010/main" val="2820926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3B989-8B29-48D4-AB71-3D94035C5EB8}" type="slidenum">
              <a:rPr lang="en-US" smtClean="0"/>
              <a:t>‹#›</a:t>
            </a:fld>
            <a:endParaRPr lang="en-US"/>
          </a:p>
        </p:txBody>
      </p:sp>
      <p:sp>
        <p:nvSpPr>
          <p:cNvPr id="5" name="Date Placeholder 4"/>
          <p:cNvSpPr>
            <a:spLocks noGrp="1"/>
          </p:cNvSpPr>
          <p:nvPr>
            <p:ph type="dt" sz="half" idx="10"/>
          </p:nvPr>
        </p:nvSpPr>
        <p:spPr/>
        <p:txBody>
          <a:bodyPr/>
          <a:lstStyle/>
          <a:p>
            <a:fld id="{5CB0F8AB-2BDE-465F-BCC7-057EAF77222F}" type="datetimeFigureOut">
              <a:rPr lang="en-US" smtClean="0"/>
              <a:t>3/6/2024</a:t>
            </a:fld>
            <a:endParaRPr lang="en-US"/>
          </a:p>
        </p:txBody>
      </p:sp>
    </p:spTree>
    <p:extLst>
      <p:ext uri="{BB962C8B-B14F-4D97-AF65-F5344CB8AC3E}">
        <p14:creationId xmlns:p14="http://schemas.microsoft.com/office/powerpoint/2010/main" val="3716406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B0F8AB-2BDE-465F-BCC7-057EAF77222F}" type="datetimeFigureOut">
              <a:rPr lang="en-US" smtClean="0"/>
              <a:t>3/6/2024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DF3B989-8B29-48D4-AB71-3D94035C5EB8}" type="slidenum">
              <a:rPr lang="en-US" smtClean="0"/>
              <a:t>‹#›</a:t>
            </a:fld>
            <a:endParaRPr lang="en-US"/>
          </a:p>
        </p:txBody>
      </p:sp>
    </p:spTree>
    <p:extLst>
      <p:ext uri="{BB962C8B-B14F-4D97-AF65-F5344CB8AC3E}">
        <p14:creationId xmlns:p14="http://schemas.microsoft.com/office/powerpoint/2010/main" val="2484853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1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D405E63-A260-028E-4F34-252DB16679A2}"/>
              </a:ext>
            </a:extLst>
          </p:cNvPr>
          <p:cNvSpPr>
            <a:spLocks noGrp="1"/>
          </p:cNvSpPr>
          <p:nvPr>
            <p:ph type="ctrTitle"/>
          </p:nvPr>
        </p:nvSpPr>
        <p:spPr>
          <a:xfrm>
            <a:off x="4431833" y="1956674"/>
            <a:ext cx="4264491" cy="670560"/>
          </a:xfrm>
        </p:spPr>
        <p:txBody>
          <a:bodyPr vert="horz" lIns="91440" tIns="45720" rIns="91440" bIns="45720" rtlCol="0" anchor="t">
            <a:noAutofit/>
          </a:bodyPr>
          <a:lstStyle/>
          <a:p>
            <a:r>
              <a:rPr lang="en-US" sz="4800" dirty="0" err="1"/>
              <a:t>नारीवाद</a:t>
            </a:r>
            <a:endParaRPr lang="en-US" sz="4800" dirty="0"/>
          </a:p>
        </p:txBody>
      </p:sp>
      <p:sp>
        <p:nvSpPr>
          <p:cNvPr id="3" name="Subtitle 2">
            <a:extLst>
              <a:ext uri="{FF2B5EF4-FFF2-40B4-BE49-F238E27FC236}">
                <a16:creationId xmlns:a16="http://schemas.microsoft.com/office/drawing/2014/main" id="{6583E79C-639E-4847-18CF-525D15E02396}"/>
              </a:ext>
            </a:extLst>
          </p:cNvPr>
          <p:cNvSpPr>
            <a:spLocks noGrp="1"/>
          </p:cNvSpPr>
          <p:nvPr>
            <p:ph type="subTitle" idx="1"/>
          </p:nvPr>
        </p:nvSpPr>
        <p:spPr>
          <a:xfrm>
            <a:off x="5061362" y="2776010"/>
            <a:ext cx="3606388" cy="1852611"/>
          </a:xfrm>
        </p:spPr>
        <p:txBody>
          <a:bodyPr vert="horz" lIns="91440" tIns="45720" rIns="91440" bIns="45720" rtlCol="0">
            <a:normAutofit lnSpcReduction="10000"/>
          </a:bodyPr>
          <a:lstStyle/>
          <a:p>
            <a:r>
              <a:rPr lang="en-US" dirty="0">
                <a:solidFill>
                  <a:schemeClr val="tx1">
                    <a:lumMod val="75000"/>
                    <a:lumOff val="25000"/>
                  </a:schemeClr>
                </a:solidFill>
              </a:rPr>
              <a:t>By: Dr Iti Banerjee</a:t>
            </a:r>
          </a:p>
          <a:p>
            <a:r>
              <a:rPr lang="en-US" dirty="0">
                <a:solidFill>
                  <a:schemeClr val="tx1">
                    <a:lumMod val="75000"/>
                    <a:lumOff val="25000"/>
                  </a:schemeClr>
                </a:solidFill>
              </a:rPr>
              <a:t>Assistant Professor</a:t>
            </a:r>
          </a:p>
          <a:p>
            <a:r>
              <a:rPr lang="en-US" dirty="0">
                <a:solidFill>
                  <a:schemeClr val="tx1">
                    <a:lumMod val="75000"/>
                    <a:lumOff val="25000"/>
                  </a:schemeClr>
                </a:solidFill>
              </a:rPr>
              <a:t>Education Department</a:t>
            </a:r>
          </a:p>
          <a:p>
            <a:r>
              <a:rPr lang="en-US" dirty="0">
                <a:solidFill>
                  <a:schemeClr val="tx1">
                    <a:lumMod val="75000"/>
                    <a:lumOff val="25000"/>
                  </a:schemeClr>
                </a:solidFill>
              </a:rPr>
              <a:t>Durga Mahavidyalaya </a:t>
            </a:r>
          </a:p>
          <a:p>
            <a:r>
              <a:rPr lang="en-US" dirty="0">
                <a:solidFill>
                  <a:schemeClr val="tx1">
                    <a:lumMod val="75000"/>
                    <a:lumOff val="25000"/>
                  </a:schemeClr>
                </a:solidFill>
              </a:rPr>
              <a:t>Raipur</a:t>
            </a:r>
          </a:p>
        </p:txBody>
      </p:sp>
      <p:pic>
        <p:nvPicPr>
          <p:cNvPr id="6" name="Picture 5" descr="A person with colorful hair&#10;&#10;Description automatically generated">
            <a:extLst>
              <a:ext uri="{FF2B5EF4-FFF2-40B4-BE49-F238E27FC236}">
                <a16:creationId xmlns:a16="http://schemas.microsoft.com/office/drawing/2014/main" id="{75CC2FA4-B268-B6F8-E7DC-2B43FD937FC9}"/>
              </a:ext>
            </a:extLst>
          </p:cNvPr>
          <p:cNvPicPr>
            <a:picLocks noChangeAspect="1"/>
          </p:cNvPicPr>
          <p:nvPr/>
        </p:nvPicPr>
        <p:blipFill rotWithShape="1">
          <a:blip r:embed="rId2">
            <a:extLst>
              <a:ext uri="{28A0092B-C50C-407E-A947-70E740481C1C}">
                <a14:useLocalDpi xmlns:a14="http://schemas.microsoft.com/office/drawing/2010/main" val="0"/>
              </a:ext>
            </a:extLst>
          </a:blip>
          <a:srcRect r="3" b="339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6" name="Isosceles Triangle 2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9113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500"/>
                                  </p:stCondLst>
                                  <p:iterate>
                                    <p:tmPct val="1000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7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1500"/>
                                  </p:stCondLst>
                                  <p:iterate>
                                    <p:tmPct val="10000"/>
                                  </p:iterate>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7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a:latin typeface="Mangal" panose="02040503050203030202" pitchFamily="18" charset="0"/>
                <a:cs typeface="Mangal" panose="02040503050203030202" pitchFamily="18" charset="0"/>
              </a:rPr>
              <a:t>नारीवाद</a:t>
            </a:r>
            <a:endParaRPr lang="en-US" dirty="0"/>
          </a:p>
        </p:txBody>
      </p:sp>
      <p:sp>
        <p:nvSpPr>
          <p:cNvPr id="3" name="Content Placeholder 2"/>
          <p:cNvSpPr>
            <a:spLocks noGrp="1"/>
          </p:cNvSpPr>
          <p:nvPr>
            <p:ph idx="1"/>
          </p:nvPr>
        </p:nvSpPr>
        <p:spPr>
          <a:xfrm>
            <a:off x="677334" y="1488613"/>
            <a:ext cx="9482666" cy="5140787"/>
          </a:xfrm>
        </p:spPr>
        <p:txBody>
          <a:bodyPr>
            <a:noAutofit/>
          </a:bodyPr>
          <a:lstStyle/>
          <a:p>
            <a:pPr marL="342900" indent="-342900" algn="l">
              <a:lnSpc>
                <a:spcPct val="90000"/>
              </a:lnSpc>
              <a:buFont typeface="Wingdings 3" charset="2"/>
              <a:buChar char=""/>
            </a:pPr>
            <a:r>
              <a:rPr lang="hi-IN" sz="1900" dirty="0">
                <a:solidFill>
                  <a:schemeClr val="tx1">
                    <a:lumMod val="75000"/>
                    <a:lumOff val="25000"/>
                  </a:schemeClr>
                </a:solidFill>
                <a:latin typeface="Mangal" panose="02040503050203030202" pitchFamily="18" charset="0"/>
                <a:cs typeface="Mangal" panose="02040503050203030202" pitchFamily="18" charset="0"/>
              </a:rPr>
              <a:t>नारीवादी (फेमिनिस्ट)’ शब्द का सर्वप्रथम प्रयोग सन् 1871 में फ्रांस में चिकित्सकीय पुस्तकों में किया गया था।</a:t>
            </a:r>
          </a:p>
          <a:p>
            <a:pPr marL="342900" indent="-342900" algn="l">
              <a:lnSpc>
                <a:spcPct val="90000"/>
              </a:lnSpc>
              <a:buFont typeface="Wingdings 3" charset="2"/>
              <a:buChar char=""/>
            </a:pPr>
            <a:r>
              <a:rPr lang="hi-IN" sz="1900" dirty="0">
                <a:solidFill>
                  <a:schemeClr val="tx1">
                    <a:lumMod val="75000"/>
                    <a:lumOff val="25000"/>
                  </a:schemeClr>
                </a:solidFill>
                <a:latin typeface="Mangal" panose="02040503050203030202" pitchFamily="18" charset="0"/>
                <a:cs typeface="Mangal" panose="02040503050203030202" pitchFamily="18" charset="0"/>
              </a:rPr>
              <a:t>नारीवाद की पहली लहर की अवधि उन्नीसवीं शताब्दी का भूतपूर्व और बीसवीं शताब्दी का पूर्व थी। उस अवधि के दौरान महिलाओं को मताधिकार दिलाने के लिए संघर्ष किया गया था। </a:t>
            </a:r>
          </a:p>
          <a:p>
            <a:pPr marL="342900" indent="-342900" algn="l">
              <a:lnSpc>
                <a:spcPct val="90000"/>
              </a:lnSpc>
              <a:buFont typeface="Wingdings 3" charset="2"/>
              <a:buChar char=""/>
            </a:pPr>
            <a:r>
              <a:rPr lang="hi-IN" sz="1900" dirty="0">
                <a:solidFill>
                  <a:schemeClr val="tx1">
                    <a:lumMod val="75000"/>
                    <a:lumOff val="25000"/>
                  </a:schemeClr>
                </a:solidFill>
                <a:latin typeface="Mangal" panose="02040503050203030202" pitchFamily="18" charset="0"/>
                <a:cs typeface="Mangal" panose="02040503050203030202" pitchFamily="18" charset="0"/>
              </a:rPr>
              <a:t>नारीवाद की दूसरी लहर की गतिविधियाँ 1960 और 1970 के दशकों में मौजूद थी। इसमें लोगों ने महिलाओं के लिए परिवार में, कार्यस्थल पर और सेक्सुअलिटी के सन्दर्भ में पुरुषों के समान अधिकारों पर अपना ध्यान केन्द्रित किया। 1990 के दशक के प्रारम्भ में नारीवाद की तीसरी लहर शुरू हुई और यह अब तक जारी है।</a:t>
            </a:r>
          </a:p>
          <a:p>
            <a:pPr marL="342900" indent="-342900" algn="l">
              <a:lnSpc>
                <a:spcPct val="90000"/>
              </a:lnSpc>
              <a:buFont typeface="Wingdings 3" charset="2"/>
              <a:buChar char=""/>
            </a:pPr>
            <a:r>
              <a:rPr lang="hi-IN" sz="1900" dirty="0">
                <a:solidFill>
                  <a:schemeClr val="tx1">
                    <a:lumMod val="75000"/>
                    <a:lumOff val="25000"/>
                  </a:schemeClr>
                </a:solidFill>
                <a:latin typeface="Mangal" panose="02040503050203030202" pitchFamily="18" charset="0"/>
                <a:cs typeface="Mangal" panose="02040503050203030202" pitchFamily="18" charset="0"/>
              </a:rPr>
              <a:t>नारीवाद एक सामाजिक आंदोलन है जो महिलाओं के अधिकारों, समानता और न्याय की प्राप्ति के लिए प्रेरित करता है।</a:t>
            </a:r>
          </a:p>
          <a:p>
            <a:pPr marL="342900" indent="-342900" algn="l">
              <a:lnSpc>
                <a:spcPct val="90000"/>
              </a:lnSpc>
              <a:buFont typeface="Wingdings 3" charset="2"/>
              <a:buChar char=""/>
            </a:pPr>
            <a:r>
              <a:rPr lang="hi-IN" sz="1900" dirty="0">
                <a:solidFill>
                  <a:schemeClr val="tx1">
                    <a:lumMod val="75000"/>
                    <a:lumOff val="25000"/>
                  </a:schemeClr>
                </a:solidFill>
                <a:latin typeface="Mangal" panose="02040503050203030202" pitchFamily="18" charset="0"/>
                <a:cs typeface="Mangal" panose="02040503050203030202" pitchFamily="18" charset="0"/>
              </a:rPr>
              <a:t>यह आंदोलन महिलाओं के जीवन में समानता, स्वतंत्रता और सम्मान की भावना को बढ़ावा देने का प्रयास करता है।</a:t>
            </a:r>
          </a:p>
          <a:p>
            <a:pPr marL="342900" indent="-342900" algn="l">
              <a:lnSpc>
                <a:spcPct val="90000"/>
              </a:lnSpc>
              <a:buFont typeface="Wingdings 3" charset="2"/>
              <a:buChar char=""/>
            </a:pPr>
            <a:endParaRPr lang="hi-IN" sz="1900" dirty="0">
              <a:solidFill>
                <a:schemeClr val="tx1">
                  <a:lumMod val="75000"/>
                  <a:lumOff val="25000"/>
                </a:schemeClr>
              </a:solidFill>
              <a:latin typeface="Mangal" panose="02040503050203030202" pitchFamily="18" charset="0"/>
              <a:cs typeface="Mangal" panose="02040503050203030202" pitchFamily="18" charset="0"/>
            </a:endParaRPr>
          </a:p>
        </p:txBody>
      </p:sp>
    </p:spTree>
    <p:extLst>
      <p:ext uri="{BB962C8B-B14F-4D97-AF65-F5344CB8AC3E}">
        <p14:creationId xmlns:p14="http://schemas.microsoft.com/office/powerpoint/2010/main" val="225060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9797" y="609600"/>
            <a:ext cx="8796353" cy="1320800"/>
          </a:xfrm>
        </p:spPr>
        <p:txBody>
          <a:bodyPr>
            <a:noAutofit/>
          </a:bodyPr>
          <a:lstStyle/>
          <a:p>
            <a:r>
              <a:rPr lang="hi-IN" sz="4800" dirty="0"/>
              <a:t>भारतीय परिप्रेक्ष्य में नारीवाद</a:t>
            </a:r>
            <a:endParaRPr lang="en-US" sz="4800" dirty="0"/>
          </a:p>
        </p:txBody>
      </p:sp>
      <p:pic>
        <p:nvPicPr>
          <p:cNvPr id="5" name="Picture 4" descr="A pencil drawing of a person&#10;&#10;Description automatically generated">
            <a:extLst>
              <a:ext uri="{FF2B5EF4-FFF2-40B4-BE49-F238E27FC236}">
                <a16:creationId xmlns:a16="http://schemas.microsoft.com/office/drawing/2014/main" id="{07D6A053-6C7E-DFB6-0DBB-CBEA7206DE18}"/>
              </a:ext>
            </a:extLst>
          </p:cNvPr>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l="37212" r="10403" b="9092"/>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23" name="Isosceles Triangle 22">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379647" y="1600200"/>
            <a:ext cx="8612203" cy="4838700"/>
          </a:xfrm>
        </p:spPr>
        <p:txBody>
          <a:bodyPr>
            <a:noAutofit/>
          </a:bodyPr>
          <a:lstStyle/>
          <a:p>
            <a:pPr>
              <a:lnSpc>
                <a:spcPct val="90000"/>
              </a:lnSpc>
            </a:pPr>
            <a:r>
              <a:rPr lang="hi-IN" sz="1900" dirty="0">
                <a:latin typeface="Mangal" panose="02040503050203030202" pitchFamily="18" charset="0"/>
                <a:cs typeface="Mangal" panose="02040503050203030202" pitchFamily="18" charset="0"/>
              </a:rPr>
              <a:t>प्राचीन भारत ने मातृ-सत्तात्मक परिवार की संस्कृति रही है और धार्मिक साहित्य भी भारतीय समाज में नारी की स्थिति के महत्व को रेखांकित करते हैं। </a:t>
            </a:r>
          </a:p>
          <a:p>
            <a:pPr>
              <a:lnSpc>
                <a:spcPct val="90000"/>
              </a:lnSpc>
            </a:pPr>
            <a:r>
              <a:rPr lang="hi-IN" sz="1900" dirty="0">
                <a:latin typeface="Mangal" panose="02040503050203030202" pitchFamily="18" charset="0"/>
                <a:cs typeface="Mangal" panose="02040503050203030202" pitchFamily="18" charset="0"/>
              </a:rPr>
              <a:t>सहीं मायनों में नारीवादी आन्दोलन का प्रथम चरण </a:t>
            </a:r>
            <a:r>
              <a:rPr lang="en-US" sz="1900" dirty="0">
                <a:latin typeface="Mangal" panose="02040503050203030202" pitchFamily="18" charset="0"/>
                <a:cs typeface="Mangal" panose="02040503050203030202" pitchFamily="18" charset="0"/>
              </a:rPr>
              <a:t>1850 </a:t>
            </a:r>
            <a:r>
              <a:rPr lang="hi-IN" sz="1900" dirty="0">
                <a:latin typeface="Mangal" panose="02040503050203030202" pitchFamily="18" charset="0"/>
                <a:cs typeface="Mangal" panose="02040503050203030202" pitchFamily="18" charset="0"/>
              </a:rPr>
              <a:t>से </a:t>
            </a:r>
            <a:r>
              <a:rPr lang="en-US" sz="1900" dirty="0">
                <a:latin typeface="Mangal" panose="02040503050203030202" pitchFamily="18" charset="0"/>
                <a:cs typeface="Mangal" panose="02040503050203030202" pitchFamily="18" charset="0"/>
              </a:rPr>
              <a:t>1915 </a:t>
            </a:r>
            <a:r>
              <a:rPr lang="hi-IN" sz="1900" dirty="0">
                <a:latin typeface="Mangal" panose="02040503050203030202" pitchFamily="18" charset="0"/>
                <a:cs typeface="Mangal" panose="02040503050203030202" pitchFamily="18" charset="0"/>
              </a:rPr>
              <a:t>के बीच माना जा सकता है।</a:t>
            </a:r>
          </a:p>
          <a:p>
            <a:pPr>
              <a:lnSpc>
                <a:spcPct val="90000"/>
              </a:lnSpc>
            </a:pPr>
            <a:r>
              <a:rPr lang="hi-IN" sz="1900" dirty="0">
                <a:latin typeface="Mangal" panose="02040503050203030202" pitchFamily="18" charset="0"/>
                <a:cs typeface="Mangal" panose="02040503050203030202" pitchFamily="18" charset="0"/>
              </a:rPr>
              <a:t>भारत में प्रथम चरण के नारीवादी आन्दोलन को पुरूषो (जैसे की राजाराम मोहन राय) ने प्रारंभ किया। </a:t>
            </a:r>
          </a:p>
          <a:p>
            <a:pPr>
              <a:lnSpc>
                <a:spcPct val="90000"/>
              </a:lnSpc>
            </a:pPr>
            <a:r>
              <a:rPr lang="hi-IN" sz="1900" dirty="0">
                <a:latin typeface="Mangal" panose="02040503050203030202" pitchFamily="18" charset="0"/>
                <a:cs typeface="Mangal" panose="02040503050203030202" pitchFamily="18" charset="0"/>
              </a:rPr>
              <a:t>इस आन्दोलन के केन्द्र में सती प्रथा</a:t>
            </a:r>
            <a:r>
              <a:rPr lang="en-US" sz="1900" dirty="0">
                <a:latin typeface="Mangal" panose="02040503050203030202" pitchFamily="18" charset="0"/>
                <a:cs typeface="Mangal" panose="02040503050203030202" pitchFamily="18" charset="0"/>
              </a:rPr>
              <a:t>, </a:t>
            </a:r>
            <a:r>
              <a:rPr lang="hi-IN" sz="1900" dirty="0">
                <a:latin typeface="Mangal" panose="02040503050203030202" pitchFamily="18" charset="0"/>
                <a:cs typeface="Mangal" panose="02040503050203030202" pitchFamily="18" charset="0"/>
              </a:rPr>
              <a:t>विधवा विवाह</a:t>
            </a:r>
            <a:r>
              <a:rPr lang="en-US" sz="1900" dirty="0">
                <a:latin typeface="Mangal" panose="02040503050203030202" pitchFamily="18" charset="0"/>
                <a:cs typeface="Mangal" panose="02040503050203030202" pitchFamily="18" charset="0"/>
              </a:rPr>
              <a:t>, </a:t>
            </a:r>
            <a:r>
              <a:rPr lang="hi-IN" sz="1900" dirty="0">
                <a:latin typeface="Mangal" panose="02040503050203030202" pitchFamily="18" charset="0"/>
                <a:cs typeface="Mangal" panose="02040503050203030202" pitchFamily="18" charset="0"/>
              </a:rPr>
              <a:t>महिला साक्षरता</a:t>
            </a:r>
            <a:r>
              <a:rPr lang="en-US" sz="1900" dirty="0">
                <a:latin typeface="Mangal" panose="02040503050203030202" pitchFamily="18" charset="0"/>
                <a:cs typeface="Mangal" panose="02040503050203030202" pitchFamily="18" charset="0"/>
              </a:rPr>
              <a:t>, </a:t>
            </a:r>
            <a:r>
              <a:rPr lang="hi-IN" sz="1900" dirty="0">
                <a:latin typeface="Mangal" panose="02040503050203030202" pitchFamily="18" charset="0"/>
                <a:cs typeface="Mangal" panose="02040503050203030202" pitchFamily="18" charset="0"/>
              </a:rPr>
              <a:t>महिला संपत्ति अधिकार आदि ऐसे मुद्दे थे जिनका कानूनी तौर पर समाधान करने के प्रयास किये गये।</a:t>
            </a:r>
          </a:p>
          <a:p>
            <a:pPr>
              <a:lnSpc>
                <a:spcPct val="90000"/>
              </a:lnSpc>
            </a:pPr>
            <a:r>
              <a:rPr lang="hi-IN" sz="1900" dirty="0">
                <a:latin typeface="Mangal" panose="02040503050203030202" pitchFamily="18" charset="0"/>
                <a:cs typeface="Mangal" panose="02040503050203030202" pitchFamily="18" charset="0"/>
              </a:rPr>
              <a:t>नारीवादी आन्दोलन का दूसरा चरण </a:t>
            </a:r>
            <a:r>
              <a:rPr lang="en-US" sz="1900" dirty="0">
                <a:latin typeface="Mangal" panose="02040503050203030202" pitchFamily="18" charset="0"/>
                <a:cs typeface="Mangal" panose="02040503050203030202" pitchFamily="18" charset="0"/>
              </a:rPr>
              <a:t>1915 </a:t>
            </a:r>
            <a:r>
              <a:rPr lang="hi-IN" sz="1900" dirty="0">
                <a:latin typeface="Mangal" panose="02040503050203030202" pitchFamily="18" charset="0"/>
                <a:cs typeface="Mangal" panose="02040503050203030202" pitchFamily="18" charset="0"/>
              </a:rPr>
              <a:t>से </a:t>
            </a:r>
            <a:r>
              <a:rPr lang="en-US" sz="1900" dirty="0">
                <a:latin typeface="Mangal" panose="02040503050203030202" pitchFamily="18" charset="0"/>
                <a:cs typeface="Mangal" panose="02040503050203030202" pitchFamily="18" charset="0"/>
              </a:rPr>
              <a:t>1947 </a:t>
            </a:r>
            <a:r>
              <a:rPr lang="hi-IN" sz="1900" dirty="0">
                <a:latin typeface="Mangal" panose="02040503050203030202" pitchFamily="18" charset="0"/>
                <a:cs typeface="Mangal" panose="02040503050203030202" pitchFamily="18" charset="0"/>
              </a:rPr>
              <a:t>तक माना जा सकता है। </a:t>
            </a:r>
          </a:p>
          <a:p>
            <a:pPr>
              <a:lnSpc>
                <a:spcPct val="90000"/>
              </a:lnSpc>
            </a:pPr>
            <a:r>
              <a:rPr lang="hi-IN" sz="1900" dirty="0">
                <a:latin typeface="Mangal" panose="02040503050203030202" pitchFamily="18" charset="0"/>
                <a:cs typeface="Mangal" panose="02040503050203030202" pitchFamily="18" charset="0"/>
              </a:rPr>
              <a:t>गांधी जी ने महिलाओं की भूमिका को घरेलू एवं पारिवारिक परिवेश से आगे निकाल कर राष्ट्रीय आन्दोलन में समायोजित किया। </a:t>
            </a:r>
          </a:p>
          <a:p>
            <a:pPr fontAlgn="base">
              <a:lnSpc>
                <a:spcPct val="90000"/>
              </a:lnSpc>
            </a:pPr>
            <a:r>
              <a:rPr lang="hi-IN" sz="1900" dirty="0">
                <a:latin typeface="Mangal" panose="02040503050203030202" pitchFamily="18" charset="0"/>
                <a:cs typeface="Mangal" panose="02040503050203030202" pitchFamily="18" charset="0"/>
              </a:rPr>
              <a:t>हुआ। इस काल में नारीवादी आन्दोलन के केन्द्र में</a:t>
            </a:r>
            <a:r>
              <a:rPr lang="en-US" sz="1900" dirty="0">
                <a:latin typeface="Mangal" panose="02040503050203030202" pitchFamily="18" charset="0"/>
                <a:cs typeface="Mangal" panose="02040503050203030202" pitchFamily="18" charset="0"/>
              </a:rPr>
              <a:t>, </a:t>
            </a:r>
            <a:r>
              <a:rPr lang="hi-IN" sz="1900" dirty="0">
                <a:latin typeface="Mangal" panose="02040503050203030202" pitchFamily="18" charset="0"/>
                <a:cs typeface="Mangal" panose="02040503050203030202" pitchFamily="18" charset="0"/>
              </a:rPr>
              <a:t>राजनीति में महिलाओं की भागीदारी</a:t>
            </a:r>
            <a:r>
              <a:rPr lang="en-US" sz="1900" dirty="0">
                <a:latin typeface="Mangal" panose="02040503050203030202" pitchFamily="18" charset="0"/>
                <a:cs typeface="Mangal" panose="02040503050203030202" pitchFamily="18" charset="0"/>
              </a:rPr>
              <a:t>, </a:t>
            </a:r>
            <a:r>
              <a:rPr lang="hi-IN" sz="1900" dirty="0">
                <a:latin typeface="Mangal" panose="02040503050203030202" pitchFamily="18" charset="0"/>
                <a:cs typeface="Mangal" panose="02040503050203030202" pitchFamily="18" charset="0"/>
              </a:rPr>
              <a:t>महिला मताधिकार</a:t>
            </a:r>
            <a:r>
              <a:rPr lang="en-US" sz="1900" dirty="0">
                <a:latin typeface="Mangal" panose="02040503050203030202" pitchFamily="18" charset="0"/>
                <a:cs typeface="Mangal" panose="02040503050203030202" pitchFamily="18" charset="0"/>
              </a:rPr>
              <a:t>, </a:t>
            </a:r>
            <a:r>
              <a:rPr lang="hi-IN" sz="1900" dirty="0">
                <a:latin typeface="Mangal" panose="02040503050203030202" pitchFamily="18" charset="0"/>
                <a:cs typeface="Mangal" panose="02040503050203030202" pitchFamily="18" charset="0"/>
              </a:rPr>
              <a:t>कम्युनल अवार्ड</a:t>
            </a:r>
            <a:r>
              <a:rPr lang="en-US" sz="1900" dirty="0">
                <a:latin typeface="Mangal" panose="02040503050203030202" pitchFamily="18" charset="0"/>
                <a:cs typeface="Mangal" panose="02040503050203030202" pitchFamily="18" charset="0"/>
              </a:rPr>
              <a:t>, </a:t>
            </a:r>
            <a:r>
              <a:rPr lang="hi-IN" sz="1900" dirty="0">
                <a:latin typeface="Mangal" panose="02040503050203030202" pitchFamily="18" charset="0"/>
                <a:cs typeface="Mangal" panose="02040503050203030202" pitchFamily="18" charset="0"/>
              </a:rPr>
              <a:t>और राजनीतिक पार्टी में नेतृत्व भूमिका आदि मुद्दे थे।</a:t>
            </a:r>
            <a:r>
              <a:rPr lang="en-US" sz="1900" dirty="0">
                <a:latin typeface="Mangal" panose="02040503050203030202" pitchFamily="18" charset="0"/>
                <a:cs typeface="Mangal" panose="02040503050203030202" pitchFamily="18" charset="0"/>
              </a:rPr>
              <a:t> </a:t>
            </a:r>
          </a:p>
        </p:txBody>
      </p:sp>
    </p:spTree>
    <p:extLst>
      <p:ext uri="{BB962C8B-B14F-4D97-AF65-F5344CB8AC3E}">
        <p14:creationId xmlns:p14="http://schemas.microsoft.com/office/powerpoint/2010/main" val="994204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sz="4800" dirty="0"/>
              <a:t>नारीवाद</a:t>
            </a:r>
            <a:endParaRPr lang="en-US" dirty="0"/>
          </a:p>
        </p:txBody>
      </p:sp>
      <p:sp>
        <p:nvSpPr>
          <p:cNvPr id="3" name="Content Placeholder 2"/>
          <p:cNvSpPr>
            <a:spLocks noGrp="1"/>
          </p:cNvSpPr>
          <p:nvPr>
            <p:ph idx="1"/>
          </p:nvPr>
        </p:nvSpPr>
        <p:spPr>
          <a:xfrm>
            <a:off x="677334" y="1488613"/>
            <a:ext cx="9482666" cy="5140787"/>
          </a:xfrm>
        </p:spPr>
        <p:txBody>
          <a:bodyPr>
            <a:noAutofit/>
          </a:bodyPr>
          <a:lstStyle/>
          <a:p>
            <a:pPr>
              <a:lnSpc>
                <a:spcPct val="150000"/>
              </a:lnSpc>
            </a:pPr>
            <a:r>
              <a:rPr lang="hi-IN" sz="1900" dirty="0">
                <a:latin typeface="Mangal" panose="02040503050203030202" pitchFamily="18" charset="0"/>
                <a:cs typeface="Mangal" panose="02040503050203030202" pitchFamily="18" charset="0"/>
              </a:rPr>
              <a:t>भारतीय महिलाओं को अपने अधिकारों के कानूनी संरक्षण के लिए वो संघर्ष नहीं करना पड़ा जो पश्चिमी देशों की महिलाओं ने किया।</a:t>
            </a:r>
          </a:p>
          <a:p>
            <a:pPr>
              <a:lnSpc>
                <a:spcPct val="150000"/>
              </a:lnSpc>
            </a:pPr>
            <a:r>
              <a:rPr lang="hi-IN" sz="1900" dirty="0">
                <a:latin typeface="Mangal" panose="02040503050203030202" pitchFamily="18" charset="0"/>
                <a:cs typeface="Mangal" panose="02040503050203030202" pitchFamily="18" charset="0"/>
              </a:rPr>
              <a:t> यह बात अलग है कि विशिष्ट सामाजिक संरचना और परम्पराओं के चलते अभी भी महिलाअें के प्रजातांत्रिक अधिकारों को व्यावहारिक मान्यता अपेक्षानुरूप नहीं मिल पायी है।</a:t>
            </a:r>
          </a:p>
          <a:p>
            <a:pPr>
              <a:lnSpc>
                <a:spcPct val="150000"/>
              </a:lnSpc>
            </a:pPr>
            <a:r>
              <a:rPr lang="hi-IN" sz="1900" dirty="0">
                <a:latin typeface="Mangal" panose="02040503050203030202" pitchFamily="18" charset="0"/>
                <a:cs typeface="Mangal" panose="02040503050203030202" pitchFamily="18" charset="0"/>
              </a:rPr>
              <a:t> संपूर्ण विश्व में नारीवाद की नवीन तरंग के बीच </a:t>
            </a:r>
            <a:r>
              <a:rPr lang="en-US" sz="1900" dirty="0">
                <a:latin typeface="Mangal" panose="02040503050203030202" pitchFamily="18" charset="0"/>
                <a:cs typeface="Mangal" panose="02040503050203030202" pitchFamily="18" charset="0"/>
              </a:rPr>
              <a:t>1974 </a:t>
            </a:r>
            <a:r>
              <a:rPr lang="hi-IN" sz="1900" dirty="0">
                <a:latin typeface="Mangal" panose="02040503050203030202" pitchFamily="18" charset="0"/>
                <a:cs typeface="Mangal" panose="02040503050203030202" pitchFamily="18" charset="0"/>
              </a:rPr>
              <a:t>से लेकर आगे तक के समय काल को भारत में नारीवादी आन्दोलन का तीसरा चरण कहा जा सकता है।</a:t>
            </a:r>
          </a:p>
          <a:p>
            <a:pPr fontAlgn="base">
              <a:lnSpc>
                <a:spcPct val="150000"/>
              </a:lnSpc>
            </a:pPr>
            <a:r>
              <a:rPr lang="hi-IN" sz="1900" dirty="0">
                <a:latin typeface="Mangal" panose="02040503050203030202" pitchFamily="18" charset="0"/>
                <a:cs typeface="Mangal" panose="02040503050203030202" pitchFamily="18" charset="0"/>
              </a:rPr>
              <a:t>इस काल में इन्दिरा गांधी जैसी लौह-महिला का भारतीय राजनीति में पदार्पण हुआ। इस काल में नारीवाद ने अपने परंपरागत स्वरूप को त्यागा और एक नवीन आयाम में उभरकर सामने आया।</a:t>
            </a:r>
            <a:r>
              <a:rPr lang="en-US" sz="1900" dirty="0">
                <a:latin typeface="Mangal" panose="02040503050203030202" pitchFamily="18" charset="0"/>
                <a:cs typeface="Mangal" panose="02040503050203030202" pitchFamily="18" charset="0"/>
              </a:rPr>
              <a:t> </a:t>
            </a:r>
          </a:p>
          <a:p>
            <a:pPr marL="0" indent="0" fontAlgn="base">
              <a:buNone/>
            </a:pPr>
            <a:r>
              <a:rPr lang="en-US" sz="1900" dirty="0">
                <a:latin typeface="Mangal" panose="02040503050203030202" pitchFamily="18" charset="0"/>
                <a:cs typeface="Mangal" panose="02040503050203030202" pitchFamily="18" charset="0"/>
              </a:rPr>
              <a:t> </a:t>
            </a:r>
          </a:p>
          <a:p>
            <a:pPr>
              <a:lnSpc>
                <a:spcPct val="150000"/>
              </a:lnSpc>
            </a:pPr>
            <a:endParaRPr lang="en-US" sz="1900" dirty="0">
              <a:latin typeface="Mangal" panose="02040503050203030202" pitchFamily="18" charset="0"/>
              <a:cs typeface="Mangal" panose="02040503050203030202" pitchFamily="18" charset="0"/>
            </a:endParaRPr>
          </a:p>
        </p:txBody>
      </p:sp>
    </p:spTree>
    <p:extLst>
      <p:ext uri="{BB962C8B-B14F-4D97-AF65-F5344CB8AC3E}">
        <p14:creationId xmlns:p14="http://schemas.microsoft.com/office/powerpoint/2010/main" val="3601295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6863" y="609600"/>
            <a:ext cx="4712166" cy="734351"/>
          </a:xfrm>
        </p:spPr>
        <p:txBody>
          <a:bodyPr>
            <a:noAutofit/>
          </a:bodyPr>
          <a:lstStyle/>
          <a:p>
            <a:pPr marL="342900" lvl="0" indent="-342900">
              <a:spcAft>
                <a:spcPts val="0"/>
              </a:spcAft>
              <a:tabLst>
                <a:tab pos="457200" algn="l"/>
              </a:tabLst>
            </a:pPr>
            <a:r>
              <a:rPr lang="hi-IN" sz="4800" dirty="0"/>
              <a:t>नारीवाद क्या है?</a:t>
            </a:r>
            <a:endParaRPr lang="en-US" sz="48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3" name="Content Placeholder 2"/>
          <p:cNvSpPr>
            <a:spLocks noGrp="1"/>
          </p:cNvSpPr>
          <p:nvPr>
            <p:ph idx="1"/>
          </p:nvPr>
        </p:nvSpPr>
        <p:spPr>
          <a:xfrm>
            <a:off x="5209563" y="1488612"/>
            <a:ext cx="4712166" cy="4759788"/>
          </a:xfrm>
        </p:spPr>
        <p:txBody>
          <a:bodyPr>
            <a:noAutofit/>
          </a:bodyPr>
          <a:lstStyle/>
          <a:p>
            <a:pPr fontAlgn="base">
              <a:lnSpc>
                <a:spcPct val="90000"/>
              </a:lnSpc>
            </a:pPr>
            <a:r>
              <a:rPr lang="hi-IN" sz="1900" dirty="0">
                <a:latin typeface="Mangal" panose="02040503050203030202" pitchFamily="18" charset="0"/>
                <a:cs typeface="Mangal" panose="02040503050203030202" pitchFamily="18" charset="0"/>
              </a:rPr>
              <a:t>नारीवाद एक आंदोलन है जो महिलाओं के सामाजिक, आर्थिक और राजनीतिक अधिकारों की प्राप्ति के लिए लड़ता है।</a:t>
            </a:r>
          </a:p>
          <a:p>
            <a:pPr fontAlgn="base">
              <a:lnSpc>
                <a:spcPct val="90000"/>
              </a:lnSpc>
            </a:pPr>
            <a:r>
              <a:rPr lang="hi-IN" sz="1900" dirty="0">
                <a:latin typeface="Mangal" panose="02040503050203030202" pitchFamily="18" charset="0"/>
                <a:cs typeface="Mangal" panose="02040503050203030202" pitchFamily="18" charset="0"/>
              </a:rPr>
              <a:t>यह महिलाओं के समाज में समानता, स्वतंत्रता और सम्मान की मांग करता है।</a:t>
            </a:r>
          </a:p>
          <a:p>
            <a:pPr fontAlgn="base">
              <a:lnSpc>
                <a:spcPct val="90000"/>
              </a:lnSpc>
            </a:pPr>
            <a:r>
              <a:rPr lang="hi-IN" sz="1900" dirty="0">
                <a:latin typeface="Mangal" panose="02040503050203030202" pitchFamily="18" charset="0"/>
                <a:cs typeface="Mangal" panose="02040503050203030202" pitchFamily="18" charset="0"/>
              </a:rPr>
              <a:t>यह महिलाओं की हीन प्रस्थिति पर सवाल खड़े करता है। </a:t>
            </a:r>
          </a:p>
          <a:p>
            <a:pPr fontAlgn="base">
              <a:lnSpc>
                <a:spcPct val="90000"/>
              </a:lnSpc>
            </a:pPr>
            <a:r>
              <a:rPr lang="hi-IN" sz="1900" dirty="0">
                <a:latin typeface="Mangal" panose="02040503050203030202" pitchFamily="18" charset="0"/>
                <a:cs typeface="Mangal" panose="02040503050203030202" pitchFamily="18" charset="0"/>
              </a:rPr>
              <a:t>यह आन्दोलन की माँग करता है कि पुरुषों और महिलाओं की प्रस्थिति एक समान हो। </a:t>
            </a:r>
          </a:p>
          <a:p>
            <a:pPr fontAlgn="base">
              <a:lnSpc>
                <a:spcPct val="90000"/>
              </a:lnSpc>
            </a:pPr>
            <a:r>
              <a:rPr lang="hi-IN" sz="1900" dirty="0">
                <a:latin typeface="Mangal" panose="02040503050203030202" pitchFamily="18" charset="0"/>
                <a:cs typeface="Mangal" panose="02040503050203030202" pitchFamily="18" charset="0"/>
              </a:rPr>
              <a:t>यह एक विचारधारा भी है जो महिलाओं को सशक्तीकृत करने की दिशा में कार्य करती है। </a:t>
            </a:r>
          </a:p>
          <a:p>
            <a:pPr fontAlgn="base">
              <a:lnSpc>
                <a:spcPct val="90000"/>
              </a:lnSpc>
            </a:pPr>
            <a:r>
              <a:rPr lang="hi-IN" sz="1900" dirty="0">
                <a:latin typeface="Mangal" panose="02040503050203030202" pitchFamily="18" charset="0"/>
                <a:cs typeface="Mangal" panose="02040503050203030202" pitchFamily="18" charset="0"/>
              </a:rPr>
              <a:t>यह एक सामूहिक चेतना है।</a:t>
            </a:r>
          </a:p>
          <a:p>
            <a:pPr lvl="1">
              <a:lnSpc>
                <a:spcPct val="90000"/>
              </a:lnSpc>
              <a:buFont typeface="Wingdings" panose="05000000000000000000" pitchFamily="2" charset="2"/>
              <a:buChar char="Ø"/>
            </a:pPr>
            <a:endParaRPr lang="en-US" sz="1900" dirty="0">
              <a:latin typeface="Mangal" panose="02040503050203030202" pitchFamily="18" charset="0"/>
              <a:cs typeface="Mangal" panose="02040503050203030202" pitchFamily="18" charset="0"/>
            </a:endParaRPr>
          </a:p>
        </p:txBody>
      </p:sp>
      <p:pic>
        <p:nvPicPr>
          <p:cNvPr id="5" name="Picture 4" descr="A group of women wearing sun hats&#10;&#10;Description automatically generated">
            <a:extLst>
              <a:ext uri="{FF2B5EF4-FFF2-40B4-BE49-F238E27FC236}">
                <a16:creationId xmlns:a16="http://schemas.microsoft.com/office/drawing/2014/main" id="{CC0C0BD0-666F-826E-9210-D2F4669405F7}"/>
              </a:ext>
            </a:extLst>
          </p:cNvPr>
          <p:cNvPicPr>
            <a:picLocks noChangeAspect="1"/>
          </p:cNvPicPr>
          <p:nvPr/>
        </p:nvPicPr>
        <p:blipFill rotWithShape="1">
          <a:blip r:embed="rId2">
            <a:extLst>
              <a:ext uri="{28A0092B-C50C-407E-A947-70E740481C1C}">
                <a14:useLocalDpi xmlns:a14="http://schemas.microsoft.com/office/drawing/2010/main" val="0"/>
              </a:ext>
            </a:extLst>
          </a:blip>
          <a:srcRect l="8475" t="2118" r="-8475"/>
          <a:stretch/>
        </p:blipFill>
        <p:spPr>
          <a:xfrm>
            <a:off x="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98859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4934" y="685801"/>
            <a:ext cx="5372566" cy="889000"/>
          </a:xfrm>
        </p:spPr>
        <p:txBody>
          <a:bodyPr>
            <a:noAutofit/>
          </a:bodyPr>
          <a:lstStyle/>
          <a:p>
            <a:pPr lvl="0"/>
            <a:r>
              <a:rPr lang="hi-IN" sz="4800" dirty="0">
                <a:latin typeface="Mangal" panose="02040503050203030202" pitchFamily="18" charset="0"/>
                <a:cs typeface="Mangal" panose="02040503050203030202" pitchFamily="18" charset="0"/>
              </a:rPr>
              <a:t>नारीवाद की महत्ता:</a:t>
            </a:r>
            <a:br>
              <a:rPr lang="en-US" sz="4800" dirty="0">
                <a:latin typeface="Mangal" panose="02040503050203030202" pitchFamily="18" charset="0"/>
                <a:cs typeface="Mangal" panose="02040503050203030202" pitchFamily="18" charset="0"/>
              </a:rPr>
            </a:br>
            <a:endParaRPr lang="en-US" sz="4800" dirty="0">
              <a:latin typeface="Mangal" panose="02040503050203030202" pitchFamily="18" charset="0"/>
              <a:cs typeface="Mangal" panose="02040503050203030202" pitchFamily="18" charset="0"/>
            </a:endParaRPr>
          </a:p>
        </p:txBody>
      </p:sp>
      <p:sp>
        <p:nvSpPr>
          <p:cNvPr id="3" name="Content Placeholder 2"/>
          <p:cNvSpPr>
            <a:spLocks noGrp="1"/>
          </p:cNvSpPr>
          <p:nvPr>
            <p:ph idx="1"/>
          </p:nvPr>
        </p:nvSpPr>
        <p:spPr>
          <a:xfrm>
            <a:off x="840763" y="1574801"/>
            <a:ext cx="9357337" cy="4838700"/>
          </a:xfrm>
        </p:spPr>
        <p:txBody>
          <a:bodyPr>
            <a:normAutofit/>
          </a:bodyPr>
          <a:lstStyle/>
          <a:p>
            <a:pPr lvl="1">
              <a:lnSpc>
                <a:spcPct val="150000"/>
              </a:lnSpc>
            </a:pPr>
            <a:r>
              <a:rPr lang="hi-IN" sz="1900" dirty="0">
                <a:latin typeface="Mangal" panose="02040503050203030202" pitchFamily="18" charset="0"/>
                <a:cs typeface="Mangal" panose="02040503050203030202" pitchFamily="18" charset="0"/>
              </a:rPr>
              <a:t>नारीवाद समाज में महिलाओं को उनके स्वार्थों और इच्छाओं के लिए लड़ने की शक्ति प्रदान करता है।</a:t>
            </a:r>
            <a:endParaRPr lang="en-US" sz="1900" dirty="0">
              <a:latin typeface="Mangal" panose="02040503050203030202" pitchFamily="18" charset="0"/>
              <a:cs typeface="Mangal" panose="02040503050203030202" pitchFamily="18" charset="0"/>
            </a:endParaRPr>
          </a:p>
          <a:p>
            <a:pPr lvl="1">
              <a:lnSpc>
                <a:spcPct val="150000"/>
              </a:lnSpc>
            </a:pPr>
            <a:r>
              <a:rPr lang="hi-IN" sz="1900" dirty="0">
                <a:latin typeface="Mangal" panose="02040503050203030202" pitchFamily="18" charset="0"/>
                <a:cs typeface="Mangal" panose="02040503050203030202" pitchFamily="18" charset="0"/>
              </a:rPr>
              <a:t>यह महिलाओं को स्वतंत्रता के साथ अपने जीवन का निर्माण करने का मौका देता है।</a:t>
            </a:r>
          </a:p>
          <a:p>
            <a:pPr lvl="1">
              <a:lnSpc>
                <a:spcPct val="150000"/>
              </a:lnSpc>
            </a:pPr>
            <a:r>
              <a:rPr lang="hi-IN" sz="1900" dirty="0">
                <a:latin typeface="Mangal" panose="02040503050203030202" pitchFamily="18" charset="0"/>
                <a:cs typeface="Mangal" panose="02040503050203030202" pitchFamily="18" charset="0"/>
              </a:rPr>
              <a:t>राष्ट्रवादी आन्दोलन में महिलाओं की भागीदारी ने उन्हे स्वतंत्र भारत में अपने अधिकारों के भविष्य के प्रति सचेत किया है। </a:t>
            </a:r>
          </a:p>
          <a:p>
            <a:pPr lvl="1">
              <a:lnSpc>
                <a:spcPct val="150000"/>
              </a:lnSpc>
            </a:pPr>
            <a:r>
              <a:rPr lang="hi-IN" sz="1900" dirty="0">
                <a:latin typeface="Mangal" panose="02040503050203030202" pitchFamily="18" charset="0"/>
                <a:cs typeface="Mangal" panose="02040503050203030202" pitchFamily="18" charset="0"/>
              </a:rPr>
              <a:t>इस काल में महिलाओं ने अपनी स्थिति को बदले हुये गर्भपात </a:t>
            </a:r>
            <a:r>
              <a:rPr lang="en-US" sz="1900" dirty="0">
                <a:latin typeface="Mangal" panose="02040503050203030202" pitchFamily="18" charset="0"/>
                <a:cs typeface="Mangal" panose="02040503050203030202" pitchFamily="18" charset="0"/>
              </a:rPr>
              <a:t>,</a:t>
            </a:r>
            <a:r>
              <a:rPr lang="hi-IN" sz="1900" dirty="0">
                <a:latin typeface="Mangal" panose="02040503050203030202" pitchFamily="18" charset="0"/>
                <a:cs typeface="Mangal" panose="02040503050203030202" pitchFamily="18" charset="0"/>
              </a:rPr>
              <a:t>यौन उत्पीड़न</a:t>
            </a:r>
            <a:r>
              <a:rPr lang="en-US" sz="1900" dirty="0">
                <a:latin typeface="Mangal" panose="02040503050203030202" pitchFamily="18" charset="0"/>
                <a:cs typeface="Mangal" panose="02040503050203030202" pitchFamily="18" charset="0"/>
              </a:rPr>
              <a:t>, </a:t>
            </a:r>
            <a:r>
              <a:rPr lang="hi-IN" sz="1900" dirty="0">
                <a:latin typeface="Mangal" panose="02040503050203030202" pitchFamily="18" charset="0"/>
                <a:cs typeface="Mangal" panose="02040503050203030202" pitchFamily="18" charset="0"/>
              </a:rPr>
              <a:t>दहेज प्रथा</a:t>
            </a:r>
            <a:r>
              <a:rPr lang="en-US" sz="1900" dirty="0">
                <a:latin typeface="Mangal" panose="02040503050203030202" pitchFamily="18" charset="0"/>
                <a:cs typeface="Mangal" panose="02040503050203030202" pitchFamily="18" charset="0"/>
              </a:rPr>
              <a:t>, </a:t>
            </a:r>
            <a:r>
              <a:rPr lang="hi-IN" sz="1900" dirty="0">
                <a:latin typeface="Mangal" panose="02040503050203030202" pitchFamily="18" charset="0"/>
                <a:cs typeface="Mangal" panose="02040503050203030202" pitchFamily="18" charset="0"/>
              </a:rPr>
              <a:t>घरेलू हिंसा</a:t>
            </a:r>
            <a:r>
              <a:rPr lang="en-US" sz="1900" dirty="0">
                <a:latin typeface="Mangal" panose="02040503050203030202" pitchFamily="18" charset="0"/>
                <a:cs typeface="Mangal" panose="02040503050203030202" pitchFamily="18" charset="0"/>
              </a:rPr>
              <a:t>, </a:t>
            </a:r>
            <a:r>
              <a:rPr lang="hi-IN" sz="1900" dirty="0">
                <a:latin typeface="Mangal" panose="02040503050203030202" pitchFamily="18" charset="0"/>
                <a:cs typeface="Mangal" panose="02040503050203030202" pitchFamily="18" charset="0"/>
              </a:rPr>
              <a:t>प्रजनन अधिकार</a:t>
            </a:r>
            <a:r>
              <a:rPr lang="en-US" sz="1900" dirty="0">
                <a:latin typeface="Mangal" panose="02040503050203030202" pitchFamily="18" charset="0"/>
                <a:cs typeface="Mangal" panose="02040503050203030202" pitchFamily="18" charset="0"/>
              </a:rPr>
              <a:t>, </a:t>
            </a:r>
            <a:r>
              <a:rPr lang="hi-IN" sz="1900" dirty="0">
                <a:latin typeface="Mangal" panose="02040503050203030202" pitchFamily="18" charset="0"/>
                <a:cs typeface="Mangal" panose="02040503050203030202" pitchFamily="18" charset="0"/>
              </a:rPr>
              <a:t>लैंगिक स्वतंत्रता</a:t>
            </a:r>
            <a:r>
              <a:rPr lang="en-US" sz="1900" dirty="0">
                <a:latin typeface="Mangal" panose="02040503050203030202" pitchFamily="18" charset="0"/>
                <a:cs typeface="Mangal" panose="02040503050203030202" pitchFamily="18" charset="0"/>
              </a:rPr>
              <a:t>, </a:t>
            </a:r>
            <a:r>
              <a:rPr lang="hi-IN" sz="1900" dirty="0">
                <a:latin typeface="Mangal" panose="02040503050203030202" pitchFamily="18" charset="0"/>
                <a:cs typeface="Mangal" panose="02040503050203030202" pitchFamily="18" charset="0"/>
              </a:rPr>
              <a:t>वेश्यावृत्ति</a:t>
            </a:r>
            <a:r>
              <a:rPr lang="en-US" sz="1900" dirty="0">
                <a:latin typeface="Mangal" panose="02040503050203030202" pitchFamily="18" charset="0"/>
                <a:cs typeface="Mangal" panose="02040503050203030202" pitchFamily="18" charset="0"/>
              </a:rPr>
              <a:t>, </a:t>
            </a:r>
            <a:r>
              <a:rPr lang="hi-IN" sz="1900" dirty="0">
                <a:latin typeface="Mangal" panose="02040503050203030202" pitchFamily="18" charset="0"/>
                <a:cs typeface="Mangal" panose="02040503050203030202" pitchFamily="18" charset="0"/>
              </a:rPr>
              <a:t>समान वेतन</a:t>
            </a:r>
            <a:r>
              <a:rPr lang="en-US" sz="1900" dirty="0">
                <a:latin typeface="Mangal" panose="02040503050203030202" pitchFamily="18" charset="0"/>
                <a:cs typeface="Mangal" panose="02040503050203030202" pitchFamily="18" charset="0"/>
              </a:rPr>
              <a:t>, </a:t>
            </a:r>
            <a:r>
              <a:rPr lang="hi-IN" sz="1900" dirty="0">
                <a:latin typeface="Mangal" panose="02040503050203030202" pitchFamily="18" charset="0"/>
                <a:cs typeface="Mangal" panose="02040503050203030202" pitchFamily="18" charset="0"/>
              </a:rPr>
              <a:t>विवाह विच्छेद</a:t>
            </a:r>
            <a:r>
              <a:rPr lang="en-US" sz="1900" dirty="0">
                <a:latin typeface="Mangal" panose="02040503050203030202" pitchFamily="18" charset="0"/>
                <a:cs typeface="Mangal" panose="02040503050203030202" pitchFamily="18" charset="0"/>
              </a:rPr>
              <a:t>, </a:t>
            </a:r>
            <a:r>
              <a:rPr lang="hi-IN" sz="1900" dirty="0">
                <a:latin typeface="Mangal" panose="02040503050203030202" pitchFamily="18" charset="0"/>
                <a:cs typeface="Mangal" panose="02040503050203030202" pitchFamily="18" charset="0"/>
              </a:rPr>
              <a:t>शिक्षा आदि अधिकारों के लिए संघर्ष किया और इसमें काफी हद तक सफलता भी प्राप्त की। </a:t>
            </a:r>
          </a:p>
          <a:p>
            <a:pPr marL="457200" lvl="1" indent="0">
              <a:lnSpc>
                <a:spcPct val="90000"/>
              </a:lnSpc>
              <a:buNone/>
            </a:pPr>
            <a:endParaRPr lang="en-US" sz="1800" dirty="0"/>
          </a:p>
        </p:txBody>
      </p:sp>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68345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36734" y="609600"/>
            <a:ext cx="3737268" cy="1320800"/>
          </a:xfrm>
        </p:spPr>
        <p:txBody>
          <a:bodyPr>
            <a:normAutofit/>
          </a:bodyPr>
          <a:lstStyle/>
          <a:p>
            <a:r>
              <a:rPr lang="hi-IN" b="1" dirty="0"/>
              <a:t>नारीवाद के प्रमुख</a:t>
            </a:r>
            <a:r>
              <a:rPr lang="hi-IN" dirty="0"/>
              <a:t> </a:t>
            </a:r>
            <a:r>
              <a:rPr lang="hi-IN" b="1" dirty="0"/>
              <a:t>चुनौतियां:</a:t>
            </a:r>
            <a:endParaRPr lang="en-US" dirty="0"/>
          </a:p>
        </p:txBody>
      </p:sp>
      <p:sp>
        <p:nvSpPr>
          <p:cNvPr id="3" name="Content Placeholder 2"/>
          <p:cNvSpPr>
            <a:spLocks noGrp="1"/>
          </p:cNvSpPr>
          <p:nvPr>
            <p:ph idx="1"/>
          </p:nvPr>
        </p:nvSpPr>
        <p:spPr>
          <a:xfrm>
            <a:off x="5107963" y="2160589"/>
            <a:ext cx="4064439" cy="3880773"/>
          </a:xfrm>
        </p:spPr>
        <p:txBody>
          <a:bodyPr>
            <a:normAutofit/>
          </a:bodyPr>
          <a:lstStyle/>
          <a:p>
            <a:pPr lvl="1"/>
            <a:r>
              <a:rPr lang="hi-IN" sz="1900" dirty="0">
                <a:latin typeface="Mangal" panose="02040503050203030202" pitchFamily="18" charset="0"/>
                <a:cs typeface="Mangal" panose="02040503050203030202" pitchFamily="18" charset="0"/>
              </a:rPr>
              <a:t>समाज में पुरुषों की प्राथमिकता के खिलाफ लड़ना</a:t>
            </a:r>
            <a:r>
              <a:rPr lang="hi-IN" sz="2400" dirty="0">
                <a:latin typeface="Mangal" panose="02040503050203030202" pitchFamily="18" charset="0"/>
                <a:cs typeface="Mangal" panose="02040503050203030202" pitchFamily="18" charset="0"/>
              </a:rPr>
              <a:t>।</a:t>
            </a:r>
            <a:endParaRPr lang="hi-IN" sz="1900" dirty="0">
              <a:latin typeface="Mangal" panose="02040503050203030202" pitchFamily="18" charset="0"/>
              <a:cs typeface="Mangal" panose="02040503050203030202" pitchFamily="18" charset="0"/>
            </a:endParaRPr>
          </a:p>
          <a:p>
            <a:pPr lvl="1"/>
            <a:r>
              <a:rPr lang="hi-IN" sz="1900" dirty="0">
                <a:latin typeface="Mangal" panose="02040503050203030202" pitchFamily="18" charset="0"/>
                <a:cs typeface="Mangal" panose="02040503050203030202" pitchFamily="18" charset="0"/>
              </a:rPr>
              <a:t>महिलाओं की शैक्षिक</a:t>
            </a:r>
            <a:r>
              <a:rPr lang="en-US" sz="1900" dirty="0">
                <a:latin typeface="Mangal" panose="02040503050203030202" pitchFamily="18" charset="0"/>
                <a:cs typeface="Mangal" panose="02040503050203030202" pitchFamily="18" charset="0"/>
              </a:rPr>
              <a:t>, </a:t>
            </a:r>
            <a:r>
              <a:rPr lang="hi-IN" sz="1900" dirty="0">
                <a:latin typeface="Mangal" panose="02040503050203030202" pitchFamily="18" charset="0"/>
                <a:cs typeface="Mangal" panose="02040503050203030202" pitchFamily="18" charset="0"/>
              </a:rPr>
              <a:t>आर्थिक और सामाजिक असमानता का मुकाबला करना</a:t>
            </a:r>
            <a:r>
              <a:rPr lang="hi-IN" sz="2000" dirty="0">
                <a:latin typeface="Mangal" panose="02040503050203030202" pitchFamily="18" charset="0"/>
                <a:cs typeface="Mangal" panose="02040503050203030202" pitchFamily="18" charset="0"/>
              </a:rPr>
              <a:t>।</a:t>
            </a:r>
            <a:endParaRPr lang="hi-IN" sz="1900" dirty="0">
              <a:latin typeface="Mangal" panose="02040503050203030202" pitchFamily="18" charset="0"/>
              <a:cs typeface="Mangal" panose="02040503050203030202" pitchFamily="18" charset="0"/>
            </a:endParaRPr>
          </a:p>
          <a:p>
            <a:pPr lvl="1"/>
            <a:r>
              <a:rPr lang="hi-IN" sz="1900" dirty="0">
                <a:latin typeface="Mangal" panose="02040503050203030202" pitchFamily="18" charset="0"/>
                <a:cs typeface="Mangal" panose="02040503050203030202" pitchFamily="18" charset="0"/>
              </a:rPr>
              <a:t>समाज में समानता</a:t>
            </a:r>
            <a:r>
              <a:rPr lang="en-US" sz="1900" dirty="0">
                <a:latin typeface="Mangal" panose="02040503050203030202" pitchFamily="18" charset="0"/>
                <a:cs typeface="Mangal" panose="02040503050203030202" pitchFamily="18" charset="0"/>
              </a:rPr>
              <a:t>, </a:t>
            </a:r>
            <a:r>
              <a:rPr lang="hi-IN" sz="1900" dirty="0">
                <a:latin typeface="Mangal" panose="02040503050203030202" pitchFamily="18" charset="0"/>
                <a:cs typeface="Mangal" panose="02040503050203030202" pitchFamily="18" charset="0"/>
              </a:rPr>
              <a:t>समृद्धि</a:t>
            </a:r>
            <a:r>
              <a:rPr lang="en-US" sz="1900" dirty="0">
                <a:latin typeface="Mangal" panose="02040503050203030202" pitchFamily="18" charset="0"/>
                <a:cs typeface="Mangal" panose="02040503050203030202" pitchFamily="18" charset="0"/>
              </a:rPr>
              <a:t>, </a:t>
            </a:r>
            <a:r>
              <a:rPr lang="hi-IN" sz="1900" dirty="0">
                <a:latin typeface="Mangal" panose="02040503050203030202" pitchFamily="18" charset="0"/>
                <a:cs typeface="Mangal" panose="02040503050203030202" pitchFamily="18" charset="0"/>
              </a:rPr>
              <a:t>और संतुलन का सामाजिक उत्थान</a:t>
            </a:r>
            <a:r>
              <a:rPr lang="hi-IN" sz="2000" dirty="0">
                <a:latin typeface="Mangal" panose="02040503050203030202" pitchFamily="18" charset="0"/>
                <a:cs typeface="Mangal" panose="02040503050203030202" pitchFamily="18" charset="0"/>
              </a:rPr>
              <a:t>।</a:t>
            </a:r>
            <a:endParaRPr lang="en-US" sz="1900" dirty="0">
              <a:latin typeface="Mangal" panose="02040503050203030202" pitchFamily="18" charset="0"/>
              <a:cs typeface="Mangal" panose="02040503050203030202" pitchFamily="18" charset="0"/>
            </a:endParaRPr>
          </a:p>
          <a:p>
            <a:pPr lvl="1"/>
            <a:r>
              <a:rPr lang="hi-IN" sz="1900" dirty="0">
                <a:latin typeface="Mangal" panose="02040503050203030202" pitchFamily="18" charset="0"/>
                <a:cs typeface="Mangal" panose="02040503050203030202" pitchFamily="18" charset="0"/>
              </a:rPr>
              <a:t>महिलाओं के स्वतंत्रता</a:t>
            </a:r>
            <a:r>
              <a:rPr lang="en-US" sz="1900" dirty="0">
                <a:latin typeface="Mangal" panose="02040503050203030202" pitchFamily="18" charset="0"/>
                <a:cs typeface="Mangal" panose="02040503050203030202" pitchFamily="18" charset="0"/>
              </a:rPr>
              <a:t>, </a:t>
            </a:r>
            <a:r>
              <a:rPr lang="hi-IN" sz="1900" dirty="0">
                <a:latin typeface="Mangal" panose="02040503050203030202" pitchFamily="18" charset="0"/>
                <a:cs typeface="Mangal" panose="02040503050203030202" pitchFamily="18" charset="0"/>
              </a:rPr>
              <a:t>सम्मान</a:t>
            </a:r>
            <a:r>
              <a:rPr lang="en-US" sz="1900" dirty="0">
                <a:latin typeface="Mangal" panose="02040503050203030202" pitchFamily="18" charset="0"/>
                <a:cs typeface="Mangal" panose="02040503050203030202" pitchFamily="18" charset="0"/>
              </a:rPr>
              <a:t>, </a:t>
            </a:r>
            <a:r>
              <a:rPr lang="hi-IN" sz="1900" dirty="0">
                <a:latin typeface="Mangal" panose="02040503050203030202" pitchFamily="18" charset="0"/>
                <a:cs typeface="Mangal" panose="02040503050203030202" pitchFamily="18" charset="0"/>
              </a:rPr>
              <a:t>और स्वावलंबन की बढ़ती हुई भावना</a:t>
            </a:r>
            <a:r>
              <a:rPr lang="hi-IN" sz="2000" dirty="0">
                <a:latin typeface="Mangal" panose="02040503050203030202" pitchFamily="18" charset="0"/>
                <a:cs typeface="Mangal" panose="02040503050203030202" pitchFamily="18" charset="0"/>
              </a:rPr>
              <a:t>।</a:t>
            </a:r>
            <a:endParaRPr lang="en-US" sz="1900" dirty="0">
              <a:latin typeface="Mangal" panose="02040503050203030202" pitchFamily="18" charset="0"/>
              <a:cs typeface="Mangal" panose="02040503050203030202" pitchFamily="18" charset="0"/>
            </a:endParaRPr>
          </a:p>
          <a:p>
            <a:endParaRPr lang="en-US" dirty="0"/>
          </a:p>
        </p:txBody>
      </p:sp>
      <p:pic>
        <p:nvPicPr>
          <p:cNvPr id="6" name="Picture 5" descr="A person with many hands and many objects&#10;&#10;Description automatically generated">
            <a:extLst>
              <a:ext uri="{FF2B5EF4-FFF2-40B4-BE49-F238E27FC236}">
                <a16:creationId xmlns:a16="http://schemas.microsoft.com/office/drawing/2014/main" id="{DA8A83DB-7459-E5E2-18E0-BBA92EA5594C}"/>
              </a:ext>
            </a:extLst>
          </p:cNvPr>
          <p:cNvPicPr>
            <a:picLocks noChangeAspect="1"/>
          </p:cNvPicPr>
          <p:nvPr/>
        </p:nvPicPr>
        <p:blipFill rotWithShape="1">
          <a:blip r:embed="rId2">
            <a:extLst>
              <a:ext uri="{28A0092B-C50C-407E-A947-70E740481C1C}">
                <a14:useLocalDpi xmlns:a14="http://schemas.microsoft.com/office/drawing/2010/main" val="0"/>
              </a:ext>
            </a:extLst>
          </a:blip>
          <a:srcRect l="5010" r="2983"/>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5" name="Isosceles Triangle 1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10066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hi-IN" sz="4800" b="1" dirty="0"/>
              <a:t>कैसे हम नारीवाद को बढ़ा सकते हैं:</a:t>
            </a:r>
            <a:br>
              <a:rPr lang="en-US" sz="2400" dirty="0"/>
            </a:br>
            <a:endParaRPr lang="en-US" sz="2400" dirty="0"/>
          </a:p>
        </p:txBody>
      </p:sp>
      <p:sp>
        <p:nvSpPr>
          <p:cNvPr id="3" name="Content Placeholder 2"/>
          <p:cNvSpPr>
            <a:spLocks noGrp="1"/>
          </p:cNvSpPr>
          <p:nvPr>
            <p:ph idx="1"/>
          </p:nvPr>
        </p:nvSpPr>
        <p:spPr>
          <a:xfrm>
            <a:off x="245534" y="1500189"/>
            <a:ext cx="9571566" cy="4824411"/>
          </a:xfrm>
        </p:spPr>
        <p:txBody>
          <a:bodyPr>
            <a:normAutofit lnSpcReduction="10000"/>
          </a:bodyPr>
          <a:lstStyle/>
          <a:p>
            <a:pPr lvl="1">
              <a:lnSpc>
                <a:spcPct val="150000"/>
              </a:lnSpc>
            </a:pPr>
            <a:r>
              <a:rPr lang="hi-IN" sz="1900" dirty="0">
                <a:latin typeface="Mangal" panose="02040503050203030202" pitchFamily="18" charset="0"/>
                <a:cs typeface="Mangal" panose="02040503050203030202" pitchFamily="18" charset="0"/>
              </a:rPr>
              <a:t>भारत में प्रथम चरण के नारीवादी आन्दोलन को पुरूषो (जैसे की राजाराम मोहन राय) </a:t>
            </a:r>
            <a:r>
              <a:rPr lang="en-US" sz="1900" dirty="0">
                <a:latin typeface="Mangal" panose="02040503050203030202" pitchFamily="18" charset="0"/>
                <a:cs typeface="Mangal" panose="02040503050203030202" pitchFamily="18" charset="0"/>
              </a:rPr>
              <a:t> </a:t>
            </a:r>
            <a:r>
              <a:rPr lang="hi-IN" sz="1900" dirty="0">
                <a:latin typeface="Mangal" panose="02040503050203030202" pitchFamily="18" charset="0"/>
                <a:cs typeface="Mangal" panose="02040503050203030202" pitchFamily="18" charset="0"/>
              </a:rPr>
              <a:t>ने प्रारंभ किया।</a:t>
            </a:r>
          </a:p>
          <a:p>
            <a:pPr lvl="1">
              <a:lnSpc>
                <a:spcPct val="150000"/>
              </a:lnSpc>
            </a:pPr>
            <a:r>
              <a:rPr lang="hi-IN" sz="1900" dirty="0">
                <a:latin typeface="Mangal" panose="02040503050203030202" pitchFamily="18" charset="0"/>
                <a:cs typeface="Mangal" panose="02040503050203030202" pitchFamily="18" charset="0"/>
              </a:rPr>
              <a:t>महिलाओं की शैक्षिक</a:t>
            </a:r>
            <a:r>
              <a:rPr lang="en-US" sz="1900" dirty="0">
                <a:latin typeface="Mangal" panose="02040503050203030202" pitchFamily="18" charset="0"/>
                <a:cs typeface="Mangal" panose="02040503050203030202" pitchFamily="18" charset="0"/>
              </a:rPr>
              <a:t>, </a:t>
            </a:r>
            <a:r>
              <a:rPr lang="hi-IN" sz="1900" dirty="0">
                <a:latin typeface="Mangal" panose="02040503050203030202" pitchFamily="18" charset="0"/>
                <a:cs typeface="Mangal" panose="02040503050203030202" pitchFamily="18" charset="0"/>
              </a:rPr>
              <a:t>सामाजिक और आर्थिक स्थिति को सुधारने के लिए कठिन कदम उठाने चाहिए।</a:t>
            </a:r>
            <a:endParaRPr lang="en-US" sz="1900" dirty="0">
              <a:latin typeface="Mangal" panose="02040503050203030202" pitchFamily="18" charset="0"/>
              <a:cs typeface="Mangal" panose="02040503050203030202" pitchFamily="18" charset="0"/>
            </a:endParaRPr>
          </a:p>
          <a:p>
            <a:pPr lvl="1">
              <a:lnSpc>
                <a:spcPct val="150000"/>
              </a:lnSpc>
            </a:pPr>
            <a:r>
              <a:rPr lang="hi-IN" sz="1900" dirty="0">
                <a:latin typeface="Mangal" panose="02040503050203030202" pitchFamily="18" charset="0"/>
                <a:cs typeface="Mangal" panose="02040503050203030202" pitchFamily="18" charset="0"/>
              </a:rPr>
              <a:t>समाज में महिलाओं के अधिकारों की जागरूकता बढ़ाने के लिए शिक्षा और संचार के माध्यमों का प्रयोग करना चाहिए।</a:t>
            </a:r>
          </a:p>
          <a:p>
            <a:pPr lvl="1">
              <a:lnSpc>
                <a:spcPct val="150000"/>
              </a:lnSpc>
            </a:pPr>
            <a:r>
              <a:rPr lang="hi-IN" sz="1900" dirty="0">
                <a:latin typeface="Mangal" panose="02040503050203030202" pitchFamily="18" charset="0"/>
                <a:cs typeface="Mangal" panose="02040503050203030202" pitchFamily="18" charset="0"/>
              </a:rPr>
              <a:t>स्वंय को नारीवादी के रूप में बताने के बजाय नारीवादी विचारों को लेकर समर्थन करना अधिक सामान्य है।</a:t>
            </a:r>
          </a:p>
          <a:p>
            <a:pPr lvl="1"/>
            <a:endParaRPr lang="en-US" sz="1800" dirty="0"/>
          </a:p>
          <a:p>
            <a:pPr marL="0" indent="0">
              <a:lnSpc>
                <a:spcPct val="150000"/>
              </a:lnSpc>
              <a:buNone/>
            </a:pPr>
            <a:r>
              <a:rPr lang="hi-IN" sz="2400" dirty="0"/>
              <a:t>     </a:t>
            </a:r>
            <a:endParaRPr lang="en-US" dirty="0"/>
          </a:p>
        </p:txBody>
      </p:sp>
    </p:spTree>
    <p:extLst>
      <p:ext uri="{BB962C8B-B14F-4D97-AF65-F5344CB8AC3E}">
        <p14:creationId xmlns:p14="http://schemas.microsoft.com/office/powerpoint/2010/main" val="486689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5500"/>
          </a:xfrm>
        </p:spPr>
        <p:txBody>
          <a:bodyPr>
            <a:normAutofit/>
          </a:bodyPr>
          <a:lstStyle/>
          <a:p>
            <a:r>
              <a:rPr lang="hi-IN" sz="4800" b="1" dirty="0"/>
              <a:t>निष्कर्ष:</a:t>
            </a:r>
            <a:endParaRPr lang="en-US" sz="4800" dirty="0"/>
          </a:p>
        </p:txBody>
      </p:sp>
      <p:sp>
        <p:nvSpPr>
          <p:cNvPr id="3" name="Content Placeholder 2"/>
          <p:cNvSpPr>
            <a:spLocks noGrp="1"/>
          </p:cNvSpPr>
          <p:nvPr>
            <p:ph idx="1"/>
          </p:nvPr>
        </p:nvSpPr>
        <p:spPr>
          <a:xfrm>
            <a:off x="677333" y="1435100"/>
            <a:ext cx="10000191" cy="5422899"/>
          </a:xfrm>
        </p:spPr>
        <p:txBody>
          <a:bodyPr>
            <a:normAutofit fontScale="92500" lnSpcReduction="10000"/>
          </a:bodyPr>
          <a:lstStyle/>
          <a:p>
            <a:pPr lvl="0">
              <a:lnSpc>
                <a:spcPct val="160000"/>
              </a:lnSpc>
            </a:pPr>
            <a:r>
              <a:rPr lang="hi-IN" sz="2000" dirty="0"/>
              <a:t>नारीवाद एक महत्वपूर्ण आंदोलन है जो महिलाओं के अधिकारों और समानता की मांग करता है।</a:t>
            </a:r>
          </a:p>
          <a:p>
            <a:pPr lvl="0">
              <a:lnSpc>
                <a:spcPct val="160000"/>
              </a:lnSpc>
            </a:pPr>
            <a:r>
              <a:rPr lang="hi-IN" sz="2000" dirty="0"/>
              <a:t>हमें समाज में नारीवाद को प्रोत्साहित करने और महिलाओं के लिए समान अधिकारों की प्राप्ति के लिए काम करना चाहिए।</a:t>
            </a:r>
          </a:p>
          <a:p>
            <a:pPr>
              <a:lnSpc>
                <a:spcPct val="160000"/>
              </a:lnSpc>
            </a:pPr>
            <a:r>
              <a:rPr lang="hi-IN" sz="2000" dirty="0"/>
              <a:t>नारीवादी आन्दोलन की समान अधिकारों के प्रति वकालत</a:t>
            </a:r>
            <a:r>
              <a:rPr lang="en-US" sz="2000" dirty="0"/>
              <a:t>, </a:t>
            </a:r>
            <a:r>
              <a:rPr lang="hi-IN" sz="2000" dirty="0"/>
              <a:t>नारीवादी संस्थाओं</a:t>
            </a:r>
            <a:r>
              <a:rPr lang="en-US" sz="2000" dirty="0"/>
              <a:t>, </a:t>
            </a:r>
            <a:r>
              <a:rPr lang="hi-IN" sz="2000" dirty="0"/>
              <a:t>नई पीढ़ी के कलाकारों</a:t>
            </a:r>
            <a:r>
              <a:rPr lang="en-US" sz="2000" dirty="0"/>
              <a:t>, </a:t>
            </a:r>
            <a:r>
              <a:rPr lang="hi-IN" sz="2000" dirty="0"/>
              <a:t>नारीवादी बुद्धिजीवियों तथा कामकाजी महिलाओं ने सम्पूर्ण विश्व की परंपरागत समाजिक संरचना को रूपांतरित कर दिया।</a:t>
            </a:r>
          </a:p>
          <a:p>
            <a:pPr>
              <a:lnSpc>
                <a:spcPct val="160000"/>
              </a:lnSpc>
            </a:pPr>
            <a:r>
              <a:rPr lang="hi-IN" sz="2000" dirty="0"/>
              <a:t> प्रथम महायुद्ध के पश्चात का काल महिलाओं के लिए एक नई सुबह लेकर आया पहला कालखण्ड </a:t>
            </a:r>
            <a:r>
              <a:rPr lang="en-US" sz="2000" dirty="0"/>
              <a:t>19</a:t>
            </a:r>
            <a:r>
              <a:rPr lang="hi-IN" sz="2000" dirty="0"/>
              <a:t>वी सदी से </a:t>
            </a:r>
            <a:r>
              <a:rPr lang="en-US" sz="2000" dirty="0"/>
              <a:t>20</a:t>
            </a:r>
            <a:r>
              <a:rPr lang="hi-IN" sz="2000" dirty="0"/>
              <a:t>वी सदी के प्रारंभ तक। दूसरा कालखण्ड </a:t>
            </a:r>
            <a:r>
              <a:rPr lang="en-US" sz="2000" dirty="0"/>
              <a:t>1960 </a:t>
            </a:r>
            <a:r>
              <a:rPr lang="hi-IN" sz="2000" dirty="0"/>
              <a:t>से </a:t>
            </a:r>
            <a:r>
              <a:rPr lang="en-US" sz="2000" dirty="0"/>
              <a:t>1970 </a:t>
            </a:r>
            <a:r>
              <a:rPr lang="hi-IN" sz="2000" dirty="0"/>
              <a:t>तक तथा तीसरा कालखण्ड </a:t>
            </a:r>
            <a:r>
              <a:rPr lang="en-US" sz="2000" dirty="0"/>
              <a:t>1990 </a:t>
            </a:r>
            <a:r>
              <a:rPr lang="hi-IN" sz="2000" dirty="0"/>
              <a:t>से वर्तमान तक। नारीवाद के इतिहास का उदय इन तीनों कालखण्डों के दौरान हुये नारीवादी आन्दोलनों से हुआ है।</a:t>
            </a:r>
            <a:br>
              <a:rPr lang="en-US" sz="2000" dirty="0"/>
            </a:br>
            <a:endParaRPr lang="en-US" sz="2000" dirty="0"/>
          </a:p>
        </p:txBody>
      </p:sp>
    </p:spTree>
    <p:extLst>
      <p:ext uri="{BB962C8B-B14F-4D97-AF65-F5344CB8AC3E}">
        <p14:creationId xmlns:p14="http://schemas.microsoft.com/office/powerpoint/2010/main" val="112469194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ppt/theme/themeOverride2.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docProps/app.xml><?xml version="1.0" encoding="utf-8"?>
<Properties xmlns="http://schemas.openxmlformats.org/officeDocument/2006/extended-properties" xmlns:vt="http://schemas.openxmlformats.org/officeDocument/2006/docPropsVTypes">
  <Template/>
  <TotalTime>425</TotalTime>
  <Words>924</Words>
  <Application>Microsoft Office PowerPoint</Application>
  <PresentationFormat>Widescreen</PresentationFormat>
  <Paragraphs>55</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Mangal</vt:lpstr>
      <vt:lpstr>Trebuchet MS</vt:lpstr>
      <vt:lpstr>Wingdings</vt:lpstr>
      <vt:lpstr>Wingdings 3</vt:lpstr>
      <vt:lpstr>Facet</vt:lpstr>
      <vt:lpstr>नारीवाद</vt:lpstr>
      <vt:lpstr>नारीवाद</vt:lpstr>
      <vt:lpstr>भारतीय परिप्रेक्ष्य में नारीवाद</vt:lpstr>
      <vt:lpstr>नारीवाद</vt:lpstr>
      <vt:lpstr>नारीवाद क्या है?</vt:lpstr>
      <vt:lpstr>नारीवाद की महत्ता: </vt:lpstr>
      <vt:lpstr>नारीवाद के प्रमुख चुनौतियां:</vt:lpstr>
      <vt:lpstr>कैसे हम नारीवाद को बढ़ा सकते हैं: </vt:lpstr>
      <vt:lpstr>निष्कर्ष: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नारीवाद</dc:title>
  <dc:creator>USER</dc:creator>
  <cp:lastModifiedBy>Banerjee, Vishal</cp:lastModifiedBy>
  <cp:revision>18</cp:revision>
  <dcterms:created xsi:type="dcterms:W3CDTF">2024-03-01T14:13:15Z</dcterms:created>
  <dcterms:modified xsi:type="dcterms:W3CDTF">2024-03-06T16:52:34Z</dcterms:modified>
</cp:coreProperties>
</file>