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9C2A06-FE07-4020-8EFC-4A984CD2ECAB}" type="datetimeFigureOut">
              <a:rPr lang="en-US" smtClean="0"/>
              <a:t>8/9/2023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CCB7AB-F8F2-43B1-8556-ECD65D86516F}" type="slidenum">
              <a:rPr lang="en-US" smtClean="0"/>
              <a:t>‹#›</a:t>
            </a:fld>
            <a:endParaRPr lang="en-US"/>
          </a:p>
        </p:txBody>
      </p:sp>
    </p:spTree>
    <p:extLst>
      <p:ext uri="{BB962C8B-B14F-4D97-AF65-F5344CB8AC3E}">
        <p14:creationId xmlns:p14="http://schemas.microsoft.com/office/powerpoint/2010/main" val="2416291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CCB7AB-F8F2-43B1-8556-ECD65D86516F}" type="slidenum">
              <a:rPr lang="en-US" smtClean="0"/>
              <a:t>8</a:t>
            </a:fld>
            <a:endParaRPr lang="en-US"/>
          </a:p>
        </p:txBody>
      </p:sp>
    </p:spTree>
    <p:extLst>
      <p:ext uri="{BB962C8B-B14F-4D97-AF65-F5344CB8AC3E}">
        <p14:creationId xmlns:p14="http://schemas.microsoft.com/office/powerpoint/2010/main" val="2339808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E26290F-1E42-4511-B7AA-3E3D5015419A}"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A6B17-23B9-4A60-BAE1-D989C256D509}" type="slidenum">
              <a:rPr lang="en-US" smtClean="0"/>
              <a:t>‹#›</a:t>
            </a:fld>
            <a:endParaRPr lang="en-US"/>
          </a:p>
        </p:txBody>
      </p:sp>
    </p:spTree>
    <p:extLst>
      <p:ext uri="{BB962C8B-B14F-4D97-AF65-F5344CB8AC3E}">
        <p14:creationId xmlns:p14="http://schemas.microsoft.com/office/powerpoint/2010/main" val="2329423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26290F-1E42-4511-B7AA-3E3D5015419A}"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A6B17-23B9-4A60-BAE1-D989C256D509}" type="slidenum">
              <a:rPr lang="en-US" smtClean="0"/>
              <a:t>‹#›</a:t>
            </a:fld>
            <a:endParaRPr lang="en-US"/>
          </a:p>
        </p:txBody>
      </p:sp>
    </p:spTree>
    <p:extLst>
      <p:ext uri="{BB962C8B-B14F-4D97-AF65-F5344CB8AC3E}">
        <p14:creationId xmlns:p14="http://schemas.microsoft.com/office/powerpoint/2010/main" val="126793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26290F-1E42-4511-B7AA-3E3D5015419A}"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A6B17-23B9-4A60-BAE1-D989C256D50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5376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26290F-1E42-4511-B7AA-3E3D5015419A}"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A6B17-23B9-4A60-BAE1-D989C256D509}" type="slidenum">
              <a:rPr lang="en-US" smtClean="0"/>
              <a:t>‹#›</a:t>
            </a:fld>
            <a:endParaRPr lang="en-US"/>
          </a:p>
        </p:txBody>
      </p:sp>
    </p:spTree>
    <p:extLst>
      <p:ext uri="{BB962C8B-B14F-4D97-AF65-F5344CB8AC3E}">
        <p14:creationId xmlns:p14="http://schemas.microsoft.com/office/powerpoint/2010/main" val="25464052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26290F-1E42-4511-B7AA-3E3D5015419A}"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A6B17-23B9-4A60-BAE1-D989C256D50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0491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26290F-1E42-4511-B7AA-3E3D5015419A}"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A6B17-23B9-4A60-BAE1-D989C256D509}" type="slidenum">
              <a:rPr lang="en-US" smtClean="0"/>
              <a:t>‹#›</a:t>
            </a:fld>
            <a:endParaRPr lang="en-US"/>
          </a:p>
        </p:txBody>
      </p:sp>
    </p:spTree>
    <p:extLst>
      <p:ext uri="{BB962C8B-B14F-4D97-AF65-F5344CB8AC3E}">
        <p14:creationId xmlns:p14="http://schemas.microsoft.com/office/powerpoint/2010/main" val="1159950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E26290F-1E42-4511-B7AA-3E3D5015419A}"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A6B17-23B9-4A60-BAE1-D989C256D509}" type="slidenum">
              <a:rPr lang="en-US" smtClean="0"/>
              <a:t>‹#›</a:t>
            </a:fld>
            <a:endParaRPr lang="en-US"/>
          </a:p>
        </p:txBody>
      </p:sp>
    </p:spTree>
    <p:extLst>
      <p:ext uri="{BB962C8B-B14F-4D97-AF65-F5344CB8AC3E}">
        <p14:creationId xmlns:p14="http://schemas.microsoft.com/office/powerpoint/2010/main" val="37787540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E26290F-1E42-4511-B7AA-3E3D5015419A}"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A6B17-23B9-4A60-BAE1-D989C256D509}" type="slidenum">
              <a:rPr lang="en-US" smtClean="0"/>
              <a:t>‹#›</a:t>
            </a:fld>
            <a:endParaRPr lang="en-US"/>
          </a:p>
        </p:txBody>
      </p:sp>
    </p:spTree>
    <p:extLst>
      <p:ext uri="{BB962C8B-B14F-4D97-AF65-F5344CB8AC3E}">
        <p14:creationId xmlns:p14="http://schemas.microsoft.com/office/powerpoint/2010/main" val="2781366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E26290F-1E42-4511-B7AA-3E3D5015419A}"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A6B17-23B9-4A60-BAE1-D989C256D509}" type="slidenum">
              <a:rPr lang="en-US" smtClean="0"/>
              <a:t>‹#›</a:t>
            </a:fld>
            <a:endParaRPr lang="en-US"/>
          </a:p>
        </p:txBody>
      </p:sp>
    </p:spTree>
    <p:extLst>
      <p:ext uri="{BB962C8B-B14F-4D97-AF65-F5344CB8AC3E}">
        <p14:creationId xmlns:p14="http://schemas.microsoft.com/office/powerpoint/2010/main" val="2005266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26290F-1E42-4511-B7AA-3E3D5015419A}"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A6B17-23B9-4A60-BAE1-D989C256D509}" type="slidenum">
              <a:rPr lang="en-US" smtClean="0"/>
              <a:t>‹#›</a:t>
            </a:fld>
            <a:endParaRPr lang="en-US"/>
          </a:p>
        </p:txBody>
      </p:sp>
    </p:spTree>
    <p:extLst>
      <p:ext uri="{BB962C8B-B14F-4D97-AF65-F5344CB8AC3E}">
        <p14:creationId xmlns:p14="http://schemas.microsoft.com/office/powerpoint/2010/main" val="2249589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26290F-1E42-4511-B7AA-3E3D5015419A}"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A6B17-23B9-4A60-BAE1-D989C256D509}" type="slidenum">
              <a:rPr lang="en-US" smtClean="0"/>
              <a:t>‹#›</a:t>
            </a:fld>
            <a:endParaRPr lang="en-US"/>
          </a:p>
        </p:txBody>
      </p:sp>
    </p:spTree>
    <p:extLst>
      <p:ext uri="{BB962C8B-B14F-4D97-AF65-F5344CB8AC3E}">
        <p14:creationId xmlns:p14="http://schemas.microsoft.com/office/powerpoint/2010/main" val="3214241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E26290F-1E42-4511-B7AA-3E3D5015419A}"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6A6B17-23B9-4A60-BAE1-D989C256D509}" type="slidenum">
              <a:rPr lang="en-US" smtClean="0"/>
              <a:t>‹#›</a:t>
            </a:fld>
            <a:endParaRPr lang="en-US"/>
          </a:p>
        </p:txBody>
      </p:sp>
    </p:spTree>
    <p:extLst>
      <p:ext uri="{BB962C8B-B14F-4D97-AF65-F5344CB8AC3E}">
        <p14:creationId xmlns:p14="http://schemas.microsoft.com/office/powerpoint/2010/main" val="450658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E26290F-1E42-4511-B7AA-3E3D5015419A}"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6A6B17-23B9-4A60-BAE1-D989C256D509}" type="slidenum">
              <a:rPr lang="en-US" smtClean="0"/>
              <a:t>‹#›</a:t>
            </a:fld>
            <a:endParaRPr lang="en-US"/>
          </a:p>
        </p:txBody>
      </p:sp>
    </p:spTree>
    <p:extLst>
      <p:ext uri="{BB962C8B-B14F-4D97-AF65-F5344CB8AC3E}">
        <p14:creationId xmlns:p14="http://schemas.microsoft.com/office/powerpoint/2010/main" val="3814551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26290F-1E42-4511-B7AA-3E3D5015419A}"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6A6B17-23B9-4A60-BAE1-D989C256D509}" type="slidenum">
              <a:rPr lang="en-US" smtClean="0"/>
              <a:t>‹#›</a:t>
            </a:fld>
            <a:endParaRPr lang="en-US"/>
          </a:p>
        </p:txBody>
      </p:sp>
    </p:spTree>
    <p:extLst>
      <p:ext uri="{BB962C8B-B14F-4D97-AF65-F5344CB8AC3E}">
        <p14:creationId xmlns:p14="http://schemas.microsoft.com/office/powerpoint/2010/main" val="170938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26290F-1E42-4511-B7AA-3E3D5015419A}"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A6B17-23B9-4A60-BAE1-D989C256D509}" type="slidenum">
              <a:rPr lang="en-US" smtClean="0"/>
              <a:t>‹#›</a:t>
            </a:fld>
            <a:endParaRPr lang="en-US"/>
          </a:p>
        </p:txBody>
      </p:sp>
    </p:spTree>
    <p:extLst>
      <p:ext uri="{BB962C8B-B14F-4D97-AF65-F5344CB8AC3E}">
        <p14:creationId xmlns:p14="http://schemas.microsoft.com/office/powerpoint/2010/main" val="2042158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26290F-1E42-4511-B7AA-3E3D5015419A}"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A6B17-23B9-4A60-BAE1-D989C256D509}" type="slidenum">
              <a:rPr lang="en-US" smtClean="0"/>
              <a:t>‹#›</a:t>
            </a:fld>
            <a:endParaRPr lang="en-US"/>
          </a:p>
        </p:txBody>
      </p:sp>
    </p:spTree>
    <p:extLst>
      <p:ext uri="{BB962C8B-B14F-4D97-AF65-F5344CB8AC3E}">
        <p14:creationId xmlns:p14="http://schemas.microsoft.com/office/powerpoint/2010/main" val="3331702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E26290F-1E42-4511-B7AA-3E3D5015419A}" type="datetimeFigureOut">
              <a:rPr lang="en-US" smtClean="0"/>
              <a:t>8/9/2023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986A6B17-23B9-4A60-BAE1-D989C256D509}" type="slidenum">
              <a:rPr lang="en-US" smtClean="0"/>
              <a:t>‹#›</a:t>
            </a:fld>
            <a:endParaRPr lang="en-US"/>
          </a:p>
        </p:txBody>
      </p:sp>
    </p:spTree>
    <p:extLst>
      <p:ext uri="{BB962C8B-B14F-4D97-AF65-F5344CB8AC3E}">
        <p14:creationId xmlns:p14="http://schemas.microsoft.com/office/powerpoint/2010/main" val="216995372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i-IN" b="1" u="sng" dirty="0"/>
              <a:t>भारत की आज़ादी में हिंदी का योगदान </a:t>
            </a:r>
            <a:endParaRPr lang="en-US" dirty="0"/>
          </a:p>
        </p:txBody>
      </p:sp>
      <p:sp>
        <p:nvSpPr>
          <p:cNvPr id="3" name="Subtitle 2"/>
          <p:cNvSpPr>
            <a:spLocks noGrp="1"/>
          </p:cNvSpPr>
          <p:nvPr>
            <p:ph type="subTitle" idx="1"/>
          </p:nvPr>
        </p:nvSpPr>
        <p:spPr>
          <a:xfrm>
            <a:off x="1507067" y="4175962"/>
            <a:ext cx="7766936" cy="1096899"/>
          </a:xfrm>
        </p:spPr>
        <p:txBody>
          <a:bodyPr>
            <a:normAutofit lnSpcReduction="10000"/>
          </a:bodyPr>
          <a:lstStyle/>
          <a:p>
            <a:r>
              <a:rPr lang="en-US" dirty="0"/>
              <a:t>Dr Iti Banerjee</a:t>
            </a:r>
            <a:br>
              <a:rPr lang="en-US" dirty="0"/>
            </a:br>
            <a:r>
              <a:rPr lang="en-US" dirty="0"/>
              <a:t>Assistant Professor</a:t>
            </a:r>
            <a:br>
              <a:rPr lang="en-US" dirty="0"/>
            </a:br>
            <a:r>
              <a:rPr lang="en-US" dirty="0"/>
              <a:t>Education Department</a:t>
            </a:r>
            <a:br>
              <a:rPr lang="en-US" dirty="0"/>
            </a:br>
            <a:r>
              <a:rPr lang="en-US" dirty="0" err="1"/>
              <a:t>Durga</a:t>
            </a:r>
            <a:r>
              <a:rPr lang="en-US" dirty="0"/>
              <a:t> </a:t>
            </a:r>
            <a:r>
              <a:rPr lang="en-US" dirty="0" err="1"/>
              <a:t>Mahavidyalaya</a:t>
            </a:r>
            <a:endParaRPr lang="en-US" dirty="0"/>
          </a:p>
          <a:p>
            <a:endParaRPr lang="en-US" dirty="0"/>
          </a:p>
        </p:txBody>
      </p:sp>
    </p:spTree>
    <p:extLst>
      <p:ext uri="{BB962C8B-B14F-4D97-AF65-F5344CB8AC3E}">
        <p14:creationId xmlns:p14="http://schemas.microsoft.com/office/powerpoint/2010/main" val="1182640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lnSpc>
                <a:spcPct val="150000"/>
              </a:lnSpc>
            </a:pPr>
            <a:r>
              <a:rPr lang="hi-IN" b="1" dirty="0" smtClean="0"/>
              <a:t>परिचय</a:t>
            </a:r>
            <a:br>
              <a:rPr lang="hi-IN" b="1" dirty="0" smtClean="0"/>
            </a:br>
            <a:r>
              <a:rPr lang="hi-IN" sz="2000" b="1" dirty="0"/>
              <a:t>हिंदी हमारी रीत है , हिंदी हमारा वेश, हिंदी हमारी प्रीत, हिंदी हमारा देश </a:t>
            </a:r>
            <a:endParaRPr lang="en-US" sz="2000" dirty="0"/>
          </a:p>
        </p:txBody>
      </p:sp>
      <p:sp>
        <p:nvSpPr>
          <p:cNvPr id="3" name="Content Placeholder 2"/>
          <p:cNvSpPr>
            <a:spLocks noGrp="1"/>
          </p:cNvSpPr>
          <p:nvPr>
            <p:ph idx="1"/>
          </p:nvPr>
        </p:nvSpPr>
        <p:spPr/>
        <p:txBody>
          <a:bodyPr/>
          <a:lstStyle/>
          <a:p>
            <a:pPr marL="0" indent="0" algn="ctr">
              <a:buNone/>
            </a:pPr>
            <a:r>
              <a:rPr lang="hi-IN" dirty="0" smtClean="0"/>
              <a:t>भारत </a:t>
            </a:r>
            <a:r>
              <a:rPr lang="hi-IN" dirty="0"/>
              <a:t>की आज़ादी के दौरान हिंदी ने सबसे आगे बढ़कर सूत्रधार की भूमिका निभाई | स्वयं महात्मा गाँधी  राष्ट्र भाषा को स्वराज प्राप्ति का सशक्त माध्यम मानते थे|  उनके विचार में – स्वराज प्राप्ति की गति में तीव्रता लाने के लिए स्वदेशी, हिन्दू – मुस्लिम एकता तथा राष्ट्र भाषा के रूप में हिंदी का प्रचार आवश्यक है </a:t>
            </a:r>
            <a:r>
              <a:rPr lang="hi-IN" b="1" dirty="0"/>
              <a:t>| </a:t>
            </a:r>
            <a:endParaRPr lang="hi-IN" b="1" dirty="0" smtClean="0"/>
          </a:p>
          <a:p>
            <a:pPr marL="0" indent="0" algn="ctr">
              <a:buNone/>
            </a:pPr>
            <a:r>
              <a:rPr lang="hi-IN" dirty="0" smtClean="0"/>
              <a:t>गुरुदेव </a:t>
            </a:r>
            <a:r>
              <a:rPr lang="hi-IN" dirty="0"/>
              <a:t>रविन्द्र नाथ टैगोर ने कहा था – “गाँधी एक किताबी सत्य नहीं, एक जीवित सत्य हैं | एक ऐसा सत्य, जो देश के पीड़ित, वंचितों की कुटिया का द्वार खटखटाता है , जिसकी वेशभूषा ठीक वैसी ही है जैसी कि खुद उनकी और जो खुद उन्हीं की, देश के गरीबों, पीड़ितों एवं वंचितों की भाषा में उनसे बात करता है </a:t>
            </a:r>
            <a:r>
              <a:rPr lang="hi-IN" dirty="0" smtClean="0"/>
              <a:t>|</a:t>
            </a:r>
            <a:endParaRPr lang="en-US" dirty="0"/>
          </a:p>
        </p:txBody>
      </p:sp>
    </p:spTree>
    <p:extLst>
      <p:ext uri="{BB962C8B-B14F-4D97-AF65-F5344CB8AC3E}">
        <p14:creationId xmlns:p14="http://schemas.microsoft.com/office/powerpoint/2010/main" val="2330581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lnSpc>
                <a:spcPct val="150000"/>
              </a:lnSpc>
            </a:pPr>
            <a:r>
              <a:rPr lang="hi-IN" b="1" dirty="0"/>
              <a:t>हिंदी </a:t>
            </a:r>
            <a:r>
              <a:rPr lang="hi-IN" sz="4000" b="1" dirty="0"/>
              <a:t>एवं</a:t>
            </a:r>
            <a:r>
              <a:rPr lang="hi-IN" b="1" dirty="0"/>
              <a:t> राष्ट्रीय आन्दोलन</a:t>
            </a:r>
            <a:r>
              <a:rPr lang="en-US" dirty="0"/>
              <a:t/>
            </a:r>
            <a:br>
              <a:rPr lang="en-US" dirty="0"/>
            </a:br>
            <a:endParaRPr lang="en-US" dirty="0"/>
          </a:p>
        </p:txBody>
      </p:sp>
      <p:sp>
        <p:nvSpPr>
          <p:cNvPr id="3" name="Content Placeholder 2"/>
          <p:cNvSpPr>
            <a:spLocks noGrp="1"/>
          </p:cNvSpPr>
          <p:nvPr>
            <p:ph idx="1"/>
          </p:nvPr>
        </p:nvSpPr>
        <p:spPr/>
        <p:txBody>
          <a:bodyPr/>
          <a:lstStyle/>
          <a:p>
            <a:pPr marL="0" indent="0" algn="ctr">
              <a:buNone/>
            </a:pPr>
            <a:r>
              <a:rPr lang="hi-IN" dirty="0"/>
              <a:t>हिंदी का प्रभाव राष्ट्रीय आन्दोलन में प्रारम्भ से ही परिलक्षित होता है | उत्तर भारत में हिंदी जहाँ जन संपर्क की भाषा के रूप में लोकप्रिय हुई, वहीँ दक्षिण में सी. राजगोपालचारी एवं अन्य हिंदी के महानुभावों ने इसे दक्षिण भारत हिंदी समिति के कार्य -कलापों के माध्यम से वहाँ के लोगों में राष्ट्रीय आन्दोलन की मुख्य धारा से जोड़ने का प्रशंसनीय प्रयास  किया | </a:t>
            </a:r>
            <a:r>
              <a:rPr lang="hi-IN" dirty="0" smtClean="0"/>
              <a:t>तात्कालीन </a:t>
            </a:r>
            <a:r>
              <a:rPr lang="hi-IN" dirty="0"/>
              <a:t>कवियों, लेखकों, पत्रकारों, नाटककार यहाँ तक कि चलचित्रों ने भी हिंदी का प्रयोग राष्ट्रीय आन्दोलन को सबल बनाने में योगदान दिया | </a:t>
            </a:r>
            <a:endParaRPr lang="hi-IN" dirty="0" smtClean="0"/>
          </a:p>
          <a:p>
            <a:pPr marL="0" indent="0" algn="ctr">
              <a:buNone/>
            </a:pPr>
            <a:r>
              <a:rPr lang="hi-IN" dirty="0" smtClean="0"/>
              <a:t>जिस </a:t>
            </a:r>
            <a:r>
              <a:rPr lang="hi-IN" dirty="0"/>
              <a:t>समय राष्ट्रीय आन्दोलन में गाँधी युग का सूत्रपात हुआ, हिंदी का प्रचार प्रसार धीरे- धीरे बढ़ने लगा | गाँधी जी की यही कोशिश थी की जितने भी प्रवचन एवं सभाएँ  हो वह हिंदी में दिये जाए ताकि  राष्ट्रीय आन्दोलन को गति प्राप्त हो, इसलिए सत्याग्रह, असहयोग आन्दोलन, सविनय अवज्ञा आन्दोलन और भारत छोडो आन्दोलन, जनता के बीच तादात्म्य स्थापित करने में पूर्ण रूप से सफल रहे |</a:t>
            </a:r>
            <a:endParaRPr lang="en-US" dirty="0"/>
          </a:p>
          <a:p>
            <a:pPr algn="ctr"/>
            <a:endParaRPr lang="en-US" dirty="0"/>
          </a:p>
        </p:txBody>
      </p:sp>
    </p:spTree>
    <p:extLst>
      <p:ext uri="{BB962C8B-B14F-4D97-AF65-F5344CB8AC3E}">
        <p14:creationId xmlns:p14="http://schemas.microsoft.com/office/powerpoint/2010/main" val="857100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50000"/>
              </a:lnSpc>
            </a:pPr>
            <a:r>
              <a:rPr lang="hi-IN" b="1" dirty="0"/>
              <a:t>हिंदी एक संयोग सूत्र </a:t>
            </a:r>
            <a:endParaRPr lang="en-US" dirty="0"/>
          </a:p>
        </p:txBody>
      </p:sp>
      <p:sp>
        <p:nvSpPr>
          <p:cNvPr id="3" name="Content Placeholder 2"/>
          <p:cNvSpPr>
            <a:spLocks noGrp="1"/>
          </p:cNvSpPr>
          <p:nvPr>
            <p:ph idx="1"/>
          </p:nvPr>
        </p:nvSpPr>
        <p:spPr/>
        <p:txBody>
          <a:bodyPr/>
          <a:lstStyle/>
          <a:p>
            <a:pPr marL="0" indent="0" algn="ctr">
              <a:buNone/>
            </a:pPr>
            <a:r>
              <a:rPr lang="hi-IN" dirty="0" smtClean="0"/>
              <a:t>स्वाधीनता </a:t>
            </a:r>
            <a:r>
              <a:rPr lang="hi-IN" dirty="0"/>
              <a:t>आन्दोलन के जन नायकों के भाषणों पर भी हिंदी भाषा का प्रभुत्व सर चढ़ कर बोला जिसके  माध्यम से वे सरलता से जनमानस तक राष्ट्रीयता की बात कह जाते| राष्ट्रीय भावना के विकास एवं जाग्रति के साथ राष्ट्रभाषा की पुकार भी उठी | देश के सब राष्ट्रवादी देशभक्त इसके झंडे के नीचे आकर देश हित की चिंता करने लगे | अंग्रेजी राज्य के विरोध के साथ अंग्रेजी भाषा का विरोध भी बढ़ता गया | हिंदी नाना भाषा-भाषियों के बीच संयोग सूत्र बन गई | हिंदी के माध्यम से ही जनता में राष्ट्रीय  स्वाधीनता की आकांक्षा फैली|</a:t>
            </a:r>
            <a:endParaRPr lang="en-US" dirty="0"/>
          </a:p>
          <a:p>
            <a:pPr marL="0" indent="0" algn="ctr">
              <a:buNone/>
            </a:pPr>
            <a:r>
              <a:rPr lang="hi-IN" dirty="0"/>
              <a:t>ना सिर्फ पत्रकारिता वरन हिंदी कविता ने भी राष्ट्रीय आन्दोलन में राष्ट्र को जगाने में महती योगदान दिया | वहीँ हिंदी के लेखकों और कवियों की एक पीढ़ी भी तैयार हुई जिन्होनें राष्ट्रीय स्वर एवं अनेक आन्दोलनों का सूत्रपात किया | सुभद्रा कुमारी चौहान, महादेवी वर्मा, मुंशी प्रेमचंद, सूर्यकान्त त्रिपाठी ‘निराला’, मैथिलि शरण गुप्त, जयशंकर प्रसाद, सुमित्रा नंदन पंत, रामधारी सिंह ‘दिनकर’, आचार्य रामचंद्र शुक्ल आदि अनेकों  प्रमुख साहित्यकार रहें जिन्होनें अपनी लेखनी से राष्ट्रीय चेतना का शंखनाद किया|  </a:t>
            </a:r>
            <a:endParaRPr lang="en-US" dirty="0"/>
          </a:p>
          <a:p>
            <a:pPr marL="0" indent="0">
              <a:buNone/>
            </a:pPr>
            <a:endParaRPr lang="en-US" dirty="0"/>
          </a:p>
        </p:txBody>
      </p:sp>
    </p:spTree>
    <p:extLst>
      <p:ext uri="{BB962C8B-B14F-4D97-AF65-F5344CB8AC3E}">
        <p14:creationId xmlns:p14="http://schemas.microsoft.com/office/powerpoint/2010/main" val="4004012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50000"/>
              </a:lnSpc>
            </a:pPr>
            <a:r>
              <a:rPr lang="hi-IN" dirty="0"/>
              <a:t> </a:t>
            </a:r>
            <a:r>
              <a:rPr lang="hi-IN" b="1" dirty="0"/>
              <a:t>गाँधी के प्रति </a:t>
            </a:r>
            <a:r>
              <a:rPr lang="hi-IN" b="1" dirty="0" smtClean="0"/>
              <a:t>आस्था</a:t>
            </a:r>
            <a:endParaRPr lang="en-US" dirty="0"/>
          </a:p>
        </p:txBody>
      </p:sp>
      <p:sp>
        <p:nvSpPr>
          <p:cNvPr id="3" name="Content Placeholder 2"/>
          <p:cNvSpPr>
            <a:spLocks noGrp="1"/>
          </p:cNvSpPr>
          <p:nvPr>
            <p:ph idx="1"/>
          </p:nvPr>
        </p:nvSpPr>
        <p:spPr/>
        <p:txBody>
          <a:bodyPr/>
          <a:lstStyle/>
          <a:p>
            <a:pPr marL="0" indent="0" algn="ctr">
              <a:buNone/>
            </a:pPr>
            <a:r>
              <a:rPr lang="hi-IN" dirty="0"/>
              <a:t>प्रसिद्ध हिंदी भाषी सास्वत डॉ अम्बाशंकर नागर ने गाँधी दर्शन के विषय में कहा कि “ लोगों के मन में गाँधी के प्रति विश्वास था | वे जानते थे की बापू जो भी छापेंगे या लिखेंगे, वह सत्य होगा | उनका आदेश असत्य नहीं हो सकता | वे जनता को जी भी सलाह देंगे वह राष्ट्र के हित में होगा | यह आस्था, विश्वास ही स्वतंत्रता संग्राम की सफलता का आधार था | इस महान राष्ट्रीय अनुष्ठान में गाँधी की हिंदी पत्रकारिता का योग निर्विवाद रूप से महत्त्वपूर्ण है | उन्होंने इसके  द्वारा जनता को जगाया, उनकी शंकाओं का समाधान किया, उनमें नैतिक हिम्मत पैदा की और जूझने के लिए आत्म विश्वास पैदा किया | हिंदी पत्रकारिता के माध्यम से इससे भी बड़ा काम जो बापू ने किया वह था देश को एकता की डोर में बांधने का </a:t>
            </a:r>
            <a:r>
              <a:rPr lang="hi-IN" dirty="0" smtClean="0"/>
              <a:t>|</a:t>
            </a:r>
            <a:endParaRPr lang="en-US" dirty="0"/>
          </a:p>
          <a:p>
            <a:pPr marL="0" indent="0" algn="ctr">
              <a:lnSpc>
                <a:spcPct val="150000"/>
              </a:lnSpc>
              <a:buNone/>
            </a:pPr>
            <a:r>
              <a:rPr lang="hi-IN" b="1" dirty="0"/>
              <a:t>निज भाषा उन्नति </a:t>
            </a:r>
            <a:r>
              <a:rPr lang="hi-IN" b="1" dirty="0" smtClean="0"/>
              <a:t>अहै, सब </a:t>
            </a:r>
            <a:r>
              <a:rPr lang="hi-IN" b="1" dirty="0"/>
              <a:t>उन्नति के मूल | बिनु निज भाषा ज्ञान के, मिटत न हिय को शूल ||</a:t>
            </a:r>
            <a:endParaRPr lang="en-US" dirty="0"/>
          </a:p>
          <a:p>
            <a:endParaRPr lang="en-US" dirty="0"/>
          </a:p>
        </p:txBody>
      </p:sp>
    </p:spTree>
    <p:extLst>
      <p:ext uri="{BB962C8B-B14F-4D97-AF65-F5344CB8AC3E}">
        <p14:creationId xmlns:p14="http://schemas.microsoft.com/office/powerpoint/2010/main" val="2648444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50000"/>
              </a:lnSpc>
            </a:pPr>
            <a:r>
              <a:rPr lang="hi-IN" b="1" dirty="0"/>
              <a:t>हिंदी का अखिल भारतीय </a:t>
            </a:r>
            <a:r>
              <a:rPr lang="hi-IN" b="1" dirty="0" smtClean="0"/>
              <a:t>स्वरूप</a:t>
            </a:r>
            <a:endParaRPr lang="en-US" dirty="0"/>
          </a:p>
        </p:txBody>
      </p:sp>
      <p:sp>
        <p:nvSpPr>
          <p:cNvPr id="3" name="Content Placeholder 2"/>
          <p:cNvSpPr>
            <a:spLocks noGrp="1"/>
          </p:cNvSpPr>
          <p:nvPr>
            <p:ph idx="1"/>
          </p:nvPr>
        </p:nvSpPr>
        <p:spPr/>
        <p:txBody>
          <a:bodyPr>
            <a:normAutofit/>
          </a:bodyPr>
          <a:lstStyle/>
          <a:p>
            <a:pPr marL="0" indent="0" algn="ctr">
              <a:buNone/>
            </a:pPr>
            <a:r>
              <a:rPr lang="hi-IN" dirty="0"/>
              <a:t>देश के स्वाधीनता में  हिंदी के बिगुल ने यानी नारों और राष्ट्रीय गीतों ने अंग्रेजी शासन की नींव हिला दी| उस संक्रमण काल में भी हिंदी ने विदेशियों में  हिंदी प्रेम की ओर अपना आकर्षण बनाया, जिसमें स्वाधीनता आन्दोलन को गति देने वाली एनिबिसेंट का नाम सर्वप्रथम है | स्वतंत्रता के पूर्व राष्ट्र - प्रेम को समर्पित ऐसी कई पत्र-पत्रिकाएँ प्रकाशित होती थीं, जिनका कलेवर रोमन लिपि का था लेकिन आत्मा हिंदी थी | आन्दोलन में सक्रीय सभी राष्ट्रीय नेता देश के नवनिर्माण के लिए हिंदी के महत्त्व को समझते थे और यही कारण है की, गाँधीजी, सरदार पटेल, सुभाष चन्द्र बोस, दीन दयाल उपाध्याय, जवाहर लाल नेहरू आदि राष्ट्रीय नेताओं ने हिंदी को अखिल भारतीय स्वरूप प्रदान करने के लिए अपनी पूरी ताकत झोंक दी थी|  </a:t>
            </a:r>
            <a:endParaRPr lang="hi-IN" dirty="0" smtClean="0"/>
          </a:p>
          <a:p>
            <a:pPr marL="0" indent="0" algn="ctr">
              <a:buNone/>
            </a:pPr>
            <a:r>
              <a:rPr lang="hi-IN" dirty="0" smtClean="0"/>
              <a:t>नव-निर्मित </a:t>
            </a:r>
            <a:r>
              <a:rPr lang="hi-IN" dirty="0"/>
              <a:t>राष्ट्र के सामने उपस्थित विभिन्न चुनौतियों तथा भारतीय भाषाओं के बीच हिंदी के वर्चस्व को देखते हुए इसे राजभाषा घोषित किया गया|</a:t>
            </a:r>
            <a:endParaRPr lang="en-US" dirty="0"/>
          </a:p>
          <a:p>
            <a:endParaRPr lang="en-US" dirty="0"/>
          </a:p>
        </p:txBody>
      </p:sp>
    </p:spTree>
    <p:extLst>
      <p:ext uri="{BB962C8B-B14F-4D97-AF65-F5344CB8AC3E}">
        <p14:creationId xmlns:p14="http://schemas.microsoft.com/office/powerpoint/2010/main" val="1889661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lnSpc>
                <a:spcPct val="150000"/>
              </a:lnSpc>
            </a:pPr>
            <a:r>
              <a:rPr lang="hi-IN" b="1" dirty="0" smtClean="0"/>
              <a:t>उपसंहार</a:t>
            </a:r>
            <a:endParaRPr lang="en-US" dirty="0"/>
          </a:p>
        </p:txBody>
      </p:sp>
      <p:sp>
        <p:nvSpPr>
          <p:cNvPr id="3" name="Content Placeholder 2"/>
          <p:cNvSpPr>
            <a:spLocks noGrp="1"/>
          </p:cNvSpPr>
          <p:nvPr>
            <p:ph idx="1"/>
          </p:nvPr>
        </p:nvSpPr>
        <p:spPr/>
        <p:txBody>
          <a:bodyPr/>
          <a:lstStyle/>
          <a:p>
            <a:pPr marL="0" indent="0" algn="ctr">
              <a:buNone/>
            </a:pPr>
            <a:r>
              <a:rPr lang="hi-IN" dirty="0"/>
              <a:t>“हिंदी राष्ट्रीय आन्दोलन का एक अंग है | जब हिंदी की बात आती है तब नागरी प्रचारिणी सभा की सेवाएं आदर के साथ स्मरण हो आती है | सभा ने हिंदी के विकास के लिए ऐतिहासिक महत्त्व का गौरवशाली काम किया है | स्वतंत्र भारत में उसकी प्रस्तावना महत्त्वपूर्ण है| उसकी योजनाएं सफल हों और हिंदी का ज्ञान भंडार बढ़े, ऐसी मेरी हार्दिक अभिलाषा है|”</a:t>
            </a:r>
            <a:endParaRPr lang="en-US" dirty="0"/>
          </a:p>
          <a:p>
            <a:pPr marL="0" indent="0" algn="r">
              <a:buNone/>
            </a:pPr>
            <a:r>
              <a:rPr lang="hi-IN" b="1" dirty="0"/>
              <a:t>डॉ राजेंद्र </a:t>
            </a:r>
            <a:r>
              <a:rPr lang="hi-IN" b="1" dirty="0" smtClean="0"/>
              <a:t>प्रसाद</a:t>
            </a:r>
          </a:p>
          <a:p>
            <a:pPr marL="0" indent="0" algn="ctr">
              <a:buNone/>
            </a:pPr>
            <a:endParaRPr lang="hi-IN" dirty="0" smtClean="0"/>
          </a:p>
          <a:p>
            <a:pPr marL="0" indent="0" algn="ctr">
              <a:buNone/>
            </a:pPr>
            <a:r>
              <a:rPr lang="hi-IN" dirty="0" smtClean="0"/>
              <a:t>“</a:t>
            </a:r>
            <a:r>
              <a:rPr lang="hi-IN" dirty="0"/>
              <a:t>भारतेंदु और द्विवेदी ने हिंदी की जड़ पाताल तक पंहुचा दी है, उसे उखाड़ने का जो दुस्साहस करेगा वह निश्चय ही भूकंपध्वस्त होगा |” </a:t>
            </a:r>
            <a:endParaRPr lang="hi-IN" dirty="0" smtClean="0"/>
          </a:p>
          <a:p>
            <a:pPr marL="0" indent="0" algn="r">
              <a:buNone/>
            </a:pPr>
            <a:r>
              <a:rPr lang="hi-IN" b="1" dirty="0"/>
              <a:t>शिव पूजन सहाय</a:t>
            </a:r>
            <a:endParaRPr lang="en-US" dirty="0"/>
          </a:p>
        </p:txBody>
      </p:sp>
    </p:spTree>
    <p:extLst>
      <p:ext uri="{BB962C8B-B14F-4D97-AF65-F5344CB8AC3E}">
        <p14:creationId xmlns:p14="http://schemas.microsoft.com/office/powerpoint/2010/main" val="2219695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7815" y="1862862"/>
            <a:ext cx="5570120" cy="2838278"/>
          </a:xfrm>
          <a:prstGeom prst="rect">
            <a:avLst/>
          </a:prstGeom>
          <a:ln>
            <a:noFill/>
          </a:ln>
          <a:effectLst>
            <a:softEdge rad="112500"/>
          </a:effectLst>
        </p:spPr>
      </p:pic>
    </p:spTree>
    <p:extLst>
      <p:ext uri="{BB962C8B-B14F-4D97-AF65-F5344CB8AC3E}">
        <p14:creationId xmlns:p14="http://schemas.microsoft.com/office/powerpoint/2010/main" val="835060833"/>
      </p:ext>
    </p:extLst>
  </p:cSld>
  <p:clrMapOvr>
    <a:masterClrMapping/>
  </p:clrMapOvr>
</p:sld>
</file>

<file path=ppt/theme/theme1.xml><?xml version="1.0" encoding="utf-8"?>
<a:theme xmlns:a="http://schemas.openxmlformats.org/drawingml/2006/main" name="Facet">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TotalTime>
  <Words>941</Words>
  <Application>Microsoft Office PowerPoint</Application>
  <PresentationFormat>Widescreen</PresentationFormat>
  <Paragraphs>24</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Mangal</vt:lpstr>
      <vt:lpstr>Trebuchet MS</vt:lpstr>
      <vt:lpstr>Wingdings 3</vt:lpstr>
      <vt:lpstr>Facet</vt:lpstr>
      <vt:lpstr>भारत की आज़ादी में हिंदी का योगदान </vt:lpstr>
      <vt:lpstr>परिचय हिंदी हमारी रीत है , हिंदी हमारा वेश, हिंदी हमारी प्रीत, हिंदी हमारा देश </vt:lpstr>
      <vt:lpstr>हिंदी एवं राष्ट्रीय आन्दोलन </vt:lpstr>
      <vt:lpstr>हिंदी एक संयोग सूत्र </vt:lpstr>
      <vt:lpstr> गाँधी के प्रति आस्था</vt:lpstr>
      <vt:lpstr>हिंदी का अखिल भारतीय स्वरूप</vt:lpstr>
      <vt:lpstr>उपसंहार</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भारत की आज़ादी में हिंदी का योगदान </dc:title>
  <dc:creator>USER</dc:creator>
  <cp:lastModifiedBy>USER</cp:lastModifiedBy>
  <cp:revision>2</cp:revision>
  <dcterms:created xsi:type="dcterms:W3CDTF">2023-08-09T14:32:59Z</dcterms:created>
  <dcterms:modified xsi:type="dcterms:W3CDTF">2023-08-09T14:48:25Z</dcterms:modified>
</cp:coreProperties>
</file>