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65" r:id="rId2"/>
    <p:sldId id="266" r:id="rId3"/>
    <p:sldId id="259" r:id="rId4"/>
    <p:sldId id="260" r:id="rId5"/>
    <p:sldId id="267" r:id="rId6"/>
    <p:sldId id="269" r:id="rId7"/>
    <p:sldId id="268" r:id="rId8"/>
    <p:sldId id="270" r:id="rId9"/>
    <p:sldId id="271" r:id="rId10"/>
    <p:sldId id="27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86" autoAdjust="0"/>
    <p:restoredTop sz="94660"/>
  </p:normalViewPr>
  <p:slideViewPr>
    <p:cSldViewPr snapToGrid="0">
      <p:cViewPr varScale="1">
        <p:scale>
          <a:sx n="67" d="100"/>
          <a:sy n="67" d="100"/>
        </p:scale>
        <p:origin x="51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1127691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1358283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060566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1496007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107561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42338692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36786289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1774289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1543001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0F8AB-2BDE-465F-BCC7-057EAF77222F}" type="datetimeFigureOut">
              <a:rPr lang="en-US" smtClean="0"/>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2424589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CB0F8AB-2BDE-465F-BCC7-057EAF77222F}" type="datetimeFigureOut">
              <a:rPr lang="en-US" smtClean="0"/>
              <a:t>3/6/2024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75393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CB0F8AB-2BDE-465F-BCC7-057EAF77222F}" type="datetimeFigureOut">
              <a:rPr lang="en-US" smtClean="0"/>
              <a:t>3/6/2024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2718156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CB0F8AB-2BDE-465F-BCC7-057EAF77222F}" type="datetimeFigureOut">
              <a:rPr lang="en-US" smtClean="0"/>
              <a:t>3/6/2024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970607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B0F8AB-2BDE-465F-BCC7-057EAF77222F}" type="datetimeFigureOut">
              <a:rPr lang="en-US" smtClean="0"/>
              <a:t>3/6/2024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1116815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B0F8AB-2BDE-465F-BCC7-057EAF77222F}" type="datetimeFigureOut">
              <a:rPr lang="en-US" smtClean="0"/>
              <a:t>3/6/2024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F3B989-8B29-48D4-AB71-3D94035C5EB8}" type="slidenum">
              <a:rPr lang="en-US" smtClean="0"/>
              <a:t>‹#›</a:t>
            </a:fld>
            <a:endParaRPr lang="en-US"/>
          </a:p>
        </p:txBody>
      </p:sp>
    </p:spTree>
    <p:extLst>
      <p:ext uri="{BB962C8B-B14F-4D97-AF65-F5344CB8AC3E}">
        <p14:creationId xmlns:p14="http://schemas.microsoft.com/office/powerpoint/2010/main" val="2820926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F3B989-8B29-48D4-AB71-3D94035C5EB8}" type="slidenum">
              <a:rPr lang="en-US" smtClean="0"/>
              <a:t>‹#›</a:t>
            </a:fld>
            <a:endParaRPr lang="en-US"/>
          </a:p>
        </p:txBody>
      </p:sp>
      <p:sp>
        <p:nvSpPr>
          <p:cNvPr id="5" name="Date Placeholder 4"/>
          <p:cNvSpPr>
            <a:spLocks noGrp="1"/>
          </p:cNvSpPr>
          <p:nvPr>
            <p:ph type="dt" sz="half" idx="10"/>
          </p:nvPr>
        </p:nvSpPr>
        <p:spPr/>
        <p:txBody>
          <a:bodyPr/>
          <a:lstStyle/>
          <a:p>
            <a:fld id="{5CB0F8AB-2BDE-465F-BCC7-057EAF77222F}" type="datetimeFigureOut">
              <a:rPr lang="en-US" smtClean="0"/>
              <a:t>3/6/2024</a:t>
            </a:fld>
            <a:endParaRPr lang="en-US"/>
          </a:p>
        </p:txBody>
      </p:sp>
    </p:spTree>
    <p:extLst>
      <p:ext uri="{BB962C8B-B14F-4D97-AF65-F5344CB8AC3E}">
        <p14:creationId xmlns:p14="http://schemas.microsoft.com/office/powerpoint/2010/main" val="3716406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CB0F8AB-2BDE-465F-BCC7-057EAF77222F}" type="datetimeFigureOut">
              <a:rPr lang="en-US" smtClean="0"/>
              <a:t>3/6/2024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DF3B989-8B29-48D4-AB71-3D94035C5EB8}" type="slidenum">
              <a:rPr lang="en-US" smtClean="0"/>
              <a:t>‹#›</a:t>
            </a:fld>
            <a:endParaRPr lang="en-US"/>
          </a:p>
        </p:txBody>
      </p:sp>
    </p:spTree>
    <p:extLst>
      <p:ext uri="{BB962C8B-B14F-4D97-AF65-F5344CB8AC3E}">
        <p14:creationId xmlns:p14="http://schemas.microsoft.com/office/powerpoint/2010/main" val="24848534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4" name="Group 53">
            <a:extLst>
              <a:ext uri="{FF2B5EF4-FFF2-40B4-BE49-F238E27FC236}">
                <a16:creationId xmlns:a16="http://schemas.microsoft.com/office/drawing/2014/main" id="{1F2B4773-3207-44CC-B7AC-892B704982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55" name="Straight Connector 54">
              <a:extLst>
                <a:ext uri="{FF2B5EF4-FFF2-40B4-BE49-F238E27FC236}">
                  <a16:creationId xmlns:a16="http://schemas.microsoft.com/office/drawing/2014/main" id="{2B8267CA-A7A5-4E11-9D92-4EAC3DD3E80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56" name="Straight Connector 55">
              <a:extLst>
                <a:ext uri="{FF2B5EF4-FFF2-40B4-BE49-F238E27FC236}">
                  <a16:creationId xmlns:a16="http://schemas.microsoft.com/office/drawing/2014/main" id="{E83D61B5-C6B4-4A4B-85AD-FEE7A54912C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57" name="Rectangle 23">
              <a:extLst>
                <a:ext uri="{FF2B5EF4-FFF2-40B4-BE49-F238E27FC236}">
                  <a16:creationId xmlns:a16="http://schemas.microsoft.com/office/drawing/2014/main" id="{A0B67FE4-688F-4497-8BFD-157613A697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8" name="Rectangle 25">
              <a:extLst>
                <a:ext uri="{FF2B5EF4-FFF2-40B4-BE49-F238E27FC236}">
                  <a16:creationId xmlns:a16="http://schemas.microsoft.com/office/drawing/2014/main" id="{3BF5BE1A-9BAC-4581-A82B-FD8FE31595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9" name="Isosceles Triangle 58">
              <a:extLst>
                <a:ext uri="{FF2B5EF4-FFF2-40B4-BE49-F238E27FC236}">
                  <a16:creationId xmlns:a16="http://schemas.microsoft.com/office/drawing/2014/main" id="{971E5644-6772-414A-8199-E30BFB02A5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60" name="Rectangle 27">
              <a:extLst>
                <a:ext uri="{FF2B5EF4-FFF2-40B4-BE49-F238E27FC236}">
                  <a16:creationId xmlns:a16="http://schemas.microsoft.com/office/drawing/2014/main" id="{E8246D50-BB0C-408E-93FD-7B8D63A7F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1" name="Rectangle 28">
              <a:extLst>
                <a:ext uri="{FF2B5EF4-FFF2-40B4-BE49-F238E27FC236}">
                  <a16:creationId xmlns:a16="http://schemas.microsoft.com/office/drawing/2014/main" id="{AFBC5D22-68C1-44FB-8181-CB84ECAA8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2" name="Rectangle 29">
              <a:extLst>
                <a:ext uri="{FF2B5EF4-FFF2-40B4-BE49-F238E27FC236}">
                  <a16:creationId xmlns:a16="http://schemas.microsoft.com/office/drawing/2014/main" id="{FB6D0FCE-FBDB-4655-A1A7-640B1E86B5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63" name="Isosceles Triangle 62">
              <a:extLst>
                <a:ext uri="{FF2B5EF4-FFF2-40B4-BE49-F238E27FC236}">
                  <a16:creationId xmlns:a16="http://schemas.microsoft.com/office/drawing/2014/main" id="{BC8157DF-FD90-4AD6-B803-3AC0ACD8E6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4" name="Isosceles Triangle 63">
              <a:extLst>
                <a:ext uri="{FF2B5EF4-FFF2-40B4-BE49-F238E27FC236}">
                  <a16:creationId xmlns:a16="http://schemas.microsoft.com/office/drawing/2014/main" id="{3548B067-9D63-4D21-92EF-CBC9E6338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66" name="Rectangle 65">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62423CA5-E2E1-4789-B759-9906C1C940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4660126"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0" name="Isosceles Triangle 69">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660127" y="-3"/>
            <a:ext cx="1056745" cy="6858001"/>
          </a:xfrm>
          <a:prstGeom prst="triangle">
            <a:avLst>
              <a:gd name="adj" fmla="val 100000"/>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2D405E63-A260-028E-4F34-252DB16679A2}"/>
              </a:ext>
            </a:extLst>
          </p:cNvPr>
          <p:cNvSpPr>
            <a:spLocks noGrp="1"/>
          </p:cNvSpPr>
          <p:nvPr>
            <p:ph type="ctrTitle"/>
          </p:nvPr>
        </p:nvSpPr>
        <p:spPr>
          <a:xfrm>
            <a:off x="673754" y="643467"/>
            <a:ext cx="4203045" cy="1375608"/>
          </a:xfrm>
        </p:spPr>
        <p:txBody>
          <a:bodyPr vert="horz" lIns="91440" tIns="45720" rIns="91440" bIns="45720" rtlCol="0" anchor="ctr">
            <a:normAutofit/>
          </a:bodyPr>
          <a:lstStyle/>
          <a:p>
            <a:pPr algn="l">
              <a:lnSpc>
                <a:spcPct val="90000"/>
              </a:lnSpc>
            </a:pPr>
            <a:r>
              <a:rPr lang="en-US" sz="3100" b="1">
                <a:solidFill>
                  <a:schemeClr val="bg1"/>
                </a:solidFill>
              </a:rPr>
              <a:t>सामाजिक स्तरीकरण (Social Stratification)</a:t>
            </a:r>
            <a:endParaRPr lang="en-US" sz="3100">
              <a:solidFill>
                <a:schemeClr val="bg1"/>
              </a:solidFill>
            </a:endParaRPr>
          </a:p>
        </p:txBody>
      </p:sp>
      <p:sp>
        <p:nvSpPr>
          <p:cNvPr id="3" name="Subtitle 2">
            <a:extLst>
              <a:ext uri="{FF2B5EF4-FFF2-40B4-BE49-F238E27FC236}">
                <a16:creationId xmlns:a16="http://schemas.microsoft.com/office/drawing/2014/main" id="{6583E79C-639E-4847-18CF-525D15E02396}"/>
              </a:ext>
            </a:extLst>
          </p:cNvPr>
          <p:cNvSpPr>
            <a:spLocks noGrp="1"/>
          </p:cNvSpPr>
          <p:nvPr>
            <p:ph type="subTitle" idx="1"/>
          </p:nvPr>
        </p:nvSpPr>
        <p:spPr>
          <a:xfrm>
            <a:off x="673754" y="2160590"/>
            <a:ext cx="3973943" cy="3440110"/>
          </a:xfrm>
        </p:spPr>
        <p:txBody>
          <a:bodyPr vert="horz" lIns="91440" tIns="45720" rIns="91440" bIns="45720" rtlCol="0">
            <a:normAutofit/>
          </a:bodyPr>
          <a:lstStyle/>
          <a:p>
            <a:pPr algn="l"/>
            <a:r>
              <a:rPr lang="en-US" dirty="0">
                <a:solidFill>
                  <a:schemeClr val="bg1"/>
                </a:solidFill>
              </a:rPr>
              <a:t>By: Dr Iti Banerjee</a:t>
            </a:r>
          </a:p>
          <a:p>
            <a:pPr algn="l"/>
            <a:r>
              <a:rPr lang="en-US" dirty="0">
                <a:solidFill>
                  <a:schemeClr val="bg1"/>
                </a:solidFill>
              </a:rPr>
              <a:t>Assistant Professor</a:t>
            </a:r>
          </a:p>
          <a:p>
            <a:pPr algn="l"/>
            <a:r>
              <a:rPr lang="en-US" dirty="0">
                <a:solidFill>
                  <a:schemeClr val="bg1"/>
                </a:solidFill>
              </a:rPr>
              <a:t>Education Department</a:t>
            </a:r>
          </a:p>
          <a:p>
            <a:pPr algn="l"/>
            <a:r>
              <a:rPr lang="en-US" dirty="0">
                <a:solidFill>
                  <a:schemeClr val="bg1"/>
                </a:solidFill>
              </a:rPr>
              <a:t>Durga Mahavidyalaya </a:t>
            </a:r>
          </a:p>
          <a:p>
            <a:pPr algn="l"/>
            <a:r>
              <a:rPr lang="en-US" dirty="0">
                <a:solidFill>
                  <a:schemeClr val="bg1"/>
                </a:solidFill>
              </a:rPr>
              <a:t>Raipur</a:t>
            </a:r>
          </a:p>
        </p:txBody>
      </p:sp>
      <p:pic>
        <p:nvPicPr>
          <p:cNvPr id="8" name="Picture 7">
            <a:extLst>
              <a:ext uri="{FF2B5EF4-FFF2-40B4-BE49-F238E27FC236}">
                <a16:creationId xmlns:a16="http://schemas.microsoft.com/office/drawing/2014/main" id="{9BC16AE1-A0D4-D492-13C3-AF88A4619A6B}"/>
              </a:ext>
            </a:extLst>
          </p:cNvPr>
          <p:cNvPicPr>
            <a:picLocks noChangeAspect="1"/>
          </p:cNvPicPr>
          <p:nvPr/>
        </p:nvPicPr>
        <p:blipFill>
          <a:blip r:embed="rId2"/>
          <a:stretch>
            <a:fillRect/>
          </a:stretch>
        </p:blipFill>
        <p:spPr>
          <a:xfrm>
            <a:off x="6096001" y="1005298"/>
            <a:ext cx="5143500" cy="4834889"/>
          </a:xfrm>
          <a:prstGeom prst="rect">
            <a:avLst/>
          </a:prstGeom>
        </p:spPr>
      </p:pic>
      <p:sp>
        <p:nvSpPr>
          <p:cNvPr id="72" name="Isosceles Triangle 71">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55696"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1491131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700"/>
                                        <p:tgtEl>
                                          <p:spTgt spid="3">
                                            <p:txEl>
                                              <p:pRg st="1" end="1"/>
                                            </p:txEl>
                                          </p:spTgt>
                                        </p:tgtEl>
                                      </p:cBhvr>
                                    </p:animEffect>
                                  </p:childTnLst>
                                </p:cTn>
                              </p:par>
                              <p:par>
                                <p:cTn id="11" presetID="10" presetClass="entr" presetSubtype="0" fill="hold" grpId="0" nodeType="withEffect">
                                  <p:stCondLst>
                                    <p:cond delay="1000"/>
                                  </p:stCondLst>
                                  <p:iterate>
                                    <p:tmPct val="10000"/>
                                  </p:iterate>
                                  <p:childTnLst>
                                    <p:set>
                                      <p:cBhvr>
                                        <p:cTn id="12" dur="1" fill="hold">
                                          <p:stCondLst>
                                            <p:cond delay="0"/>
                                          </p:stCondLst>
                                        </p:cTn>
                                        <p:tgtEl>
                                          <p:spTgt spid="2"/>
                                        </p:tgtEl>
                                        <p:attrNameLst>
                                          <p:attrName>style.visibility</p:attrName>
                                        </p:attrNameLst>
                                      </p:cBhvr>
                                      <p:to>
                                        <p:strVal val="visible"/>
                                      </p:to>
                                    </p:set>
                                    <p:animEffect transition="in" filter="fade">
                                      <p:cBhvr>
                                        <p:cTn id="13" dur="7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1500"/>
                                  </p:stCondLst>
                                  <p:iterate>
                                    <p:tmPct val="10000"/>
                                  </p:iterate>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7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1500"/>
                                  </p:stCondLst>
                                  <p:iterate>
                                    <p:tmPct val="10000"/>
                                  </p:iterate>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7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1500"/>
                                  </p:stCondLst>
                                  <p:iterate>
                                    <p:tmPct val="10000"/>
                                  </p:iterate>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7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8B898-5D60-0481-F1A2-F51AB35BE350}"/>
              </a:ext>
            </a:extLst>
          </p:cNvPr>
          <p:cNvSpPr>
            <a:spLocks noGrp="1"/>
          </p:cNvSpPr>
          <p:nvPr>
            <p:ph type="title"/>
          </p:nvPr>
        </p:nvSpPr>
        <p:spPr/>
        <p:txBody>
          <a:bodyPr>
            <a:normAutofit/>
          </a:bodyPr>
          <a:lstStyle/>
          <a:p>
            <a:r>
              <a:rPr lang="hi-IN" sz="4800" b="0" i="0" dirty="0">
                <a:effectLst/>
                <a:latin typeface="-apple-system"/>
              </a:rPr>
              <a:t>निष्कर्ष</a:t>
            </a:r>
            <a:endParaRPr lang="en-US" sz="4800" dirty="0"/>
          </a:p>
        </p:txBody>
      </p:sp>
      <p:sp>
        <p:nvSpPr>
          <p:cNvPr id="3" name="Content Placeholder 2">
            <a:extLst>
              <a:ext uri="{FF2B5EF4-FFF2-40B4-BE49-F238E27FC236}">
                <a16:creationId xmlns:a16="http://schemas.microsoft.com/office/drawing/2014/main" id="{B61E220D-40DC-B827-245C-4279D3FE5373}"/>
              </a:ext>
            </a:extLst>
          </p:cNvPr>
          <p:cNvSpPr>
            <a:spLocks noGrp="1"/>
          </p:cNvSpPr>
          <p:nvPr>
            <p:ph idx="1"/>
          </p:nvPr>
        </p:nvSpPr>
        <p:spPr>
          <a:xfrm>
            <a:off x="677333" y="1722439"/>
            <a:ext cx="8819091" cy="3880773"/>
          </a:xfrm>
        </p:spPr>
        <p:txBody>
          <a:bodyPr/>
          <a:lstStyle/>
          <a:p>
            <a:pPr>
              <a:lnSpc>
                <a:spcPct val="150000"/>
              </a:lnSpc>
            </a:pPr>
            <a:r>
              <a:rPr lang="hi-IN" b="0" i="0" dirty="0">
                <a:effectLst/>
                <a:latin typeface="-apple-system"/>
              </a:rPr>
              <a:t>सामाजिक स्तरीकरण वह प्रक्रिया है जिसमें समाज के व्यक्तियों को उनके अर्थ, स्थान, शिक्षा और सामाजिक परिवेश के आधार पर वर्गीकृत किया जाता है। यह उन्हें वर्गीकृत करता है जो समाज में अधिक सामर्थ्य और सामाजिक स्थान प्राप्त करना चाहते हैं जिन्हें वांछित स्तरीकरण कहा जाता है। अधिकांश स्तरीकरण वह स्तरीकरण है जो उन्हें वर्गीकृत करता है जो सामाजिक स्थान पर निर्धारित होते हैं। जैसे की जाति और धर्म के आधार पर सामाजिक वर्गीकरण समाज में असमानता और भेदभाव को बढ़ावा देता है। यह विभाजन अधिकांशत: के लिए नुकसानदायक होता है। और समाज के विकास में बाधक होता है।</a:t>
            </a:r>
            <a:endParaRPr lang="en-US" dirty="0"/>
          </a:p>
        </p:txBody>
      </p:sp>
    </p:spTree>
    <p:extLst>
      <p:ext uri="{BB962C8B-B14F-4D97-AF65-F5344CB8AC3E}">
        <p14:creationId xmlns:p14="http://schemas.microsoft.com/office/powerpoint/2010/main" val="133415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i-IN" sz="4800" dirty="0">
                <a:latin typeface="Mangal" panose="02040503050203030202" pitchFamily="18" charset="0"/>
                <a:cs typeface="Mangal" panose="02040503050203030202" pitchFamily="18" charset="0"/>
              </a:rPr>
              <a:t> सामाजिक स्तरीकरण </a:t>
            </a:r>
            <a:endParaRPr lang="en-US" dirty="0"/>
          </a:p>
        </p:txBody>
      </p:sp>
      <p:sp>
        <p:nvSpPr>
          <p:cNvPr id="3" name="Content Placeholder 2"/>
          <p:cNvSpPr>
            <a:spLocks noGrp="1"/>
          </p:cNvSpPr>
          <p:nvPr>
            <p:ph idx="1"/>
          </p:nvPr>
        </p:nvSpPr>
        <p:spPr>
          <a:xfrm>
            <a:off x="1022774" y="1488613"/>
            <a:ext cx="8913706" cy="5140787"/>
          </a:xfrm>
        </p:spPr>
        <p:txBody>
          <a:bodyPr>
            <a:noAutofit/>
          </a:bodyPr>
          <a:lstStyle/>
          <a:p>
            <a:pPr marL="0" marR="0">
              <a:lnSpc>
                <a:spcPct val="150000"/>
              </a:lnSpc>
              <a:spcBef>
                <a:spcPts val="0"/>
              </a:spcBef>
              <a:spcAft>
                <a:spcPts val="0"/>
              </a:spcAft>
            </a:pPr>
            <a:r>
              <a:rPr lang="en-US" sz="1900" dirty="0" err="1">
                <a:effectLst/>
                <a:latin typeface="Mangal" panose="02040503050203030202" pitchFamily="18" charset="0"/>
                <a:ea typeface="Palanquin Dark"/>
                <a:cs typeface="Mangal" panose="02040503050203030202" pitchFamily="18" charset="0"/>
              </a:rPr>
              <a:t>समाज</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व्यक्तियों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नहीं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बल्कि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इनके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मध्य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पाए</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वाले</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संबंधों</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आधार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निर्मित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व्यवस्था</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गया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a:t>
            </a:r>
          </a:p>
          <a:p>
            <a:pPr marL="0" marR="0" indent="0">
              <a:spcBef>
                <a:spcPts val="0"/>
              </a:spcBef>
              <a:spcAft>
                <a:spcPts val="0"/>
              </a:spcAft>
              <a:buNone/>
            </a:pPr>
            <a:endParaRPr lang="en-US" sz="1900" dirty="0">
              <a:effectLst/>
              <a:latin typeface="Mangal" panose="02040503050203030202" pitchFamily="18" charset="0"/>
              <a:ea typeface="Palanquin Dark"/>
              <a:cs typeface="Mangal" panose="02040503050203030202" pitchFamily="18" charset="0"/>
            </a:endParaRPr>
          </a:p>
          <a:p>
            <a:pPr marL="0" marR="0">
              <a:lnSpc>
                <a:spcPct val="150000"/>
              </a:lnSpc>
              <a:spcBef>
                <a:spcPts val="0"/>
              </a:spcBef>
              <a:spcAft>
                <a:spcPts val="0"/>
              </a:spcAft>
            </a:pPr>
            <a:r>
              <a:rPr lang="en-US" sz="1900" b="1" dirty="0" err="1">
                <a:effectLst/>
                <a:latin typeface="Mangal" panose="02040503050203030202" pitchFamily="18" charset="0"/>
                <a:ea typeface="Palanquin Dark"/>
                <a:cs typeface="Mangal" panose="02040503050203030202" pitchFamily="18" charset="0"/>
              </a:rPr>
              <a:t>मैंकाईवर</a:t>
            </a:r>
            <a:r>
              <a:rPr lang="en-US" sz="1900" b="1" dirty="0">
                <a:effectLst/>
                <a:latin typeface="Mangal" panose="02040503050203030202" pitchFamily="18" charset="0"/>
                <a:ea typeface="Palanquin Dark"/>
                <a:cs typeface="Mangal" panose="02040503050203030202" pitchFamily="18" charset="0"/>
              </a:rPr>
              <a:t> </a:t>
            </a:r>
            <a:r>
              <a:rPr lang="en-US" sz="1900" b="1" dirty="0" err="1">
                <a:effectLst/>
                <a:latin typeface="Mangal" panose="02040503050203030202" pitchFamily="18" charset="0"/>
                <a:ea typeface="Palanquin Dark"/>
                <a:cs typeface="Mangal" panose="02040503050203030202" pitchFamily="18" charset="0"/>
              </a:rPr>
              <a:t>एवं</a:t>
            </a:r>
            <a:r>
              <a:rPr lang="en-US" sz="1900" b="1" dirty="0">
                <a:effectLst/>
                <a:latin typeface="Mangal" panose="02040503050203030202" pitchFamily="18" charset="0"/>
                <a:ea typeface="Palanquin Dark"/>
                <a:cs typeface="Mangal" panose="02040503050203030202" pitchFamily="18" charset="0"/>
              </a:rPr>
              <a:t> </a:t>
            </a:r>
            <a:r>
              <a:rPr lang="en-US" sz="1900" b="1" dirty="0" err="1">
                <a:effectLst/>
                <a:latin typeface="Mangal" panose="02040503050203030202" pitchFamily="18" charset="0"/>
                <a:ea typeface="Palanquin Dark"/>
                <a:cs typeface="Mangal" panose="02040503050203030202" pitchFamily="18" charset="0"/>
              </a:rPr>
              <a:t>पेज</a:t>
            </a:r>
            <a:r>
              <a:rPr lang="en-US" sz="1900" b="1" dirty="0">
                <a:effectLst/>
                <a:latin typeface="Mangal" panose="02040503050203030202" pitchFamily="18" charset="0"/>
                <a:ea typeface="Palanquin Dark"/>
                <a:cs typeface="Mangal" panose="02040503050203030202" pitchFamily="18" charset="0"/>
              </a:rPr>
              <a:t> </a:t>
            </a:r>
            <a:r>
              <a:rPr lang="en-US" sz="1900" b="1" dirty="0" err="1">
                <a:effectLst/>
                <a:latin typeface="Mangal" panose="02040503050203030202" pitchFamily="18" charset="0"/>
                <a:ea typeface="Palanquin Dark"/>
                <a:cs typeface="Mangal" panose="02040503050203030202" pitchFamily="18" charset="0"/>
              </a:rPr>
              <a:t>ने</a:t>
            </a:r>
            <a:r>
              <a:rPr lang="en-US" sz="1900" b="1" dirty="0">
                <a:effectLst/>
                <a:latin typeface="Mangal" panose="02040503050203030202" pitchFamily="18" charset="0"/>
                <a:ea typeface="Palanquin Dark"/>
                <a:cs typeface="Mangal" panose="02040503050203030202" pitchFamily="18" charset="0"/>
              </a:rPr>
              <a:t> </a:t>
            </a:r>
            <a:r>
              <a:rPr lang="en-US" sz="1900" b="1" dirty="0" err="1">
                <a:effectLst/>
                <a:latin typeface="Mangal" panose="02040503050203030202" pitchFamily="18" charset="0"/>
                <a:ea typeface="Palanquin Dark"/>
                <a:cs typeface="Mangal" panose="02040503050203030202" pitchFamily="18" charset="0"/>
              </a:rPr>
              <a:t>कहा</a:t>
            </a:r>
            <a:r>
              <a:rPr lang="en-US" sz="1900" b="1" dirty="0">
                <a:effectLst/>
                <a:latin typeface="Mangal" panose="02040503050203030202" pitchFamily="18" charset="0"/>
                <a:ea typeface="Palanquin Dark"/>
                <a:cs typeface="Mangal" panose="02040503050203030202" pitchFamily="18" charset="0"/>
              </a:rPr>
              <a:t> </a:t>
            </a:r>
            <a:r>
              <a:rPr lang="en-US" sz="1900" b="1" dirty="0" err="1">
                <a:effectLst/>
                <a:latin typeface="Mangal" panose="02040503050203030202" pitchFamily="18" charset="0"/>
                <a:ea typeface="Palanquin Dark"/>
                <a:cs typeface="Mangal" panose="02040503050203030202" pitchFamily="18" charset="0"/>
              </a:rPr>
              <a:t>है</a:t>
            </a:r>
            <a:r>
              <a:rPr lang="en-US" sz="1900" b="1" dirty="0">
                <a:effectLst/>
                <a:latin typeface="Mangal" panose="02040503050203030202" pitchFamily="18" charset="0"/>
                <a:ea typeface="Palanquin Dark"/>
                <a:cs typeface="Mangal" panose="02040503050203030202" pitchFamily="18" charset="0"/>
              </a:rPr>
              <a:t> - “</a:t>
            </a:r>
            <a:r>
              <a:rPr lang="en-US" sz="1900" b="1" dirty="0" err="1">
                <a:effectLst/>
                <a:latin typeface="Mangal" panose="02040503050203030202" pitchFamily="18" charset="0"/>
                <a:ea typeface="Palanquin Dark"/>
                <a:cs typeface="Mangal" panose="02040503050203030202" pitchFamily="18" charset="0"/>
              </a:rPr>
              <a:t>समाज</a:t>
            </a:r>
            <a:r>
              <a:rPr lang="en-US" sz="1900" b="1" dirty="0">
                <a:effectLst/>
                <a:latin typeface="Mangal" panose="02040503050203030202" pitchFamily="18" charset="0"/>
                <a:ea typeface="Palanquin Dark"/>
                <a:cs typeface="Mangal" panose="02040503050203030202" pitchFamily="18" charset="0"/>
              </a:rPr>
              <a:t> </a:t>
            </a:r>
            <a:r>
              <a:rPr lang="en-US" sz="1900" b="1" dirty="0" err="1">
                <a:effectLst/>
                <a:latin typeface="Mangal" panose="02040503050203030202" pitchFamily="18" charset="0"/>
                <a:ea typeface="Palanquin Dark"/>
                <a:cs typeface="Mangal" panose="02040503050203030202" pitchFamily="18" charset="0"/>
              </a:rPr>
              <a:t>सामाजिक</a:t>
            </a:r>
            <a:r>
              <a:rPr lang="en-US" sz="1900" b="1" dirty="0">
                <a:effectLst/>
                <a:latin typeface="Mangal" panose="02040503050203030202" pitchFamily="18" charset="0"/>
                <a:ea typeface="Palanquin Dark"/>
                <a:cs typeface="Mangal" panose="02040503050203030202" pitchFamily="18" charset="0"/>
              </a:rPr>
              <a:t> </a:t>
            </a:r>
            <a:r>
              <a:rPr lang="en-US" sz="1900" b="1" dirty="0" err="1">
                <a:effectLst/>
                <a:latin typeface="Mangal" panose="02040503050203030202" pitchFamily="18" charset="0"/>
                <a:ea typeface="Palanquin Dark"/>
                <a:cs typeface="Mangal" panose="02040503050203030202" pitchFamily="18" charset="0"/>
              </a:rPr>
              <a:t>संबंधों</a:t>
            </a:r>
            <a:r>
              <a:rPr lang="en-US" sz="1900" b="1" dirty="0">
                <a:effectLst/>
                <a:latin typeface="Mangal" panose="02040503050203030202" pitchFamily="18" charset="0"/>
                <a:ea typeface="Palanquin Dark"/>
                <a:cs typeface="Mangal" panose="02040503050203030202" pitchFamily="18" charset="0"/>
              </a:rPr>
              <a:t> </a:t>
            </a:r>
            <a:r>
              <a:rPr lang="en-US" sz="1900" b="1" dirty="0" err="1">
                <a:effectLst/>
                <a:latin typeface="Mangal" panose="02040503050203030202" pitchFamily="18" charset="0"/>
                <a:ea typeface="Palanquin Dark"/>
                <a:cs typeface="Mangal" panose="02040503050203030202" pitchFamily="18" charset="0"/>
              </a:rPr>
              <a:t>का</a:t>
            </a:r>
            <a:r>
              <a:rPr lang="en-US" sz="1900" b="1" dirty="0">
                <a:effectLst/>
                <a:latin typeface="Mangal" panose="02040503050203030202" pitchFamily="18" charset="0"/>
                <a:ea typeface="Palanquin Dark"/>
                <a:cs typeface="Mangal" panose="02040503050203030202" pitchFamily="18" charset="0"/>
              </a:rPr>
              <a:t> </a:t>
            </a:r>
            <a:r>
              <a:rPr lang="en-US" sz="1900" b="1" dirty="0" err="1">
                <a:effectLst/>
                <a:latin typeface="Mangal" panose="02040503050203030202" pitchFamily="18" charset="0"/>
                <a:ea typeface="Palanquin Dark"/>
                <a:cs typeface="Mangal" panose="02040503050203030202" pitchFamily="18" charset="0"/>
              </a:rPr>
              <a:t>जाल</a:t>
            </a:r>
            <a:r>
              <a:rPr lang="en-US" sz="1900" b="1" dirty="0">
                <a:effectLst/>
                <a:latin typeface="Mangal" panose="02040503050203030202" pitchFamily="18" charset="0"/>
                <a:ea typeface="Palanquin Dark"/>
                <a:cs typeface="Mangal" panose="02040503050203030202" pitchFamily="18" charset="0"/>
              </a:rPr>
              <a:t> </a:t>
            </a:r>
            <a:r>
              <a:rPr lang="en-US" sz="1900" b="1" dirty="0" err="1">
                <a:effectLst/>
                <a:latin typeface="Mangal" panose="02040503050203030202" pitchFamily="18" charset="0"/>
                <a:ea typeface="Palanquin Dark"/>
                <a:cs typeface="Mangal" panose="02040503050203030202" pitchFamily="18" charset="0"/>
              </a:rPr>
              <a:t>है</a:t>
            </a:r>
            <a:r>
              <a:rPr lang="en-US" sz="1900" b="1" dirty="0">
                <a:effectLst/>
                <a:latin typeface="Mangal" panose="02040503050203030202" pitchFamily="18" charset="0"/>
                <a:ea typeface="Palanquin Dark"/>
                <a:cs typeface="Mangal" panose="02040503050203030202" pitchFamily="18" charset="0"/>
              </a:rPr>
              <a:t>”।</a:t>
            </a:r>
            <a:endParaRPr lang="en-US" sz="1900" dirty="0">
              <a:effectLst/>
              <a:latin typeface="Mangal" panose="02040503050203030202" pitchFamily="18" charset="0"/>
              <a:ea typeface="Arial" panose="020B0604020202020204" pitchFamily="34" charset="0"/>
              <a:cs typeface="Mangal" panose="02040503050203030202" pitchFamily="18" charset="0"/>
            </a:endParaRPr>
          </a:p>
          <a:p>
            <a:pPr marL="0" marR="0" indent="0">
              <a:lnSpc>
                <a:spcPct val="150000"/>
              </a:lnSpc>
              <a:spcBef>
                <a:spcPts val="0"/>
              </a:spcBef>
              <a:spcAft>
                <a:spcPts val="0"/>
              </a:spcAft>
              <a:buNone/>
            </a:pPr>
            <a:r>
              <a:rPr lang="en-US" sz="1900" dirty="0" err="1">
                <a:effectLst/>
                <a:latin typeface="Mangal" panose="02040503050203030202" pitchFamily="18" charset="0"/>
                <a:ea typeface="Palanquin Dark"/>
                <a:cs typeface="Mangal" panose="02040503050203030202" pitchFamily="18" charset="0"/>
              </a:rPr>
              <a:t>अर्थात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समाज</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एक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व्यवस्था</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इस</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व्यवस्था</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निर्माण</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अनेक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सामाजिक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संबंधों</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कारण</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a:t>
            </a:r>
            <a:r>
              <a:rPr lang="en-US" sz="1900" dirty="0">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सामाजिक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संबंधों</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व्यक्ति </a:t>
            </a:r>
            <a:r>
              <a:rPr lang="en-US" sz="1900" dirty="0" err="1">
                <a:effectLst/>
                <a:latin typeface="Mangal" panose="02040503050203030202" pitchFamily="18" charset="0"/>
                <a:ea typeface="Palanquin Dark"/>
                <a:cs typeface="Mangal" panose="02040503050203030202" pitchFamily="18" charset="0"/>
              </a:rPr>
              <a:t>आर्थिक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सामाजिक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और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राजनीतिक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दृष्टि</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एक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दूसरे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भिन्न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जिस</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आधार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विभिन्न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भागों</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बंटते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इसी</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व्यवस्था</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सामाजिक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स्तरीकरण</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नाम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समाज</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स्तर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आधार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भिन्नता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पाई</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सरल</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समाज</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अपेक्षा</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जटिल</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समाज</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स्तरीकरण</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अधिक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स्पष्ट</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रूप</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दिखाई</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देता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ऐसा</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कोई</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समाज</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नहीं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स्तर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पाए</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स्तरविहीन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समाज</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संभव</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नहीं</a:t>
            </a:r>
            <a:r>
              <a:rPr lang="en-US" sz="1900" dirty="0">
                <a:effectLst/>
                <a:latin typeface="Mangal" panose="02040503050203030202" pitchFamily="18" charset="0"/>
                <a:ea typeface="Palanquin Dark"/>
                <a:cs typeface="Mangal" panose="02040503050203030202" pitchFamily="18" charset="0"/>
              </a:rPr>
              <a:t>।</a:t>
            </a:r>
            <a:endParaRPr lang="en-US" sz="1900" dirty="0">
              <a:effectLst/>
              <a:latin typeface="Mangal" panose="02040503050203030202" pitchFamily="18" charset="0"/>
              <a:ea typeface="Arial" panose="020B0604020202020204" pitchFamily="34" charset="0"/>
              <a:cs typeface="Mangal" panose="02040503050203030202" pitchFamily="18" charset="0"/>
            </a:endParaRPr>
          </a:p>
          <a:p>
            <a:pPr marL="0" marR="0">
              <a:lnSpc>
                <a:spcPct val="115000"/>
              </a:lnSpc>
              <a:spcBef>
                <a:spcPts val="0"/>
              </a:spcBef>
              <a:spcAft>
                <a:spcPts val="0"/>
              </a:spcAft>
            </a:pPr>
            <a:endParaRPr lang="en-US" sz="1900" dirty="0">
              <a:effectLst/>
              <a:latin typeface="Mangal" panose="02040503050203030202" pitchFamily="18" charset="0"/>
              <a:ea typeface="Arial" panose="020B0604020202020204" pitchFamily="34" charset="0"/>
              <a:cs typeface="Mangal" panose="02040503050203030202" pitchFamily="18" charset="0"/>
            </a:endParaRPr>
          </a:p>
        </p:txBody>
      </p:sp>
    </p:spTree>
    <p:extLst>
      <p:ext uri="{BB962C8B-B14F-4D97-AF65-F5344CB8AC3E}">
        <p14:creationId xmlns:p14="http://schemas.microsoft.com/office/powerpoint/2010/main" val="2250600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07717" y="609600"/>
            <a:ext cx="8796353" cy="1320800"/>
          </a:xfrm>
        </p:spPr>
        <p:txBody>
          <a:bodyPr>
            <a:noAutofit/>
          </a:bodyPr>
          <a:lstStyle/>
          <a:p>
            <a:r>
              <a:rPr lang="hi-IN" sz="3200" dirty="0"/>
              <a:t>समाज में दो प्रकार का विभेदीकरण</a:t>
            </a:r>
            <a:r>
              <a:rPr lang="en-US" sz="3200" dirty="0"/>
              <a:t> </a:t>
            </a:r>
            <a:r>
              <a:rPr lang="hi-IN" sz="3200" dirty="0"/>
              <a:t>होता है</a:t>
            </a:r>
            <a:r>
              <a:rPr lang="en-US" sz="3200" dirty="0"/>
              <a:t> </a:t>
            </a:r>
            <a:r>
              <a:rPr lang="hi-IN" sz="3200" dirty="0"/>
              <a:t>-</a:t>
            </a:r>
            <a:endParaRPr lang="en-US" sz="3200" dirty="0"/>
          </a:p>
        </p:txBody>
      </p:sp>
      <p:sp>
        <p:nvSpPr>
          <p:cNvPr id="23" name="Isosceles Triangle 22">
            <a:extLst>
              <a:ext uri="{FF2B5EF4-FFF2-40B4-BE49-F238E27FC236}">
                <a16:creationId xmlns:a16="http://schemas.microsoft.com/office/drawing/2014/main" id="{518E5A25-92C5-4F27-8E26-0AAAB0CDC8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191846"/>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p:cNvSpPr>
            <a:spLocks noGrp="1"/>
          </p:cNvSpPr>
          <p:nvPr>
            <p:ph idx="1"/>
          </p:nvPr>
        </p:nvSpPr>
        <p:spPr>
          <a:xfrm>
            <a:off x="896287" y="1200150"/>
            <a:ext cx="9069403" cy="4838700"/>
          </a:xfrm>
        </p:spPr>
        <p:txBody>
          <a:bodyPr>
            <a:noAutofit/>
          </a:bodyPr>
          <a:lstStyle/>
          <a:p>
            <a:pPr marL="342900" marR="0" lvl="0" indent="-342900">
              <a:lnSpc>
                <a:spcPct val="150000"/>
              </a:lnSpc>
              <a:spcBef>
                <a:spcPts val="0"/>
              </a:spcBef>
              <a:spcAft>
                <a:spcPts val="0"/>
              </a:spcAft>
              <a:buFont typeface="+mj-lt"/>
              <a:buAutoNum type="arabicPeriod"/>
            </a:pPr>
            <a:r>
              <a:rPr lang="en-US" sz="1750" u="none" strike="noStrike" dirty="0" err="1">
                <a:effectLst/>
                <a:latin typeface="Mangal" panose="02040503050203030202" pitchFamily="18" charset="0"/>
                <a:ea typeface="Palanquin Dark"/>
                <a:cs typeface="Mangal" panose="02040503050203030202" pitchFamily="18" charset="0"/>
              </a:rPr>
              <a:t>व्यक्तिगत</a:t>
            </a:r>
            <a:r>
              <a:rPr lang="en-US" sz="1750" u="none" strike="noStrike" dirty="0">
                <a:effectLst/>
                <a:latin typeface="Mangal" panose="02040503050203030202" pitchFamily="18" charset="0"/>
                <a:ea typeface="Palanquin Dark"/>
                <a:cs typeface="Mangal" panose="02040503050203030202" pitchFamily="18" charset="0"/>
              </a:rPr>
              <a:t> (Individual)</a:t>
            </a:r>
            <a:endParaRPr lang="en-US" sz="1750" u="none" strike="noStrike" dirty="0">
              <a:effectLst/>
              <a:latin typeface="Mangal" panose="02040503050203030202" pitchFamily="18" charset="0"/>
              <a:ea typeface="Arial" panose="020B0604020202020204" pitchFamily="34" charset="0"/>
              <a:cs typeface="Mangal" panose="02040503050203030202" pitchFamily="18" charset="0"/>
            </a:endParaRPr>
          </a:p>
          <a:p>
            <a:pPr marL="342900" marR="0" lvl="0" indent="-342900">
              <a:lnSpc>
                <a:spcPct val="150000"/>
              </a:lnSpc>
              <a:spcBef>
                <a:spcPts val="0"/>
              </a:spcBef>
              <a:spcAft>
                <a:spcPts val="0"/>
              </a:spcAft>
              <a:buFont typeface="+mj-lt"/>
              <a:buAutoNum type="arabicPeriod"/>
            </a:pPr>
            <a:r>
              <a:rPr lang="en-US" sz="1750" u="none" strike="noStrike" dirty="0" err="1">
                <a:effectLst/>
                <a:latin typeface="Mangal" panose="02040503050203030202" pitchFamily="18" charset="0"/>
                <a:ea typeface="Palanquin Dark"/>
                <a:cs typeface="Mangal" panose="02040503050203030202" pitchFamily="18" charset="0"/>
              </a:rPr>
              <a:t>सामाजिक</a:t>
            </a:r>
            <a:r>
              <a:rPr lang="en-US" sz="1750" u="none" strike="noStrike" dirty="0">
                <a:effectLst/>
                <a:latin typeface="Mangal" panose="02040503050203030202" pitchFamily="18" charset="0"/>
                <a:ea typeface="Palanquin Dark"/>
                <a:cs typeface="Mangal" panose="02040503050203030202" pitchFamily="18" charset="0"/>
              </a:rPr>
              <a:t> (Social)</a:t>
            </a:r>
            <a:endParaRPr lang="en-US" sz="1750" u="none" strike="noStrike" dirty="0">
              <a:effectLst/>
              <a:latin typeface="Mangal" panose="02040503050203030202" pitchFamily="18" charset="0"/>
              <a:ea typeface="Arial" panose="020B0604020202020204" pitchFamily="34" charset="0"/>
              <a:cs typeface="Mangal" panose="02040503050203030202" pitchFamily="18" charset="0"/>
            </a:endParaRPr>
          </a:p>
          <a:p>
            <a:pPr marL="0" marR="0">
              <a:lnSpc>
                <a:spcPct val="150000"/>
              </a:lnSpc>
              <a:spcBef>
                <a:spcPts val="0"/>
              </a:spcBef>
              <a:spcAft>
                <a:spcPts val="0"/>
              </a:spcAft>
            </a:pP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दो</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व्यक्तियों</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में</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शारीरिक</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बनावट</a:t>
            </a:r>
            <a:r>
              <a:rPr lang="en-US" sz="1750" dirty="0">
                <a:effectLst/>
                <a:latin typeface="Mangal" panose="02040503050203030202" pitchFamily="18" charset="0"/>
                <a:ea typeface="Palanquin Dark"/>
                <a:cs typeface="Mangal" panose="02040503050203030202" pitchFamily="18" charset="0"/>
              </a:rPr>
              <a:t> व </a:t>
            </a:r>
            <a:r>
              <a:rPr lang="en-US" sz="1750" dirty="0" err="1">
                <a:effectLst/>
                <a:latin typeface="Mangal" panose="02040503050203030202" pitchFamily="18" charset="0"/>
                <a:ea typeface="Palanquin Dark"/>
                <a:cs typeface="Mangal" panose="02040503050203030202" pitchFamily="18" charset="0"/>
              </a:rPr>
              <a:t>आयु</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के</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आधार</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पर</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विभेद</a:t>
            </a:r>
            <a:r>
              <a:rPr lang="en-US" sz="1750" dirty="0">
                <a:effectLst/>
                <a:latin typeface="Mangal" panose="02040503050203030202" pitchFamily="18" charset="0"/>
                <a:ea typeface="Palanquin Dark"/>
                <a:cs typeface="Mangal" panose="02040503050203030202" pitchFamily="18" charset="0"/>
              </a:rPr>
              <a:t> </a:t>
            </a:r>
            <a:r>
              <a:rPr lang="en-US" sz="1750" b="1" dirty="0" err="1">
                <a:effectLst/>
                <a:latin typeface="Mangal" panose="02040503050203030202" pitchFamily="18" charset="0"/>
                <a:ea typeface="Palanquin Dark"/>
                <a:cs typeface="Mangal" panose="02040503050203030202" pitchFamily="18" charset="0"/>
              </a:rPr>
              <a:t>व्यक्तिगत</a:t>
            </a:r>
            <a:r>
              <a:rPr lang="en-US" sz="1750" b="1" dirty="0">
                <a:effectLst/>
                <a:latin typeface="Mangal" panose="02040503050203030202" pitchFamily="18" charset="0"/>
                <a:ea typeface="Palanquin Dark"/>
                <a:cs typeface="Mangal" panose="02040503050203030202" pitchFamily="18" charset="0"/>
              </a:rPr>
              <a:t> </a:t>
            </a:r>
            <a:r>
              <a:rPr lang="en-US" sz="1750" b="1" dirty="0" err="1">
                <a:effectLst/>
                <a:latin typeface="Mangal" panose="02040503050203030202" pitchFamily="18" charset="0"/>
                <a:ea typeface="Palanquin Dark"/>
                <a:cs typeface="Mangal" panose="02040503050203030202" pitchFamily="18" charset="0"/>
              </a:rPr>
              <a:t>विभेद</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कहलाता</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है</a:t>
            </a:r>
            <a:r>
              <a:rPr lang="en-US" sz="1750" dirty="0">
                <a:effectLst/>
                <a:latin typeface="Mangal" panose="02040503050203030202" pitchFamily="18" charset="0"/>
                <a:ea typeface="Palanquin Dark"/>
                <a:cs typeface="Mangal" panose="02040503050203030202" pitchFamily="18" charset="0"/>
              </a:rPr>
              <a:t>।</a:t>
            </a:r>
            <a:endParaRPr lang="en-US" sz="1750" dirty="0">
              <a:effectLst/>
              <a:latin typeface="Mangal" panose="02040503050203030202" pitchFamily="18" charset="0"/>
              <a:ea typeface="Arial" panose="020B0604020202020204" pitchFamily="34" charset="0"/>
              <a:cs typeface="Mangal" panose="02040503050203030202" pitchFamily="18" charset="0"/>
            </a:endParaRPr>
          </a:p>
          <a:p>
            <a:pPr marL="0" marR="0" indent="0">
              <a:lnSpc>
                <a:spcPct val="150000"/>
              </a:lnSpc>
              <a:spcBef>
                <a:spcPts val="0"/>
              </a:spcBef>
              <a:spcAft>
                <a:spcPts val="0"/>
              </a:spcAft>
              <a:buNone/>
            </a:pPr>
            <a:r>
              <a:rPr lang="en-US" sz="1750" dirty="0" err="1">
                <a:effectLst/>
                <a:latin typeface="Mangal" panose="02040503050203030202" pitchFamily="18" charset="0"/>
                <a:ea typeface="Palanquin Dark"/>
                <a:cs typeface="Mangal" panose="02040503050203030202" pitchFamily="18" charset="0"/>
              </a:rPr>
              <a:t>धर्म</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रूचि</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संस्कृति</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राजनीतिक</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सत्ता</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आर्थिक</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स्थिति</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के</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आधार</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पर</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भेद</a:t>
            </a:r>
            <a:r>
              <a:rPr lang="en-US" sz="1750" dirty="0">
                <a:effectLst/>
                <a:latin typeface="Mangal" panose="02040503050203030202" pitchFamily="18" charset="0"/>
                <a:ea typeface="Palanquin Dark"/>
                <a:cs typeface="Mangal" panose="02040503050203030202" pitchFamily="18" charset="0"/>
              </a:rPr>
              <a:t> </a:t>
            </a:r>
            <a:r>
              <a:rPr lang="en-US" sz="1750" b="1" dirty="0" err="1">
                <a:effectLst/>
                <a:latin typeface="Mangal" panose="02040503050203030202" pitchFamily="18" charset="0"/>
                <a:ea typeface="Palanquin Dark"/>
                <a:cs typeface="Mangal" panose="02040503050203030202" pitchFamily="18" charset="0"/>
              </a:rPr>
              <a:t>सामाजिक</a:t>
            </a:r>
            <a:r>
              <a:rPr lang="en-US" sz="1750" b="1" dirty="0">
                <a:effectLst/>
                <a:latin typeface="Mangal" panose="02040503050203030202" pitchFamily="18" charset="0"/>
                <a:ea typeface="Palanquin Dark"/>
                <a:cs typeface="Mangal" panose="02040503050203030202" pitchFamily="18" charset="0"/>
              </a:rPr>
              <a:t> </a:t>
            </a:r>
            <a:r>
              <a:rPr lang="en-US" sz="1750" b="1" dirty="0" err="1">
                <a:effectLst/>
                <a:latin typeface="Mangal" panose="02040503050203030202" pitchFamily="18" charset="0"/>
                <a:ea typeface="Palanquin Dark"/>
                <a:cs typeface="Mangal" panose="02040503050203030202" pitchFamily="18" charset="0"/>
              </a:rPr>
              <a:t>विभेद</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कहलाता</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है</a:t>
            </a:r>
            <a:r>
              <a:rPr lang="en-US" sz="1750" dirty="0">
                <a:effectLst/>
                <a:latin typeface="Mangal" panose="02040503050203030202" pitchFamily="18" charset="0"/>
                <a:ea typeface="Palanquin Dark"/>
                <a:cs typeface="Mangal" panose="02040503050203030202" pitchFamily="18" charset="0"/>
              </a:rPr>
              <a:t>।</a:t>
            </a:r>
            <a:endParaRPr lang="en-US" sz="1750" dirty="0">
              <a:effectLst/>
              <a:latin typeface="Mangal" panose="02040503050203030202" pitchFamily="18" charset="0"/>
              <a:ea typeface="Arial" panose="020B0604020202020204" pitchFamily="34" charset="0"/>
              <a:cs typeface="Mangal" panose="02040503050203030202" pitchFamily="18" charset="0"/>
            </a:endParaRPr>
          </a:p>
          <a:p>
            <a:pPr marL="0" marR="0">
              <a:lnSpc>
                <a:spcPct val="150000"/>
              </a:lnSpc>
              <a:spcBef>
                <a:spcPts val="0"/>
              </a:spcBef>
              <a:spcAft>
                <a:spcPts val="0"/>
              </a:spcAft>
            </a:pPr>
            <a:r>
              <a:rPr lang="en-US" sz="1750" dirty="0">
                <a:effectLst/>
                <a:latin typeface="Mangal" panose="02040503050203030202" pitchFamily="18" charset="0"/>
                <a:ea typeface="Arial" panose="020B0604020202020204" pitchFamily="34" charset="0"/>
                <a:cs typeface="Mangal" panose="02040503050203030202" pitchFamily="18" charset="0"/>
              </a:rPr>
              <a:t> </a:t>
            </a:r>
            <a:r>
              <a:rPr lang="en-US" sz="1750" b="1" dirty="0" err="1">
                <a:effectLst/>
                <a:latin typeface="Mangal" panose="02040503050203030202" pitchFamily="18" charset="0"/>
                <a:ea typeface="Palanquin Dark"/>
                <a:cs typeface="Mangal" panose="02040503050203030202" pitchFamily="18" charset="0"/>
              </a:rPr>
              <a:t>अर्थ</a:t>
            </a:r>
            <a:r>
              <a:rPr lang="en-US" sz="1750" dirty="0">
                <a:effectLst/>
                <a:latin typeface="Mangal" panose="02040503050203030202" pitchFamily="18" charset="0"/>
                <a:ea typeface="Arial" panose="020B0604020202020204" pitchFamily="34" charset="0"/>
                <a:cs typeface="Mangal" panose="02040503050203030202" pitchFamily="18" charset="0"/>
              </a:rPr>
              <a:t> </a:t>
            </a:r>
            <a:r>
              <a:rPr lang="en-US" sz="1750" b="1" dirty="0">
                <a:effectLst/>
                <a:latin typeface="Mangal" panose="02040503050203030202" pitchFamily="18" charset="0"/>
                <a:ea typeface="Arial" panose="020B0604020202020204" pitchFamily="34" charset="0"/>
                <a:cs typeface="Mangal" panose="02040503050203030202" pitchFamily="18" charset="0"/>
              </a:rPr>
              <a:t>-</a:t>
            </a:r>
          </a:p>
          <a:p>
            <a:pPr marL="0" marR="0" indent="0">
              <a:lnSpc>
                <a:spcPct val="150000"/>
              </a:lnSpc>
              <a:spcBef>
                <a:spcPts val="0"/>
              </a:spcBef>
              <a:spcAft>
                <a:spcPts val="0"/>
              </a:spcAft>
              <a:buNone/>
            </a:pPr>
            <a:r>
              <a:rPr lang="en-US" sz="1750" dirty="0" err="1">
                <a:effectLst/>
                <a:latin typeface="Mangal" panose="02040503050203030202" pitchFamily="18" charset="0"/>
                <a:ea typeface="Palanquin Dark"/>
                <a:cs typeface="Mangal" panose="02040503050203030202" pitchFamily="18" charset="0"/>
              </a:rPr>
              <a:t>सामाजिक</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स्तरीकरण</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समाज</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को</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विभिन्न</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स्तरों</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में</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विभक्त</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करके</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सामाजिक</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जीवन</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को</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व्यवस्थित</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बनाने</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का</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प्रयत्न</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करता</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है</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स्तर-निर्माण</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की</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इसी</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प्रक्रिया</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को</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सामाजिक</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स्तरीकरण</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कहा</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जाता</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है</a:t>
            </a:r>
            <a:r>
              <a:rPr lang="en-US" sz="1750" dirty="0">
                <a:effectLst/>
                <a:latin typeface="Mangal" panose="02040503050203030202" pitchFamily="18" charset="0"/>
                <a:ea typeface="Palanquin Dark"/>
                <a:cs typeface="Mangal" panose="02040503050203030202" pitchFamily="18" charset="0"/>
              </a:rPr>
              <a:t>। </a:t>
            </a:r>
            <a:endParaRPr lang="en-US" sz="1750" dirty="0">
              <a:effectLst/>
              <a:latin typeface="Mangal" panose="02040503050203030202" pitchFamily="18" charset="0"/>
              <a:ea typeface="Arial" panose="020B0604020202020204" pitchFamily="34" charset="0"/>
              <a:cs typeface="Mangal" panose="02040503050203030202" pitchFamily="18" charset="0"/>
            </a:endParaRPr>
          </a:p>
          <a:p>
            <a:pPr marL="0" marR="0" indent="0">
              <a:lnSpc>
                <a:spcPct val="150000"/>
              </a:lnSpc>
              <a:spcBef>
                <a:spcPts val="0"/>
              </a:spcBef>
              <a:spcAft>
                <a:spcPts val="0"/>
              </a:spcAft>
              <a:buNone/>
            </a:pPr>
            <a:r>
              <a:rPr lang="en-US" sz="1750" dirty="0" err="1">
                <a:effectLst/>
                <a:latin typeface="Mangal" panose="02040503050203030202" pitchFamily="18" charset="0"/>
                <a:ea typeface="Palanquin Dark"/>
                <a:cs typeface="Mangal" panose="02040503050203030202" pitchFamily="18" charset="0"/>
              </a:rPr>
              <a:t>यह</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वह</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प्रक्रिया</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है</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जिसमें</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व्यक्तियों</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के</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समूह</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को</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उनके</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प्रतिष्ठा</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संपत्ति</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और</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शक्ति</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की</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मात्रा</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के</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आधार</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पर</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विभिन्न</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श्रेणियां</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में</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उच्च</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से</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निम्न</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रूप</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में</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स्तरीकृत</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किया</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जाता</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है</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जैसे</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पूंजीपति</a:t>
            </a:r>
            <a:r>
              <a:rPr lang="en-US" sz="1750" dirty="0">
                <a:latin typeface="Mangal" panose="02040503050203030202" pitchFamily="18" charset="0"/>
                <a:ea typeface="Palanquin Dark"/>
                <a:cs typeface="Mangal" panose="02040503050203030202" pitchFamily="18" charset="0"/>
              </a:rPr>
              <a:t> </a:t>
            </a:r>
            <a:r>
              <a:rPr lang="en-US" sz="1750" dirty="0">
                <a:effectLst/>
                <a:latin typeface="Mangal" panose="02040503050203030202" pitchFamily="18" charset="0"/>
                <a:ea typeface="Palanquin Dark"/>
                <a:cs typeface="Mangal" panose="02040503050203030202" pitchFamily="18" charset="0"/>
              </a:rPr>
              <a:t>व </a:t>
            </a:r>
            <a:r>
              <a:rPr lang="en-US" sz="1750" dirty="0" err="1">
                <a:effectLst/>
                <a:latin typeface="Mangal" panose="02040503050203030202" pitchFamily="18" charset="0"/>
                <a:ea typeface="Palanquin Dark"/>
                <a:cs typeface="Mangal" panose="02040503050203030202" pitchFamily="18" charset="0"/>
              </a:rPr>
              <a:t>श्रमिक</a:t>
            </a:r>
            <a:r>
              <a:rPr lang="en-US" sz="1750" dirty="0">
                <a:effectLst/>
                <a:latin typeface="Mangal" panose="02040503050203030202" pitchFamily="18" charset="0"/>
                <a:ea typeface="Palanquin Dark"/>
                <a:cs typeface="Mangal" panose="02040503050203030202" pitchFamily="18" charset="0"/>
              </a:rPr>
              <a:t> </a:t>
            </a:r>
            <a:r>
              <a:rPr lang="en-US" sz="1750" dirty="0" err="1">
                <a:effectLst/>
                <a:latin typeface="Mangal" panose="02040503050203030202" pitchFamily="18" charset="0"/>
                <a:ea typeface="Palanquin Dark"/>
                <a:cs typeface="Mangal" panose="02040503050203030202" pitchFamily="18" charset="0"/>
              </a:rPr>
              <a:t>वर्ग</a:t>
            </a:r>
            <a:r>
              <a:rPr lang="en-US" sz="1750" dirty="0">
                <a:effectLst/>
                <a:latin typeface="Mangal" panose="02040503050203030202" pitchFamily="18" charset="0"/>
                <a:ea typeface="Palanquin Dark"/>
                <a:cs typeface="Mangal" panose="02040503050203030202" pitchFamily="18" charset="0"/>
              </a:rPr>
              <a:t>।</a:t>
            </a:r>
            <a:endParaRPr lang="en-US" sz="1750" dirty="0">
              <a:effectLst/>
              <a:latin typeface="Mangal" panose="02040503050203030202" pitchFamily="18" charset="0"/>
              <a:ea typeface="Arial" panose="020B0604020202020204" pitchFamily="34" charset="0"/>
              <a:cs typeface="Mangal" panose="02040503050203030202" pitchFamily="18" charset="0"/>
            </a:endParaRPr>
          </a:p>
        </p:txBody>
      </p:sp>
    </p:spTree>
    <p:extLst>
      <p:ext uri="{BB962C8B-B14F-4D97-AF65-F5344CB8AC3E}">
        <p14:creationId xmlns:p14="http://schemas.microsoft.com/office/powerpoint/2010/main" val="994204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marR="0">
              <a:lnSpc>
                <a:spcPct val="115000"/>
              </a:lnSpc>
              <a:spcBef>
                <a:spcPts val="0"/>
              </a:spcBef>
              <a:spcAft>
                <a:spcPts val="0"/>
              </a:spcAft>
            </a:pPr>
            <a:r>
              <a:rPr lang="en-US" sz="4800" b="1" dirty="0" err="1">
                <a:effectLst/>
                <a:latin typeface="Palanquin Dark"/>
                <a:ea typeface="Palanquin Dark"/>
                <a:cs typeface="Palanquin Dark"/>
              </a:rPr>
              <a:t>परिभाषा</a:t>
            </a:r>
            <a:r>
              <a:rPr lang="en-US" sz="4800" b="1" dirty="0">
                <a:effectLst/>
                <a:latin typeface="Palanquin Dark"/>
                <a:ea typeface="Palanquin Dark"/>
                <a:cs typeface="Palanquin Dark"/>
              </a:rPr>
              <a:t>-</a:t>
            </a:r>
            <a:endParaRPr lang="en-US" sz="4800" dirty="0">
              <a:effectLst/>
              <a:latin typeface="Arial" panose="020B0604020202020204" pitchFamily="34" charset="0"/>
              <a:ea typeface="Arial" panose="020B0604020202020204" pitchFamily="34" charset="0"/>
            </a:endParaRPr>
          </a:p>
        </p:txBody>
      </p:sp>
      <p:sp>
        <p:nvSpPr>
          <p:cNvPr id="3" name="Content Placeholder 2"/>
          <p:cNvSpPr>
            <a:spLocks noGrp="1"/>
          </p:cNvSpPr>
          <p:nvPr>
            <p:ph idx="1"/>
          </p:nvPr>
        </p:nvSpPr>
        <p:spPr>
          <a:xfrm>
            <a:off x="677333" y="1488613"/>
            <a:ext cx="9981141" cy="2168987"/>
          </a:xfrm>
        </p:spPr>
        <p:txBody>
          <a:bodyPr>
            <a:noAutofit/>
          </a:bodyPr>
          <a:lstStyle/>
          <a:p>
            <a:pPr marL="0" marR="0">
              <a:lnSpc>
                <a:spcPct val="150000"/>
              </a:lnSpc>
              <a:spcBef>
                <a:spcPts val="0"/>
              </a:spcBef>
              <a:spcAft>
                <a:spcPts val="0"/>
              </a:spcAft>
            </a:pPr>
            <a:r>
              <a:rPr lang="en-US" sz="1900" dirty="0" err="1">
                <a:effectLst/>
                <a:latin typeface="Mangal" panose="02040503050203030202" pitchFamily="18" charset="0"/>
                <a:ea typeface="Palanquin Dark"/>
                <a:cs typeface="Mangal" panose="02040503050203030202" pitchFamily="18" charset="0"/>
              </a:rPr>
              <a:t>स्तरीकरण</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केवल</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अंतर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क्रिया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अथवा</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विभेदीकरण</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एक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प्रक्रिया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जिसमें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कुछ</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व्यक्तियों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दूसरे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व्यक्तियों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तुलना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उच्च</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स्थिति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प्राप्त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 </a:t>
            </a:r>
            <a:r>
              <a:rPr lang="en-US" sz="1900" b="1" dirty="0" err="1">
                <a:effectLst/>
                <a:latin typeface="Mangal" panose="02040503050203030202" pitchFamily="18" charset="0"/>
                <a:ea typeface="Palanquin Dark"/>
                <a:cs typeface="Mangal" panose="02040503050203030202" pitchFamily="18" charset="0"/>
              </a:rPr>
              <a:t>सदरलैंड</a:t>
            </a:r>
            <a:r>
              <a:rPr lang="en-US" sz="1900" b="1" dirty="0">
                <a:effectLst/>
                <a:latin typeface="Mangal" panose="02040503050203030202" pitchFamily="18" charset="0"/>
                <a:ea typeface="Palanquin Dark"/>
                <a:cs typeface="Mangal" panose="02040503050203030202" pitchFamily="18" charset="0"/>
              </a:rPr>
              <a:t> </a:t>
            </a:r>
            <a:r>
              <a:rPr lang="en-US" sz="1900" b="1" dirty="0" err="1">
                <a:effectLst/>
                <a:latin typeface="Mangal" panose="02040503050203030202" pitchFamily="18" charset="0"/>
                <a:ea typeface="Palanquin Dark"/>
                <a:cs typeface="Mangal" panose="02040503050203030202" pitchFamily="18" charset="0"/>
              </a:rPr>
              <a:t>तथा</a:t>
            </a:r>
            <a:r>
              <a:rPr lang="en-US" sz="1900" b="1" dirty="0">
                <a:effectLst/>
                <a:latin typeface="Mangal" panose="02040503050203030202" pitchFamily="18" charset="0"/>
                <a:ea typeface="Palanquin Dark"/>
                <a:cs typeface="Mangal" panose="02040503050203030202" pitchFamily="18" charset="0"/>
              </a:rPr>
              <a:t> </a:t>
            </a:r>
            <a:r>
              <a:rPr lang="en-US" sz="1900" b="1" dirty="0" err="1">
                <a:effectLst/>
                <a:latin typeface="Mangal" panose="02040503050203030202" pitchFamily="18" charset="0"/>
                <a:ea typeface="Palanquin Dark"/>
                <a:cs typeface="Mangal" panose="02040503050203030202" pitchFamily="18" charset="0"/>
              </a:rPr>
              <a:t>वुडवर्ड</a:t>
            </a:r>
            <a:endParaRPr lang="en-US" sz="1900" b="1" dirty="0">
              <a:effectLst/>
              <a:latin typeface="Mangal" panose="02040503050203030202" pitchFamily="18" charset="0"/>
              <a:ea typeface="Palanquin Dark"/>
              <a:cs typeface="Mangal" panose="02040503050203030202" pitchFamily="18" charset="0"/>
            </a:endParaRPr>
          </a:p>
          <a:p>
            <a:pPr marL="0" marR="0">
              <a:lnSpc>
                <a:spcPct val="150000"/>
              </a:lnSpc>
              <a:spcBef>
                <a:spcPts val="0"/>
              </a:spcBef>
              <a:spcAft>
                <a:spcPts val="0"/>
              </a:spcAft>
            </a:pPr>
            <a:r>
              <a:rPr lang="en-US" sz="1900" dirty="0" err="1">
                <a:effectLst/>
                <a:latin typeface="Mangal" panose="02040503050203030202" pitchFamily="18" charset="0"/>
                <a:ea typeface="Palanquin Dark"/>
                <a:cs typeface="Mangal" panose="02040503050203030202" pitchFamily="18" charset="0"/>
              </a:rPr>
              <a:t>वह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प्रक्रिया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जिसके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द्वारा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व्यक्तियों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एवं</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थोड़े</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बहुत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स्थाई</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प्रस्थितियों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उच्चता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और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लोगों</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निम्नता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क्रम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श्रेणीबद्ध</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स्तरीकरण</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नाम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p>
          <a:p>
            <a:pPr marL="0" marR="0" indent="0">
              <a:lnSpc>
                <a:spcPct val="150000"/>
              </a:lnSpc>
              <a:spcBef>
                <a:spcPts val="0"/>
              </a:spcBef>
              <a:spcAft>
                <a:spcPts val="0"/>
              </a:spcAft>
              <a:buNone/>
            </a:pPr>
            <a:r>
              <a:rPr lang="en-US" sz="1900" dirty="0">
                <a:effectLst/>
                <a:latin typeface="Mangal" panose="02040503050203030202" pitchFamily="18" charset="0"/>
                <a:ea typeface="Palanquin Dark"/>
                <a:cs typeface="Mangal" panose="02040503050203030202" pitchFamily="18" charset="0"/>
              </a:rPr>
              <a:t>- </a:t>
            </a:r>
            <a:r>
              <a:rPr lang="en-US" sz="1900" b="1" dirty="0" err="1">
                <a:effectLst/>
                <a:latin typeface="Mangal" panose="02040503050203030202" pitchFamily="18" charset="0"/>
                <a:ea typeface="Palanquin Dark"/>
                <a:cs typeface="Mangal" panose="02040503050203030202" pitchFamily="18" charset="0"/>
              </a:rPr>
              <a:t>आकबर्न</a:t>
            </a:r>
            <a:r>
              <a:rPr lang="en-US" sz="1900" b="1" dirty="0">
                <a:effectLst/>
                <a:latin typeface="Mangal" panose="02040503050203030202" pitchFamily="18" charset="0"/>
                <a:ea typeface="Palanquin Dark"/>
                <a:cs typeface="Mangal" panose="02040503050203030202" pitchFamily="18" charset="0"/>
              </a:rPr>
              <a:t> </a:t>
            </a:r>
            <a:r>
              <a:rPr lang="en-US" sz="1900" b="1" dirty="0" err="1">
                <a:effectLst/>
                <a:latin typeface="Mangal" panose="02040503050203030202" pitchFamily="18" charset="0"/>
                <a:ea typeface="Palanquin Dark"/>
                <a:cs typeface="Mangal" panose="02040503050203030202" pitchFamily="18" charset="0"/>
              </a:rPr>
              <a:t>तथा</a:t>
            </a:r>
            <a:r>
              <a:rPr lang="en-US" sz="1900" b="1" dirty="0">
                <a:effectLst/>
                <a:latin typeface="Mangal" panose="02040503050203030202" pitchFamily="18" charset="0"/>
                <a:ea typeface="Palanquin Dark"/>
                <a:cs typeface="Mangal" panose="02040503050203030202" pitchFamily="18" charset="0"/>
              </a:rPr>
              <a:t> </a:t>
            </a:r>
            <a:r>
              <a:rPr lang="en-US" sz="1900" b="1" dirty="0" err="1">
                <a:effectLst/>
                <a:latin typeface="Mangal" panose="02040503050203030202" pitchFamily="18" charset="0"/>
                <a:ea typeface="Palanquin Dark"/>
                <a:cs typeface="Mangal" panose="02040503050203030202" pitchFamily="18" charset="0"/>
              </a:rPr>
              <a:t>नीमकॉफ़</a:t>
            </a:r>
            <a:endParaRPr lang="en-US" sz="1900" b="1" dirty="0">
              <a:effectLst/>
              <a:latin typeface="Mangal" panose="02040503050203030202" pitchFamily="18" charset="0"/>
              <a:ea typeface="Arial" panose="020B0604020202020204" pitchFamily="34" charset="0"/>
              <a:cs typeface="Mangal" panose="02040503050203030202" pitchFamily="18" charset="0"/>
            </a:endParaRPr>
          </a:p>
          <a:p>
            <a:pPr marL="0" marR="0">
              <a:lnSpc>
                <a:spcPct val="115000"/>
              </a:lnSpc>
              <a:spcBef>
                <a:spcPts val="0"/>
              </a:spcBef>
              <a:spcAft>
                <a:spcPts val="0"/>
              </a:spcAft>
            </a:pPr>
            <a:endParaRPr lang="en-US" sz="1800" b="1" dirty="0">
              <a:effectLst/>
              <a:latin typeface="Arial" panose="020B0604020202020204" pitchFamily="34" charset="0"/>
              <a:ea typeface="Arial" panose="020B0604020202020204" pitchFamily="34" charset="0"/>
            </a:endParaRPr>
          </a:p>
          <a:p>
            <a:pPr marL="0" indent="0" fontAlgn="base">
              <a:buNone/>
            </a:pPr>
            <a:r>
              <a:rPr lang="en-US" sz="1900" dirty="0">
                <a:latin typeface="Mangal" panose="02040503050203030202" pitchFamily="18" charset="0"/>
                <a:cs typeface="Mangal" panose="02040503050203030202" pitchFamily="18" charset="0"/>
              </a:rPr>
              <a:t> </a:t>
            </a:r>
          </a:p>
          <a:p>
            <a:pPr>
              <a:lnSpc>
                <a:spcPct val="150000"/>
              </a:lnSpc>
            </a:pPr>
            <a:endParaRPr lang="en-US" sz="1900" dirty="0">
              <a:latin typeface="Mangal" panose="02040503050203030202" pitchFamily="18" charset="0"/>
              <a:cs typeface="Mangal" panose="02040503050203030202" pitchFamily="18" charset="0"/>
            </a:endParaRPr>
          </a:p>
        </p:txBody>
      </p:sp>
      <p:sp>
        <p:nvSpPr>
          <p:cNvPr id="4" name="Title 1">
            <a:extLst>
              <a:ext uri="{FF2B5EF4-FFF2-40B4-BE49-F238E27FC236}">
                <a16:creationId xmlns:a16="http://schemas.microsoft.com/office/drawing/2014/main" id="{3925B9B6-57BF-509E-64DF-C646D37F4274}"/>
              </a:ext>
            </a:extLst>
          </p:cNvPr>
          <p:cNvSpPr txBox="1">
            <a:spLocks/>
          </p:cNvSpPr>
          <p:nvPr/>
        </p:nvSpPr>
        <p:spPr>
          <a:xfrm>
            <a:off x="658284" y="3762375"/>
            <a:ext cx="8596668" cy="847725"/>
          </a:xfrm>
          <a:prstGeom prst="rect">
            <a:avLst/>
          </a:prstGeom>
        </p:spPr>
        <p:txBody>
          <a:bodyPr vert="horz" lIns="91440" tIns="45720" rIns="91440" bIns="45720" rtlCol="0" anchor="t">
            <a:normAutofit fontScale="92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nSpc>
                <a:spcPct val="115000"/>
              </a:lnSpc>
              <a:spcBef>
                <a:spcPts val="0"/>
              </a:spcBef>
            </a:pPr>
            <a:r>
              <a:rPr lang="hi-IN" sz="4800" b="1" dirty="0">
                <a:latin typeface="Palanquin Dark"/>
                <a:ea typeface="Palanquin Dark"/>
                <a:cs typeface="Palanquin Dark"/>
              </a:rPr>
              <a:t>सामाजिक स्तरीकरण के दो आधार है-</a:t>
            </a:r>
            <a:endParaRPr lang="en-US" sz="4800" dirty="0">
              <a:latin typeface="Arial" panose="020B0604020202020204" pitchFamily="34" charset="0"/>
              <a:ea typeface="Arial" panose="020B0604020202020204" pitchFamily="34" charset="0"/>
            </a:endParaRPr>
          </a:p>
        </p:txBody>
      </p:sp>
      <p:sp>
        <p:nvSpPr>
          <p:cNvPr id="5" name="Content Placeholder 2">
            <a:extLst>
              <a:ext uri="{FF2B5EF4-FFF2-40B4-BE49-F238E27FC236}">
                <a16:creationId xmlns:a16="http://schemas.microsoft.com/office/drawing/2014/main" id="{A409DDB3-E754-D235-CB95-E7E32CD87C07}"/>
              </a:ext>
            </a:extLst>
          </p:cNvPr>
          <p:cNvSpPr txBox="1">
            <a:spLocks/>
          </p:cNvSpPr>
          <p:nvPr/>
        </p:nvSpPr>
        <p:spPr>
          <a:xfrm>
            <a:off x="667809" y="4593763"/>
            <a:ext cx="9482666" cy="847725"/>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nSpc>
                <a:spcPct val="115000"/>
              </a:lnSpc>
              <a:spcBef>
                <a:spcPts val="0"/>
              </a:spcBef>
            </a:pPr>
            <a:r>
              <a:rPr lang="en-US" sz="1900" u="none" strike="noStrike" dirty="0" err="1">
                <a:effectLst/>
                <a:latin typeface="Mangal" panose="02040503050203030202" pitchFamily="18" charset="0"/>
                <a:ea typeface="Palanquin Dark"/>
                <a:cs typeface="Mangal" panose="02040503050203030202" pitchFamily="18" charset="0"/>
              </a:rPr>
              <a:t>प्राणी</a:t>
            </a:r>
            <a:r>
              <a:rPr lang="en-US" sz="1900" u="none" strike="noStrike" dirty="0">
                <a:effectLst/>
                <a:latin typeface="Mangal" panose="02040503050203030202" pitchFamily="18" charset="0"/>
                <a:ea typeface="Palanquin Dark"/>
                <a:cs typeface="Mangal" panose="02040503050203030202" pitchFamily="18" charset="0"/>
              </a:rPr>
              <a:t> </a:t>
            </a:r>
            <a:r>
              <a:rPr lang="en-US" sz="1900" u="none" strike="noStrike" dirty="0" err="1">
                <a:effectLst/>
                <a:latin typeface="Mangal" panose="02040503050203030202" pitchFamily="18" charset="0"/>
                <a:ea typeface="Palanquin Dark"/>
                <a:cs typeface="Mangal" panose="02040503050203030202" pitchFamily="18" charset="0"/>
              </a:rPr>
              <a:t>शास्त्रीय</a:t>
            </a:r>
            <a:r>
              <a:rPr lang="en-US" sz="1900" u="none" strike="noStrike" dirty="0">
                <a:effectLst/>
                <a:latin typeface="Mangal" panose="02040503050203030202" pitchFamily="18" charset="0"/>
                <a:ea typeface="Palanquin Dark"/>
                <a:cs typeface="Mangal" panose="02040503050203030202" pitchFamily="18" charset="0"/>
              </a:rPr>
              <a:t> </a:t>
            </a:r>
            <a:r>
              <a:rPr lang="en-US" sz="1900" u="none" strike="noStrike" dirty="0" err="1">
                <a:effectLst/>
                <a:latin typeface="Mangal" panose="02040503050203030202" pitchFamily="18" charset="0"/>
                <a:ea typeface="Palanquin Dark"/>
                <a:cs typeface="Mangal" panose="02040503050203030202" pitchFamily="18" charset="0"/>
              </a:rPr>
              <a:t>आधार</a:t>
            </a:r>
            <a:r>
              <a:rPr lang="en-US" sz="1900" u="none" strike="noStrike" dirty="0">
                <a:effectLst/>
                <a:latin typeface="Mangal" panose="02040503050203030202" pitchFamily="18" charset="0"/>
                <a:ea typeface="Palanquin Dark"/>
                <a:cs typeface="Mangal" panose="02040503050203030202" pitchFamily="18" charset="0"/>
              </a:rPr>
              <a:t> (Biological Basis) </a:t>
            </a:r>
            <a:endParaRPr lang="en-US" sz="1900" u="none" strike="noStrike" dirty="0">
              <a:effectLst/>
              <a:latin typeface="Mangal" panose="02040503050203030202" pitchFamily="18" charset="0"/>
              <a:ea typeface="Arial" panose="020B0604020202020204" pitchFamily="34" charset="0"/>
              <a:cs typeface="Mangal" panose="02040503050203030202" pitchFamily="18" charset="0"/>
            </a:endParaRPr>
          </a:p>
          <a:p>
            <a:pPr marL="0" marR="0">
              <a:lnSpc>
                <a:spcPct val="115000"/>
              </a:lnSpc>
              <a:spcBef>
                <a:spcPts val="0"/>
              </a:spcBef>
              <a:spcAft>
                <a:spcPts val="0"/>
              </a:spcAft>
            </a:pPr>
            <a:r>
              <a:rPr lang="en-US" sz="1900" dirty="0" err="1">
                <a:effectLst/>
                <a:latin typeface="Mangal" panose="02040503050203030202" pitchFamily="18" charset="0"/>
                <a:ea typeface="Palanquin Dark"/>
                <a:cs typeface="Mangal" panose="02040503050203030202" pitchFamily="18" charset="0"/>
              </a:rPr>
              <a:t>सामाजिक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सांस्कृतिक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आधार</a:t>
            </a:r>
            <a:r>
              <a:rPr lang="en-US" sz="1900" dirty="0">
                <a:effectLst/>
                <a:latin typeface="Mangal" panose="02040503050203030202" pitchFamily="18" charset="0"/>
                <a:ea typeface="Palanquin Dark"/>
                <a:cs typeface="Mangal" panose="02040503050203030202" pitchFamily="18" charset="0"/>
              </a:rPr>
              <a:t> </a:t>
            </a:r>
            <a:r>
              <a:rPr lang="en-US" sz="1900" dirty="0">
                <a:effectLst/>
                <a:latin typeface="Mangal" panose="02040503050203030202" pitchFamily="18" charset="0"/>
                <a:ea typeface="Arial" panose="020B0604020202020204" pitchFamily="34" charset="0"/>
                <a:cs typeface="Mangal" panose="02040503050203030202" pitchFamily="18" charset="0"/>
              </a:rPr>
              <a:t>(Social-Culture Basic) </a:t>
            </a:r>
          </a:p>
          <a:p>
            <a:pPr marL="0">
              <a:lnSpc>
                <a:spcPct val="115000"/>
              </a:lnSpc>
              <a:spcBef>
                <a:spcPts val="0"/>
              </a:spcBef>
            </a:pPr>
            <a:endParaRPr lang="en-US" b="1" dirty="0">
              <a:latin typeface="Arial" panose="020B0604020202020204" pitchFamily="34" charset="0"/>
              <a:ea typeface="Arial" panose="020B0604020202020204" pitchFamily="34" charset="0"/>
            </a:endParaRPr>
          </a:p>
          <a:p>
            <a:pPr marL="0" indent="0" fontAlgn="base">
              <a:buFont typeface="Wingdings 3" charset="2"/>
              <a:buNone/>
            </a:pPr>
            <a:r>
              <a:rPr lang="en-US" sz="1900" dirty="0">
                <a:latin typeface="Mangal" panose="02040503050203030202" pitchFamily="18" charset="0"/>
                <a:cs typeface="Mangal" panose="02040503050203030202" pitchFamily="18" charset="0"/>
              </a:rPr>
              <a:t> </a:t>
            </a:r>
          </a:p>
          <a:p>
            <a:pPr>
              <a:lnSpc>
                <a:spcPct val="150000"/>
              </a:lnSpc>
            </a:pPr>
            <a:endParaRPr lang="en-US" sz="1900" dirty="0">
              <a:latin typeface="Mangal" panose="02040503050203030202" pitchFamily="18" charset="0"/>
              <a:cs typeface="Mangal" panose="02040503050203030202" pitchFamily="18" charset="0"/>
            </a:endParaRPr>
          </a:p>
        </p:txBody>
      </p:sp>
    </p:spTree>
    <p:extLst>
      <p:ext uri="{BB962C8B-B14F-4D97-AF65-F5344CB8AC3E}">
        <p14:creationId xmlns:p14="http://schemas.microsoft.com/office/powerpoint/2010/main" val="36012950"/>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066741" cy="1320800"/>
          </a:xfrm>
        </p:spPr>
        <p:txBody>
          <a:bodyPr>
            <a:normAutofit fontScale="90000"/>
          </a:bodyPr>
          <a:lstStyle/>
          <a:p>
            <a:pPr marL="0" marR="0">
              <a:lnSpc>
                <a:spcPct val="115000"/>
              </a:lnSpc>
              <a:spcBef>
                <a:spcPts val="0"/>
              </a:spcBef>
              <a:spcAft>
                <a:spcPts val="0"/>
              </a:spcAft>
            </a:pPr>
            <a:r>
              <a:rPr lang="hi-IN" sz="4800" b="1" dirty="0">
                <a:effectLst/>
                <a:latin typeface="Palanquin Dark"/>
                <a:ea typeface="Palanquin Dark"/>
                <a:cs typeface="Palanquin Dark"/>
              </a:rPr>
              <a:t>प्राणी शास्त्रीय आधार -</a:t>
            </a:r>
            <a:r>
              <a:rPr lang="en-US" sz="4800" b="1" dirty="0">
                <a:effectLst/>
                <a:latin typeface="Palanquin Dark"/>
                <a:ea typeface="Palanquin Dark"/>
                <a:cs typeface="Palanquin Dark"/>
              </a:rPr>
              <a:t> </a:t>
            </a:r>
            <a:r>
              <a:rPr lang="hi-IN" sz="4800" b="1" dirty="0">
                <a:effectLst/>
                <a:latin typeface="Palanquin Dark"/>
                <a:ea typeface="Palanquin Dark"/>
                <a:cs typeface="Palanquin Dark"/>
              </a:rPr>
              <a:t>(</a:t>
            </a:r>
            <a:r>
              <a:rPr lang="en-US" sz="4800" b="1" dirty="0">
                <a:effectLst/>
                <a:latin typeface="Palanquin Dark"/>
                <a:ea typeface="Palanquin Dark"/>
                <a:cs typeface="Palanquin Dark"/>
              </a:rPr>
              <a:t>Biological Basis) </a:t>
            </a:r>
            <a:endParaRPr lang="en-US" sz="4800" dirty="0">
              <a:effectLst/>
              <a:latin typeface="Arial" panose="020B0604020202020204" pitchFamily="34" charset="0"/>
              <a:ea typeface="Arial" panose="020B0604020202020204" pitchFamily="34" charset="0"/>
            </a:endParaRPr>
          </a:p>
        </p:txBody>
      </p:sp>
      <p:sp>
        <p:nvSpPr>
          <p:cNvPr id="3" name="Content Placeholder 2"/>
          <p:cNvSpPr>
            <a:spLocks noGrp="1"/>
          </p:cNvSpPr>
          <p:nvPr>
            <p:ph idx="1"/>
          </p:nvPr>
        </p:nvSpPr>
        <p:spPr>
          <a:xfrm>
            <a:off x="677334" y="1488613"/>
            <a:ext cx="9482666" cy="5055062"/>
          </a:xfrm>
        </p:spPr>
        <p:txBody>
          <a:bodyPr>
            <a:noAutofit/>
          </a:bodyPr>
          <a:lstStyle/>
          <a:p>
            <a:pPr marL="0" marR="0">
              <a:lnSpc>
                <a:spcPct val="150000"/>
              </a:lnSpc>
              <a:spcBef>
                <a:spcPts val="0"/>
              </a:spcBef>
              <a:spcAft>
                <a:spcPts val="0"/>
              </a:spcAft>
            </a:pPr>
            <a:r>
              <a:rPr lang="en-US" sz="1900" b="1" dirty="0" err="1">
                <a:effectLst/>
                <a:latin typeface="Mangal" panose="02040503050203030202" pitchFamily="18" charset="0"/>
                <a:ea typeface="Palanquin Dark"/>
                <a:cs typeface="Mangal" panose="02040503050203030202" pitchFamily="18" charset="0"/>
              </a:rPr>
              <a:t>आयु</a:t>
            </a:r>
            <a:r>
              <a:rPr lang="en-US" sz="1900" b="1" dirty="0">
                <a:effectLst/>
                <a:latin typeface="Mangal" panose="02040503050203030202" pitchFamily="18" charset="0"/>
                <a:ea typeface="Palanquin Dark"/>
                <a:cs typeface="Mangal" panose="02040503050203030202" pitchFamily="18" charset="0"/>
              </a:rPr>
              <a:t> (Age) -</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आयु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आधार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समाज</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व्यक्तियों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निर्धारण</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सभी</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समाज</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आयु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वृद्धि</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साथ</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व्यक्ति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अनुभव</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वृद्धि</a:t>
            </a:r>
            <a:r>
              <a:rPr lang="en-US" sz="1900" dirty="0">
                <a:effectLst/>
                <a:latin typeface="Mangal" panose="02040503050203030202" pitchFamily="18" charset="0"/>
                <a:ea typeface="Palanquin Dark"/>
                <a:cs typeface="Mangal" panose="02040503050203030202" pitchFamily="18" charset="0"/>
              </a:rPr>
              <a:t> व </a:t>
            </a:r>
            <a:r>
              <a:rPr lang="en-US" sz="1900" dirty="0" err="1">
                <a:effectLst/>
                <a:latin typeface="Mangal" panose="02040503050203030202" pitchFamily="18" charset="0"/>
                <a:ea typeface="Palanquin Dark"/>
                <a:cs typeface="Mangal" panose="02040503050203030202" pitchFamily="18" charset="0"/>
              </a:rPr>
              <a:t>परिपक्वता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प्रौढ</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व्यक्तियों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स्थिति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अच्छी</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और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सुविधाओं</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पूर्ण</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संयुक्त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परिवार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मुखिया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अधिक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आयु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व्यक्ति </a:t>
            </a:r>
            <a:r>
              <a:rPr lang="en-US" sz="1900" dirty="0" err="1">
                <a:effectLst/>
                <a:latin typeface="Mangal" panose="02040503050203030202" pitchFamily="18" charset="0"/>
                <a:ea typeface="Palanquin Dark"/>
                <a:cs typeface="Mangal" panose="02040503050203030202" pitchFamily="18" charset="0"/>
              </a:rPr>
              <a:t>होता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जनजातीय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समाज</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महत्वपूर्ण</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विषयों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चर्चा</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बड़े-बूढे</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परिषद</a:t>
            </a:r>
            <a:r>
              <a:rPr lang="en-US" sz="1900" dirty="0">
                <a:effectLst/>
                <a:latin typeface="Mangal" panose="02040503050203030202" pitchFamily="18" charset="0"/>
                <a:ea typeface="Palanquin Dark"/>
                <a:cs typeface="Mangal" panose="02040503050203030202" pitchFamily="18" charset="0"/>
              </a:rPr>
              <a:t> (A council of elders)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राजनीतिक</a:t>
            </a:r>
            <a:r>
              <a:rPr lang="en-US" sz="1900" dirty="0">
                <a:effectLst/>
                <a:latin typeface="Mangal" panose="02040503050203030202" pitchFamily="18" charset="0"/>
                <a:ea typeface="Palanquin Dark"/>
                <a:cs typeface="Mangal" panose="02040503050203030202" pitchFamily="18" charset="0"/>
              </a:rPr>
              <a:t> व </a:t>
            </a:r>
            <a:r>
              <a:rPr lang="en-US" sz="1900" dirty="0" err="1">
                <a:effectLst/>
                <a:latin typeface="Mangal" panose="02040503050203030202" pitchFamily="18" charset="0"/>
                <a:ea typeface="Palanquin Dark"/>
                <a:cs typeface="Mangal" panose="02040503050203030202" pitchFamily="18" charset="0"/>
              </a:rPr>
              <a:t>प्रशासकीय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पदों</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प्राप्त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करने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लिए</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निश्चित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आयु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गांव</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प्रधान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वृद्ध</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a:t>
            </a:r>
          </a:p>
          <a:p>
            <a:pPr marL="0">
              <a:lnSpc>
                <a:spcPct val="150000"/>
              </a:lnSpc>
              <a:spcBef>
                <a:spcPts val="0"/>
              </a:spcBef>
            </a:pPr>
            <a:r>
              <a:rPr lang="en-US" sz="1900" b="1" dirty="0" err="1">
                <a:effectLst/>
                <a:latin typeface="Mangal" panose="02040503050203030202" pitchFamily="18" charset="0"/>
                <a:ea typeface="Palanquin Dark"/>
                <a:cs typeface="Mangal" panose="02040503050203030202" pitchFamily="18" charset="0"/>
              </a:rPr>
              <a:t>लिंग</a:t>
            </a:r>
            <a:r>
              <a:rPr lang="en-US" sz="1900" b="1" dirty="0">
                <a:effectLst/>
                <a:latin typeface="Mangal" panose="02040503050203030202" pitchFamily="18" charset="0"/>
                <a:ea typeface="Palanquin Dark"/>
                <a:cs typeface="Mangal" panose="02040503050203030202" pitchFamily="18" charset="0"/>
              </a:rPr>
              <a:t> (Sex)</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लिंग</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आधार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श्रम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विभाजन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पद</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विभाजन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अलग-अलग</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कार्य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पुलिस</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तथा</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पुरुष</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अमेरिका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राष्ट्रपति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पुरुष</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बन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सकते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पितृसत्तात्मक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समाज</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पुरुषों</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स्थिति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उच्च</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विवाह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बाद</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स्त्रियों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सरनेम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लिखा</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मातृसत्तात्मक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समाज</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व </a:t>
            </a:r>
            <a:r>
              <a:rPr lang="en-US" sz="1900" dirty="0" err="1">
                <a:effectLst/>
                <a:latin typeface="Mangal" panose="02040503050203030202" pitchFamily="18" charset="0"/>
                <a:ea typeface="Palanquin Dark"/>
                <a:cs typeface="Mangal" panose="02040503050203030202" pitchFamily="18" charset="0"/>
              </a:rPr>
              <a:t>पत्नी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परिवार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मुखिया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भारत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खासी</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समाज</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a:t>
            </a:r>
            <a:endParaRPr lang="en-US" sz="1900" dirty="0">
              <a:effectLst/>
              <a:latin typeface="Mangal" panose="02040503050203030202" pitchFamily="18" charset="0"/>
              <a:ea typeface="Arial" panose="020B0604020202020204" pitchFamily="34" charset="0"/>
              <a:cs typeface="Mangal" panose="02040503050203030202" pitchFamily="18" charset="0"/>
            </a:endParaRPr>
          </a:p>
          <a:p>
            <a:pPr marL="0" marR="0">
              <a:lnSpc>
                <a:spcPct val="150000"/>
              </a:lnSpc>
              <a:spcBef>
                <a:spcPts val="0"/>
              </a:spcBef>
              <a:spcAft>
                <a:spcPts val="0"/>
              </a:spcAft>
            </a:pPr>
            <a:endParaRPr lang="en-US" sz="1800" dirty="0">
              <a:effectLst/>
              <a:latin typeface="Palanquin Dark"/>
              <a:ea typeface="Arial" panose="020B0604020202020204" pitchFamily="34" charset="0"/>
            </a:endParaRPr>
          </a:p>
          <a:p>
            <a:pPr marL="0" marR="0">
              <a:lnSpc>
                <a:spcPct val="150000"/>
              </a:lnSpc>
              <a:spcBef>
                <a:spcPts val="0"/>
              </a:spcBef>
              <a:spcAft>
                <a:spcPts val="0"/>
              </a:spcAft>
            </a:pPr>
            <a:endParaRPr lang="en-US" sz="1800" dirty="0">
              <a:effectLst/>
              <a:latin typeface="Arial" panose="020B0604020202020204" pitchFamily="34" charset="0"/>
              <a:ea typeface="Arial" panose="020B0604020202020204" pitchFamily="34" charset="0"/>
            </a:endParaRPr>
          </a:p>
          <a:p>
            <a:pPr marL="0" marR="0">
              <a:lnSpc>
                <a:spcPct val="150000"/>
              </a:lnSpc>
              <a:spcBef>
                <a:spcPts val="0"/>
              </a:spcBef>
              <a:spcAft>
                <a:spcPts val="0"/>
              </a:spcAft>
            </a:pPr>
            <a:endParaRPr lang="en-US" sz="1800" b="1" dirty="0">
              <a:effectLst/>
              <a:latin typeface="Arial" panose="020B0604020202020204" pitchFamily="34" charset="0"/>
              <a:ea typeface="Arial" panose="020B0604020202020204" pitchFamily="34" charset="0"/>
            </a:endParaRPr>
          </a:p>
          <a:p>
            <a:pPr marL="0" indent="0" fontAlgn="base">
              <a:lnSpc>
                <a:spcPct val="150000"/>
              </a:lnSpc>
              <a:buNone/>
            </a:pPr>
            <a:r>
              <a:rPr lang="en-US" sz="1900" dirty="0">
                <a:latin typeface="Mangal" panose="02040503050203030202" pitchFamily="18" charset="0"/>
                <a:cs typeface="Mangal" panose="02040503050203030202" pitchFamily="18" charset="0"/>
              </a:rPr>
              <a:t> </a:t>
            </a:r>
          </a:p>
          <a:p>
            <a:pPr>
              <a:lnSpc>
                <a:spcPct val="150000"/>
              </a:lnSpc>
            </a:pPr>
            <a:endParaRPr lang="en-US" sz="1900" dirty="0">
              <a:latin typeface="Mangal" panose="02040503050203030202" pitchFamily="18" charset="0"/>
              <a:cs typeface="Mangal" panose="02040503050203030202" pitchFamily="18" charset="0"/>
            </a:endParaRPr>
          </a:p>
        </p:txBody>
      </p:sp>
    </p:spTree>
    <p:extLst>
      <p:ext uri="{BB962C8B-B14F-4D97-AF65-F5344CB8AC3E}">
        <p14:creationId xmlns:p14="http://schemas.microsoft.com/office/powerpoint/2010/main" val="881557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066741" cy="1320800"/>
          </a:xfrm>
        </p:spPr>
        <p:txBody>
          <a:bodyPr>
            <a:normAutofit fontScale="90000"/>
          </a:bodyPr>
          <a:lstStyle/>
          <a:p>
            <a:pPr marL="0" marR="0">
              <a:lnSpc>
                <a:spcPct val="115000"/>
              </a:lnSpc>
              <a:spcBef>
                <a:spcPts val="0"/>
              </a:spcBef>
              <a:spcAft>
                <a:spcPts val="0"/>
              </a:spcAft>
            </a:pPr>
            <a:r>
              <a:rPr lang="hi-IN" sz="4800" b="1" dirty="0">
                <a:effectLst/>
                <a:latin typeface="Palanquin Dark"/>
                <a:ea typeface="Palanquin Dark"/>
                <a:cs typeface="Palanquin Dark"/>
              </a:rPr>
              <a:t>प्राणी शास्त्रीय आधार -</a:t>
            </a:r>
            <a:r>
              <a:rPr lang="en-US" sz="4800" b="1" dirty="0">
                <a:effectLst/>
                <a:latin typeface="Palanquin Dark"/>
                <a:ea typeface="Palanquin Dark"/>
                <a:cs typeface="Palanquin Dark"/>
              </a:rPr>
              <a:t> </a:t>
            </a:r>
            <a:r>
              <a:rPr lang="hi-IN" sz="4800" b="1" dirty="0">
                <a:effectLst/>
                <a:latin typeface="Palanquin Dark"/>
                <a:ea typeface="Palanquin Dark"/>
                <a:cs typeface="Palanquin Dark"/>
              </a:rPr>
              <a:t>(</a:t>
            </a:r>
            <a:r>
              <a:rPr lang="en-US" sz="4800" b="1" dirty="0">
                <a:effectLst/>
                <a:latin typeface="Palanquin Dark"/>
                <a:ea typeface="Palanquin Dark"/>
                <a:cs typeface="Palanquin Dark"/>
              </a:rPr>
              <a:t>Biological Basis) </a:t>
            </a:r>
            <a:endParaRPr lang="en-US" sz="4800" dirty="0">
              <a:effectLst/>
              <a:latin typeface="Arial" panose="020B0604020202020204" pitchFamily="34" charset="0"/>
              <a:ea typeface="Arial" panose="020B0604020202020204" pitchFamily="34" charset="0"/>
            </a:endParaRPr>
          </a:p>
        </p:txBody>
      </p:sp>
      <p:sp>
        <p:nvSpPr>
          <p:cNvPr id="3" name="Content Placeholder 2"/>
          <p:cNvSpPr>
            <a:spLocks noGrp="1"/>
          </p:cNvSpPr>
          <p:nvPr>
            <p:ph idx="1"/>
          </p:nvPr>
        </p:nvSpPr>
        <p:spPr>
          <a:xfrm>
            <a:off x="677334" y="1488613"/>
            <a:ext cx="9482666" cy="5055062"/>
          </a:xfrm>
        </p:spPr>
        <p:txBody>
          <a:bodyPr>
            <a:noAutofit/>
          </a:bodyPr>
          <a:lstStyle/>
          <a:p>
            <a:pPr marL="0" marR="0">
              <a:lnSpc>
                <a:spcPct val="150000"/>
              </a:lnSpc>
              <a:spcBef>
                <a:spcPts val="0"/>
              </a:spcBef>
              <a:spcAft>
                <a:spcPts val="0"/>
              </a:spcAft>
            </a:pPr>
            <a:r>
              <a:rPr lang="en-US" sz="1900" b="1" dirty="0" err="1">
                <a:effectLst/>
                <a:latin typeface="Mangal" panose="02040503050203030202" pitchFamily="18" charset="0"/>
                <a:ea typeface="Palanquin Dark"/>
                <a:cs typeface="Mangal" panose="02040503050203030202" pitchFamily="18" charset="0"/>
              </a:rPr>
              <a:t>जन्म</a:t>
            </a:r>
            <a:r>
              <a:rPr lang="en-US" sz="1900" b="1" dirty="0">
                <a:effectLst/>
                <a:latin typeface="Mangal" panose="02040503050203030202" pitchFamily="18" charset="0"/>
                <a:ea typeface="Palanquin Dark"/>
                <a:cs typeface="Mangal" panose="02040503050203030202" pitchFamily="18" charset="0"/>
              </a:rPr>
              <a:t> (Birth) </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जन्म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सामाजिक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स्तरीकरण</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ब्राह्मण</a:t>
            </a:r>
            <a:r>
              <a:rPr lang="en-US" sz="1900" dirty="0">
                <a:effectLst/>
                <a:latin typeface="Mangal" panose="02040503050203030202" pitchFamily="18" charset="0"/>
                <a:ea typeface="Palanquin Dark"/>
                <a:cs typeface="Mangal" panose="02040503050203030202" pitchFamily="18" charset="0"/>
              </a:rPr>
              <a:t> व </a:t>
            </a:r>
            <a:r>
              <a:rPr lang="en-US" sz="1900" dirty="0" err="1">
                <a:effectLst/>
                <a:latin typeface="Mangal" panose="02040503050203030202" pitchFamily="18" charset="0"/>
                <a:ea typeface="Palanquin Dark"/>
                <a:cs typeface="Mangal" panose="02040503050203030202" pitchFamily="18" charset="0"/>
              </a:rPr>
              <a:t>क्षत्रिय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जन्मा</a:t>
            </a:r>
            <a:r>
              <a:rPr lang="en-US" sz="1900" dirty="0">
                <a:effectLst/>
                <a:latin typeface="Mangal" panose="02040503050203030202" pitchFamily="18" charset="0"/>
                <a:ea typeface="Palanquin Dark"/>
                <a:cs typeface="Mangal" panose="02040503050203030202" pitchFamily="18" charset="0"/>
              </a:rPr>
              <a:t> व्यक्ति </a:t>
            </a:r>
            <a:r>
              <a:rPr lang="en-US" sz="1900" dirty="0" err="1">
                <a:effectLst/>
                <a:latin typeface="Mangal" panose="02040503050203030202" pitchFamily="18" charset="0"/>
                <a:ea typeface="Palanquin Dark"/>
                <a:cs typeface="Mangal" panose="02040503050203030202" pitchFamily="18" charset="0"/>
              </a:rPr>
              <a:t>श्रेष्ठ</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कहलाता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विरासत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मिली</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सदस्यता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निर्धारित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तथा</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स्थाई</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इसे</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नहीं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छोड़ा</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सकता</a:t>
            </a:r>
            <a:r>
              <a:rPr lang="en-US" sz="1900" dirty="0">
                <a:effectLst/>
                <a:latin typeface="Mangal" panose="02040503050203030202" pitchFamily="18" charset="0"/>
                <a:ea typeface="Palanquin Dark"/>
                <a:cs typeface="Mangal" panose="02040503050203030202" pitchFamily="18" charset="0"/>
              </a:rPr>
              <a:t>। </a:t>
            </a:r>
            <a:endParaRPr lang="en-US" sz="1900" dirty="0">
              <a:effectLst/>
              <a:latin typeface="Mangal" panose="02040503050203030202" pitchFamily="18" charset="0"/>
              <a:ea typeface="Arial" panose="020B0604020202020204" pitchFamily="34" charset="0"/>
              <a:cs typeface="Mangal" panose="02040503050203030202" pitchFamily="18" charset="0"/>
            </a:endParaRPr>
          </a:p>
          <a:p>
            <a:pPr marL="0" marR="0">
              <a:lnSpc>
                <a:spcPct val="150000"/>
              </a:lnSpc>
              <a:spcBef>
                <a:spcPts val="0"/>
              </a:spcBef>
              <a:spcAft>
                <a:spcPts val="0"/>
              </a:spcAft>
            </a:pPr>
            <a:r>
              <a:rPr lang="en-US" sz="1900" b="1" dirty="0" err="1">
                <a:effectLst/>
                <a:latin typeface="Mangal" panose="02040503050203030202" pitchFamily="18" charset="0"/>
                <a:ea typeface="Palanquin Dark"/>
                <a:cs typeface="Mangal" panose="02040503050203030202" pitchFamily="18" charset="0"/>
              </a:rPr>
              <a:t>प्रजाति</a:t>
            </a:r>
            <a:r>
              <a:rPr lang="en-US" sz="1900" b="1" dirty="0">
                <a:effectLst/>
                <a:latin typeface="Mangal" panose="02040503050203030202" pitchFamily="18" charset="0"/>
                <a:ea typeface="Palanquin Dark"/>
                <a:cs typeface="Mangal" panose="02040503050203030202" pitchFamily="18" charset="0"/>
              </a:rPr>
              <a:t> (Race) </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जिस</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प्रजाति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लोग</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प्रशासन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सत्ता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दूसरी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प्रजाति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स्वयं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श्रेष्ठ</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समझते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 </a:t>
            </a:r>
            <a:r>
              <a:rPr lang="en-US" sz="1900" dirty="0" err="1">
                <a:effectLst/>
                <a:latin typeface="Mangal" panose="02040503050203030202" pitchFamily="18" charset="0"/>
                <a:ea typeface="Palanquin Dark"/>
                <a:cs typeface="Mangal" panose="02040503050203030202" pitchFamily="18" charset="0"/>
              </a:rPr>
              <a:t>तीन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प्रकार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प्रजाति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विभाजित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endParaRPr lang="en-US" sz="1900" dirty="0">
              <a:effectLst/>
              <a:latin typeface="Mangal" panose="02040503050203030202" pitchFamily="18" charset="0"/>
              <a:ea typeface="Arial" panose="020B0604020202020204" pitchFamily="34" charset="0"/>
              <a:cs typeface="Mangal" panose="02040503050203030202" pitchFamily="18" charset="0"/>
            </a:endParaRPr>
          </a:p>
          <a:p>
            <a:pPr marL="400050" marR="0" indent="-400050">
              <a:lnSpc>
                <a:spcPct val="150000"/>
              </a:lnSpc>
              <a:spcBef>
                <a:spcPts val="0"/>
              </a:spcBef>
              <a:spcAft>
                <a:spcPts val="0"/>
              </a:spcAft>
              <a:buFont typeface="+mj-lt"/>
              <a:buAutoNum type="romanUcPeriod"/>
            </a:pPr>
            <a:r>
              <a:rPr lang="en-US" sz="1900" dirty="0" err="1">
                <a:effectLst/>
                <a:latin typeface="Mangal" panose="02040503050203030202" pitchFamily="18" charset="0"/>
                <a:ea typeface="Palanquin Dark"/>
                <a:cs typeface="Mangal" panose="02040503050203030202" pitchFamily="18" charset="0"/>
              </a:rPr>
              <a:t>काकेशायड</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सफेद</a:t>
            </a:r>
            <a:r>
              <a:rPr lang="en-US" sz="1900" dirty="0">
                <a:effectLst/>
                <a:latin typeface="Mangal" panose="02040503050203030202" pitchFamily="18" charset="0"/>
                <a:ea typeface="Palanquin Dark"/>
                <a:cs typeface="Mangal" panose="02040503050203030202" pitchFamily="18" charset="0"/>
              </a:rPr>
              <a:t>)</a:t>
            </a:r>
            <a:endParaRPr lang="en-US" sz="1900" dirty="0">
              <a:effectLst/>
              <a:latin typeface="Mangal" panose="02040503050203030202" pitchFamily="18" charset="0"/>
              <a:ea typeface="Arial" panose="020B0604020202020204" pitchFamily="34" charset="0"/>
              <a:cs typeface="Mangal" panose="02040503050203030202" pitchFamily="18" charset="0"/>
            </a:endParaRPr>
          </a:p>
          <a:p>
            <a:pPr marL="400050" marR="0" indent="-400050">
              <a:lnSpc>
                <a:spcPct val="150000"/>
              </a:lnSpc>
              <a:spcBef>
                <a:spcPts val="0"/>
              </a:spcBef>
              <a:spcAft>
                <a:spcPts val="0"/>
              </a:spcAft>
              <a:buFont typeface="+mj-lt"/>
              <a:buAutoNum type="romanUcPeriod"/>
            </a:pPr>
            <a:r>
              <a:rPr lang="en-US" sz="1900" dirty="0" err="1">
                <a:effectLst/>
                <a:latin typeface="Mangal" panose="02040503050203030202" pitchFamily="18" charset="0"/>
                <a:ea typeface="Palanquin Dark"/>
                <a:cs typeface="Mangal" panose="02040503050203030202" pitchFamily="18" charset="0"/>
              </a:rPr>
              <a:t>मांगोलायड</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पीली</a:t>
            </a:r>
            <a:r>
              <a:rPr lang="en-US" sz="1900" dirty="0">
                <a:effectLst/>
                <a:latin typeface="Mangal" panose="02040503050203030202" pitchFamily="18" charset="0"/>
                <a:ea typeface="Palanquin Dark"/>
                <a:cs typeface="Mangal" panose="02040503050203030202" pitchFamily="18" charset="0"/>
              </a:rPr>
              <a:t>) </a:t>
            </a:r>
            <a:endParaRPr lang="en-US" sz="1900" dirty="0">
              <a:effectLst/>
              <a:latin typeface="Mangal" panose="02040503050203030202" pitchFamily="18" charset="0"/>
              <a:ea typeface="Arial" panose="020B0604020202020204" pitchFamily="34" charset="0"/>
              <a:cs typeface="Mangal" panose="02040503050203030202" pitchFamily="18" charset="0"/>
            </a:endParaRPr>
          </a:p>
          <a:p>
            <a:pPr marL="400050" marR="0" indent="-400050">
              <a:lnSpc>
                <a:spcPct val="150000"/>
              </a:lnSpc>
              <a:spcBef>
                <a:spcPts val="0"/>
              </a:spcBef>
              <a:spcAft>
                <a:spcPts val="0"/>
              </a:spcAft>
              <a:buFont typeface="+mj-lt"/>
              <a:buAutoNum type="romanUcPeriod"/>
            </a:pPr>
            <a:r>
              <a:rPr lang="en-US" sz="1900" dirty="0" err="1">
                <a:effectLst/>
                <a:latin typeface="Mangal" panose="02040503050203030202" pitchFamily="18" charset="0"/>
                <a:ea typeface="Palanquin Dark"/>
                <a:cs typeface="Mangal" panose="02040503050203030202" pitchFamily="18" charset="0"/>
              </a:rPr>
              <a:t>निगनौयाड</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काली</a:t>
            </a:r>
            <a:r>
              <a:rPr lang="en-US" sz="1900" dirty="0">
                <a:effectLst/>
                <a:latin typeface="Mangal" panose="02040503050203030202" pitchFamily="18" charset="0"/>
                <a:ea typeface="Palanquin Dark"/>
                <a:cs typeface="Mangal" panose="02040503050203030202" pitchFamily="18" charset="0"/>
              </a:rPr>
              <a:t>)</a:t>
            </a:r>
            <a:endParaRPr lang="en-US" sz="1900" dirty="0">
              <a:effectLst/>
              <a:latin typeface="Mangal" panose="02040503050203030202" pitchFamily="18" charset="0"/>
              <a:ea typeface="Arial" panose="020B0604020202020204" pitchFamily="34" charset="0"/>
              <a:cs typeface="Mangal" panose="02040503050203030202" pitchFamily="18" charset="0"/>
            </a:endParaRPr>
          </a:p>
          <a:p>
            <a:pPr marL="0" marR="0">
              <a:lnSpc>
                <a:spcPct val="150000"/>
              </a:lnSpc>
              <a:spcBef>
                <a:spcPts val="0"/>
              </a:spcBef>
              <a:spcAft>
                <a:spcPts val="0"/>
              </a:spcAft>
            </a:pPr>
            <a:endParaRPr lang="en-US" sz="1800" dirty="0">
              <a:effectLst/>
              <a:latin typeface="Palanquin Dark"/>
              <a:ea typeface="Arial" panose="020B0604020202020204" pitchFamily="34" charset="0"/>
            </a:endParaRPr>
          </a:p>
          <a:p>
            <a:pPr marL="0" marR="0">
              <a:lnSpc>
                <a:spcPct val="150000"/>
              </a:lnSpc>
              <a:spcBef>
                <a:spcPts val="0"/>
              </a:spcBef>
              <a:spcAft>
                <a:spcPts val="0"/>
              </a:spcAft>
            </a:pPr>
            <a:endParaRPr lang="en-US" sz="1800" dirty="0">
              <a:effectLst/>
              <a:latin typeface="Arial" panose="020B0604020202020204" pitchFamily="34" charset="0"/>
              <a:ea typeface="Arial" panose="020B0604020202020204" pitchFamily="34" charset="0"/>
            </a:endParaRPr>
          </a:p>
          <a:p>
            <a:pPr marL="0" marR="0">
              <a:lnSpc>
                <a:spcPct val="150000"/>
              </a:lnSpc>
              <a:spcBef>
                <a:spcPts val="0"/>
              </a:spcBef>
              <a:spcAft>
                <a:spcPts val="0"/>
              </a:spcAft>
            </a:pPr>
            <a:endParaRPr lang="en-US" sz="1800" b="1" dirty="0">
              <a:effectLst/>
              <a:latin typeface="Arial" panose="020B0604020202020204" pitchFamily="34" charset="0"/>
              <a:ea typeface="Arial" panose="020B0604020202020204" pitchFamily="34" charset="0"/>
            </a:endParaRPr>
          </a:p>
          <a:p>
            <a:pPr marL="0" indent="0" fontAlgn="base">
              <a:lnSpc>
                <a:spcPct val="150000"/>
              </a:lnSpc>
              <a:buNone/>
            </a:pPr>
            <a:r>
              <a:rPr lang="en-US" sz="1900" dirty="0">
                <a:latin typeface="Mangal" panose="02040503050203030202" pitchFamily="18" charset="0"/>
                <a:cs typeface="Mangal" panose="02040503050203030202" pitchFamily="18" charset="0"/>
              </a:rPr>
              <a:t> </a:t>
            </a:r>
          </a:p>
          <a:p>
            <a:pPr>
              <a:lnSpc>
                <a:spcPct val="150000"/>
              </a:lnSpc>
            </a:pPr>
            <a:endParaRPr lang="en-US" sz="1900" dirty="0">
              <a:latin typeface="Mangal" panose="02040503050203030202" pitchFamily="18" charset="0"/>
              <a:cs typeface="Mangal" panose="02040503050203030202" pitchFamily="18" charset="0"/>
            </a:endParaRPr>
          </a:p>
        </p:txBody>
      </p:sp>
    </p:spTree>
    <p:extLst>
      <p:ext uri="{BB962C8B-B14F-4D97-AF65-F5344CB8AC3E}">
        <p14:creationId xmlns:p14="http://schemas.microsoft.com/office/powerpoint/2010/main" val="2632389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066741" cy="1320800"/>
          </a:xfrm>
        </p:spPr>
        <p:txBody>
          <a:bodyPr>
            <a:normAutofit fontScale="90000"/>
          </a:bodyPr>
          <a:lstStyle/>
          <a:p>
            <a:pPr marL="0" marR="0">
              <a:lnSpc>
                <a:spcPct val="115000"/>
              </a:lnSpc>
              <a:spcBef>
                <a:spcPts val="0"/>
              </a:spcBef>
              <a:spcAft>
                <a:spcPts val="0"/>
              </a:spcAft>
            </a:pPr>
            <a:r>
              <a:rPr lang="hi-IN" sz="4800" b="1" dirty="0">
                <a:effectLst/>
                <a:latin typeface="Palanquin Dark"/>
                <a:ea typeface="Palanquin Dark"/>
                <a:cs typeface="Palanquin Dark"/>
              </a:rPr>
              <a:t>प्राणी शास्त्रीय आधार -</a:t>
            </a:r>
            <a:r>
              <a:rPr lang="en-US" sz="4800" b="1" dirty="0">
                <a:effectLst/>
                <a:latin typeface="Palanquin Dark"/>
                <a:ea typeface="Palanquin Dark"/>
                <a:cs typeface="Palanquin Dark"/>
              </a:rPr>
              <a:t> </a:t>
            </a:r>
            <a:r>
              <a:rPr lang="hi-IN" sz="4800" b="1" dirty="0">
                <a:effectLst/>
                <a:latin typeface="Palanquin Dark"/>
                <a:ea typeface="Palanquin Dark"/>
                <a:cs typeface="Palanquin Dark"/>
              </a:rPr>
              <a:t>(</a:t>
            </a:r>
            <a:r>
              <a:rPr lang="en-US" sz="4800" b="1" dirty="0">
                <a:effectLst/>
                <a:latin typeface="Palanquin Dark"/>
                <a:ea typeface="Palanquin Dark"/>
                <a:cs typeface="Palanquin Dark"/>
              </a:rPr>
              <a:t>Biological Basis) </a:t>
            </a:r>
            <a:endParaRPr lang="en-US" sz="4800" dirty="0">
              <a:effectLst/>
              <a:latin typeface="Arial" panose="020B0604020202020204" pitchFamily="34" charset="0"/>
              <a:ea typeface="Arial" panose="020B0604020202020204" pitchFamily="34" charset="0"/>
            </a:endParaRPr>
          </a:p>
        </p:txBody>
      </p:sp>
      <p:sp>
        <p:nvSpPr>
          <p:cNvPr id="3" name="Content Placeholder 2"/>
          <p:cNvSpPr>
            <a:spLocks noGrp="1"/>
          </p:cNvSpPr>
          <p:nvPr>
            <p:ph idx="1"/>
          </p:nvPr>
        </p:nvSpPr>
        <p:spPr>
          <a:xfrm>
            <a:off x="677334" y="1488613"/>
            <a:ext cx="9482666" cy="5055062"/>
          </a:xfrm>
        </p:spPr>
        <p:txBody>
          <a:bodyPr>
            <a:noAutofit/>
          </a:bodyPr>
          <a:lstStyle/>
          <a:p>
            <a:pPr marL="0" marR="0">
              <a:lnSpc>
                <a:spcPct val="150000"/>
              </a:lnSpc>
              <a:spcBef>
                <a:spcPts val="0"/>
              </a:spcBef>
              <a:spcAft>
                <a:spcPts val="0"/>
              </a:spcAft>
            </a:pPr>
            <a:r>
              <a:rPr lang="hi-IN" sz="1900" dirty="0">
                <a:effectLst/>
                <a:latin typeface="Mangal" panose="02040503050203030202" pitchFamily="18" charset="0"/>
                <a:ea typeface="Palanquin Dark"/>
                <a:cs typeface="Mangal" panose="02040503050203030202" pitchFamily="18" charset="0"/>
              </a:rPr>
              <a:t>दक्षिण अफ्रीका में इस प्रश्न को लेकर संघर्ष है। काकेशायड गोरे लोग प्रशासन में है और मूल निवासी मांगोलायड शासन से बाहर। अमेरिका में नीग्रो जाति का व्यक्ति राष्ट्रपति नहीं बन सकता। प्रजाति के आधार पर भेदभाव पाया जाता है। आधुनिकीकरण के कारण बराक ओबामा के राष्ट्रपति बनने पर उनकी मानसिकता में बदलाव आया। </a:t>
            </a:r>
            <a:endParaRPr lang="en-US" sz="1900" dirty="0">
              <a:effectLst/>
              <a:latin typeface="Mangal" panose="02040503050203030202" pitchFamily="18" charset="0"/>
              <a:ea typeface="Arial" panose="020B0604020202020204" pitchFamily="34" charset="0"/>
              <a:cs typeface="Mangal" panose="02040503050203030202" pitchFamily="18" charset="0"/>
            </a:endParaRPr>
          </a:p>
          <a:p>
            <a:pPr marL="0" marR="0">
              <a:lnSpc>
                <a:spcPct val="150000"/>
              </a:lnSpc>
              <a:spcBef>
                <a:spcPts val="0"/>
              </a:spcBef>
              <a:spcAft>
                <a:spcPts val="0"/>
              </a:spcAft>
            </a:pPr>
            <a:r>
              <a:rPr lang="hi-IN" sz="1900" b="1" dirty="0">
                <a:effectLst/>
                <a:latin typeface="Mangal" panose="02040503050203030202" pitchFamily="18" charset="0"/>
                <a:ea typeface="Palanquin Dark"/>
                <a:cs typeface="Mangal" panose="02040503050203030202" pitchFamily="18" charset="0"/>
              </a:rPr>
              <a:t>शारीरिक व मानसिक( बौद्धिक कुशलता) क्षमता- (</a:t>
            </a:r>
            <a:r>
              <a:rPr lang="en-US" sz="1900" b="1" dirty="0">
                <a:effectLst/>
                <a:latin typeface="Mangal" panose="02040503050203030202" pitchFamily="18" charset="0"/>
                <a:ea typeface="Palanquin Dark"/>
                <a:cs typeface="Mangal" panose="02040503050203030202" pitchFamily="18" charset="0"/>
              </a:rPr>
              <a:t>Physical &amp; Mental efficiency) - </a:t>
            </a:r>
            <a:r>
              <a:rPr lang="hi-IN" sz="1900" dirty="0">
                <a:effectLst/>
                <a:latin typeface="Mangal" panose="02040503050203030202" pitchFamily="18" charset="0"/>
                <a:ea typeface="Palanquin Dark"/>
                <a:cs typeface="Mangal" panose="02040503050203030202" pitchFamily="18" charset="0"/>
              </a:rPr>
              <a:t>जो अकुशल, आलसी व पागल होते हैं उनका स्तर बुद्धिमान और वरिष्ठ व्यक्तियों से निश्चय ही निम्न कोटि का होता है। वर्तमान में उन व्यक्तियों को ऊंचा स्थान प्राप्त है जो नए आविष्कारक है। तेज सिंह द्वारा हिमालय में पहुंचना, मोदी चायवाला से प्रधान मंत्री, सुनीता चावला, सुनीता विलियम, सचिन तेंदुलकर इसके उदाहरण है।</a:t>
            </a:r>
            <a:endParaRPr lang="en-US" sz="1800" dirty="0">
              <a:effectLst/>
              <a:latin typeface="Palanquin Dark"/>
              <a:ea typeface="Arial" panose="020B0604020202020204" pitchFamily="34" charset="0"/>
            </a:endParaRPr>
          </a:p>
          <a:p>
            <a:pPr marL="0" marR="0" indent="0">
              <a:lnSpc>
                <a:spcPct val="150000"/>
              </a:lnSpc>
              <a:spcBef>
                <a:spcPts val="0"/>
              </a:spcBef>
              <a:spcAft>
                <a:spcPts val="0"/>
              </a:spcAft>
              <a:buNone/>
            </a:pPr>
            <a:endParaRPr lang="en-US" sz="1800" b="1" dirty="0">
              <a:effectLst/>
              <a:latin typeface="Arial" panose="020B0604020202020204" pitchFamily="34" charset="0"/>
              <a:ea typeface="Arial" panose="020B0604020202020204" pitchFamily="34" charset="0"/>
            </a:endParaRPr>
          </a:p>
          <a:p>
            <a:pPr marL="0" indent="0" fontAlgn="base">
              <a:lnSpc>
                <a:spcPct val="150000"/>
              </a:lnSpc>
              <a:buNone/>
            </a:pPr>
            <a:r>
              <a:rPr lang="en-US" sz="1900" dirty="0">
                <a:latin typeface="Mangal" panose="02040503050203030202" pitchFamily="18" charset="0"/>
                <a:cs typeface="Mangal" panose="02040503050203030202" pitchFamily="18" charset="0"/>
              </a:rPr>
              <a:t> </a:t>
            </a:r>
          </a:p>
          <a:p>
            <a:pPr>
              <a:lnSpc>
                <a:spcPct val="150000"/>
              </a:lnSpc>
            </a:pPr>
            <a:endParaRPr lang="en-US" sz="1900" dirty="0">
              <a:latin typeface="Mangal" panose="02040503050203030202" pitchFamily="18" charset="0"/>
              <a:cs typeface="Mangal" panose="02040503050203030202" pitchFamily="18" charset="0"/>
            </a:endParaRPr>
          </a:p>
        </p:txBody>
      </p:sp>
    </p:spTree>
    <p:extLst>
      <p:ext uri="{BB962C8B-B14F-4D97-AF65-F5344CB8AC3E}">
        <p14:creationId xmlns:p14="http://schemas.microsoft.com/office/powerpoint/2010/main" val="2759167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0658" y="609600"/>
            <a:ext cx="9628717" cy="762000"/>
          </a:xfrm>
        </p:spPr>
        <p:txBody>
          <a:bodyPr>
            <a:noAutofit/>
          </a:bodyPr>
          <a:lstStyle/>
          <a:p>
            <a:pPr marL="0" marR="0">
              <a:lnSpc>
                <a:spcPct val="115000"/>
              </a:lnSpc>
              <a:spcBef>
                <a:spcPts val="0"/>
              </a:spcBef>
              <a:spcAft>
                <a:spcPts val="0"/>
              </a:spcAft>
            </a:pPr>
            <a:r>
              <a:rPr lang="hi-IN" b="1" dirty="0">
                <a:effectLst/>
                <a:latin typeface="Palanquin Dark"/>
                <a:ea typeface="Palanquin Dark"/>
                <a:cs typeface="Palanquin Dark"/>
              </a:rPr>
              <a:t>सामाजिक सांस्कृतिक आधार (</a:t>
            </a:r>
            <a:r>
              <a:rPr lang="en-US" b="1" dirty="0">
                <a:effectLst/>
                <a:latin typeface="Palanquin Dark"/>
                <a:ea typeface="Palanquin Dark"/>
                <a:cs typeface="Palanquin Dark"/>
              </a:rPr>
              <a:t>Social-Culture Basic) - </a:t>
            </a:r>
            <a:endParaRPr lang="en-US" dirty="0">
              <a:effectLst/>
              <a:latin typeface="Arial" panose="020B0604020202020204" pitchFamily="34" charset="0"/>
              <a:ea typeface="Arial" panose="020B0604020202020204" pitchFamily="34" charset="0"/>
            </a:endParaRPr>
          </a:p>
        </p:txBody>
      </p:sp>
      <p:sp>
        <p:nvSpPr>
          <p:cNvPr id="3" name="Content Placeholder 2"/>
          <p:cNvSpPr>
            <a:spLocks noGrp="1"/>
          </p:cNvSpPr>
          <p:nvPr>
            <p:ph idx="1"/>
          </p:nvPr>
        </p:nvSpPr>
        <p:spPr>
          <a:xfrm>
            <a:off x="677334" y="1374313"/>
            <a:ext cx="9800166" cy="5055062"/>
          </a:xfrm>
        </p:spPr>
        <p:txBody>
          <a:bodyPr>
            <a:noAutofit/>
          </a:bodyPr>
          <a:lstStyle/>
          <a:p>
            <a:pPr marL="0" marR="0">
              <a:lnSpc>
                <a:spcPct val="150000"/>
              </a:lnSpc>
              <a:spcBef>
                <a:spcPts val="0"/>
              </a:spcBef>
              <a:spcAft>
                <a:spcPts val="0"/>
              </a:spcAft>
            </a:pPr>
            <a:r>
              <a:rPr lang="hi-IN" sz="1900" b="1" dirty="0">
                <a:effectLst/>
                <a:latin typeface="Mangal" panose="02040503050203030202" pitchFamily="18" charset="0"/>
                <a:ea typeface="Palanquin Dark"/>
                <a:cs typeface="Mangal" panose="02040503050203030202" pitchFamily="18" charset="0"/>
              </a:rPr>
              <a:t>जातिगत आधार (</a:t>
            </a:r>
            <a:r>
              <a:rPr lang="en-US" sz="1900" b="1" dirty="0">
                <a:effectLst/>
                <a:latin typeface="Mangal" panose="02040503050203030202" pitchFamily="18" charset="0"/>
                <a:ea typeface="Palanquin Dark"/>
                <a:cs typeface="Mangal" panose="02040503050203030202" pitchFamily="18" charset="0"/>
              </a:rPr>
              <a:t>Ethnic Basic) - </a:t>
            </a:r>
            <a:r>
              <a:rPr lang="hi-IN" sz="1900" dirty="0">
                <a:effectLst/>
                <a:latin typeface="Mangal" panose="02040503050203030202" pitchFamily="18" charset="0"/>
                <a:ea typeface="Palanquin Dark"/>
                <a:cs typeface="Mangal" panose="02040503050203030202" pitchFamily="18" charset="0"/>
              </a:rPr>
              <a:t>ब्राह्मण, क्षत्रिय अन्य जातियों की तुलना में श्रेष्ठ कहलाते है।</a:t>
            </a:r>
            <a:endParaRPr lang="en-US" sz="1900" dirty="0">
              <a:effectLst/>
              <a:latin typeface="Mangal" panose="02040503050203030202" pitchFamily="18" charset="0"/>
              <a:ea typeface="Palanquin Dark"/>
              <a:cs typeface="Mangal" panose="02040503050203030202" pitchFamily="18" charset="0"/>
            </a:endParaRPr>
          </a:p>
          <a:p>
            <a:pPr marL="0" marR="0">
              <a:lnSpc>
                <a:spcPct val="150000"/>
              </a:lnSpc>
              <a:spcBef>
                <a:spcPts val="0"/>
              </a:spcBef>
              <a:spcAft>
                <a:spcPts val="0"/>
              </a:spcAft>
            </a:pPr>
            <a:r>
              <a:rPr lang="hi-IN" sz="1900" b="1" dirty="0">
                <a:effectLst/>
                <a:latin typeface="Mangal" panose="02040503050203030202" pitchFamily="18" charset="0"/>
                <a:ea typeface="Palanquin Dark"/>
                <a:cs typeface="Mangal" panose="02040503050203030202" pitchFamily="18" charset="0"/>
              </a:rPr>
              <a:t>अजातिगत आधार (</a:t>
            </a:r>
            <a:r>
              <a:rPr lang="en-US" sz="1900" b="1" dirty="0">
                <a:effectLst/>
                <a:latin typeface="Mangal" panose="02040503050203030202" pitchFamily="18" charset="0"/>
                <a:ea typeface="Palanquin Dark"/>
                <a:cs typeface="Mangal" panose="02040503050203030202" pitchFamily="18" charset="0"/>
              </a:rPr>
              <a:t>Non-Ethnic Basic) – </a:t>
            </a:r>
            <a:r>
              <a:rPr lang="hi-IN" sz="1900" dirty="0">
                <a:effectLst/>
                <a:latin typeface="Mangal" panose="02040503050203030202" pitchFamily="18" charset="0"/>
                <a:ea typeface="Palanquin Dark"/>
                <a:cs typeface="Mangal" panose="02040503050203030202" pitchFamily="18" charset="0"/>
              </a:rPr>
              <a:t>परेटो</a:t>
            </a:r>
            <a:r>
              <a:rPr lang="en-US" sz="1900" dirty="0">
                <a:effectLst/>
                <a:latin typeface="Mangal" panose="02040503050203030202" pitchFamily="18" charset="0"/>
                <a:ea typeface="Palanquin Dark"/>
                <a:cs typeface="Mangal" panose="02040503050203030202" pitchFamily="18" charset="0"/>
              </a:rPr>
              <a:t> </a:t>
            </a:r>
            <a:r>
              <a:rPr lang="hi-IN" sz="1900" dirty="0">
                <a:effectLst/>
                <a:latin typeface="Mangal" panose="02040503050203030202" pitchFamily="18" charset="0"/>
                <a:ea typeface="Palanquin Dark"/>
                <a:cs typeface="Mangal" panose="02040503050203030202" pitchFamily="18" charset="0"/>
              </a:rPr>
              <a:t>(</a:t>
            </a:r>
            <a:r>
              <a:rPr lang="en-US" sz="1900" dirty="0">
                <a:effectLst/>
                <a:latin typeface="Mangal" panose="02040503050203030202" pitchFamily="18" charset="0"/>
                <a:ea typeface="Palanquin Dark"/>
                <a:cs typeface="Mangal" panose="02040503050203030202" pitchFamily="18" charset="0"/>
              </a:rPr>
              <a:t>Pareto) </a:t>
            </a:r>
            <a:r>
              <a:rPr lang="hi-IN" sz="1900" dirty="0">
                <a:effectLst/>
                <a:latin typeface="Mangal" panose="02040503050203030202" pitchFamily="18" charset="0"/>
                <a:ea typeface="Palanquin Dark"/>
                <a:cs typeface="Mangal" panose="02040503050203030202" pitchFamily="18" charset="0"/>
              </a:rPr>
              <a:t>का विचार प्रत्येक समाज उच्च और निम्न स्तरों (</a:t>
            </a:r>
            <a:r>
              <a:rPr lang="en-US" sz="1900" dirty="0">
                <a:effectLst/>
                <a:latin typeface="Mangal" panose="02040503050203030202" pitchFamily="18" charset="0"/>
                <a:ea typeface="Palanquin Dark"/>
                <a:cs typeface="Mangal" panose="02040503050203030202" pitchFamily="18" charset="0"/>
              </a:rPr>
              <a:t>upper &amp; lower status) </a:t>
            </a:r>
            <a:r>
              <a:rPr lang="hi-IN" sz="1900" dirty="0">
                <a:effectLst/>
                <a:latin typeface="Mangal" panose="02040503050203030202" pitchFamily="18" charset="0"/>
                <a:ea typeface="Palanquin Dark"/>
                <a:cs typeface="Mangal" panose="02040503050203030202" pitchFamily="18" charset="0"/>
              </a:rPr>
              <a:t>में बनता है। जो समर्थ कुशल अधिकार संपन्न होते हैं वह जीवन के प्रत्येक क्षेत्र में अन्य की तुलना में आगे होते हैं यही अन्य लोगों को नेतृत्व प्रदान करते हैं। ऐसे व्यक्ति को परेटो ने अभिजात वर्ग (</a:t>
            </a:r>
            <a:r>
              <a:rPr lang="en-US" sz="1900" dirty="0">
                <a:effectLst/>
                <a:latin typeface="Mangal" panose="02040503050203030202" pitchFamily="18" charset="0"/>
                <a:ea typeface="Palanquin Dark"/>
                <a:cs typeface="Mangal" panose="02040503050203030202" pitchFamily="18" charset="0"/>
              </a:rPr>
              <a:t>Elite) </a:t>
            </a:r>
            <a:r>
              <a:rPr lang="hi-IN" sz="1900" dirty="0">
                <a:effectLst/>
                <a:latin typeface="Mangal" panose="02040503050203030202" pitchFamily="18" charset="0"/>
                <a:ea typeface="Palanquin Dark"/>
                <a:cs typeface="Mangal" panose="02040503050203030202" pitchFamily="18" charset="0"/>
              </a:rPr>
              <a:t>व अन्य को अ-अभिजात वर्ग</a:t>
            </a:r>
            <a:r>
              <a:rPr lang="en-US" sz="1900" dirty="0">
                <a:effectLst/>
                <a:latin typeface="Mangal" panose="02040503050203030202" pitchFamily="18" charset="0"/>
                <a:ea typeface="Palanquin Dark"/>
                <a:cs typeface="Mangal" panose="02040503050203030202" pitchFamily="18" charset="0"/>
              </a:rPr>
              <a:t> </a:t>
            </a:r>
            <a:r>
              <a:rPr lang="hi-IN" sz="1900" dirty="0">
                <a:effectLst/>
                <a:latin typeface="Mangal" panose="02040503050203030202" pitchFamily="18" charset="0"/>
                <a:ea typeface="Palanquin Dark"/>
                <a:cs typeface="Mangal" panose="02040503050203030202" pitchFamily="18" charset="0"/>
              </a:rPr>
              <a:t>(</a:t>
            </a:r>
            <a:r>
              <a:rPr lang="en-US" sz="1900" dirty="0">
                <a:effectLst/>
                <a:latin typeface="Mangal" panose="02040503050203030202" pitchFamily="18" charset="0"/>
                <a:ea typeface="Palanquin Dark"/>
                <a:cs typeface="Mangal" panose="02040503050203030202" pitchFamily="18" charset="0"/>
              </a:rPr>
              <a:t>Non-Elite) </a:t>
            </a:r>
            <a:r>
              <a:rPr lang="hi-IN" sz="1900" dirty="0">
                <a:effectLst/>
                <a:latin typeface="Mangal" panose="02040503050203030202" pitchFamily="18" charset="0"/>
                <a:ea typeface="Palanquin Dark"/>
                <a:cs typeface="Mangal" panose="02040503050203030202" pitchFamily="18" charset="0"/>
              </a:rPr>
              <a:t>कहते हैं।</a:t>
            </a:r>
            <a:endParaRPr lang="en-US" sz="1900" dirty="0">
              <a:effectLst/>
              <a:latin typeface="Mangal" panose="02040503050203030202" pitchFamily="18" charset="0"/>
              <a:ea typeface="Palanquin Dark"/>
              <a:cs typeface="Mangal" panose="02040503050203030202" pitchFamily="18" charset="0"/>
            </a:endParaRPr>
          </a:p>
          <a:p>
            <a:pPr marL="0">
              <a:lnSpc>
                <a:spcPct val="150000"/>
              </a:lnSpc>
              <a:spcBef>
                <a:spcPts val="0"/>
              </a:spcBef>
            </a:pPr>
            <a:r>
              <a:rPr lang="en-US" sz="1900" b="1" dirty="0" err="1">
                <a:effectLst/>
                <a:latin typeface="Mangal" panose="02040503050203030202" pitchFamily="18" charset="0"/>
                <a:ea typeface="Palanquin Dark"/>
                <a:cs typeface="Mangal" panose="02040503050203030202" pitchFamily="18" charset="0"/>
              </a:rPr>
              <a:t>व्यवसाय</a:t>
            </a:r>
            <a:r>
              <a:rPr lang="en-US" sz="1900" b="1" dirty="0">
                <a:effectLst/>
                <a:latin typeface="Mangal" panose="02040503050203030202" pitchFamily="18" charset="0"/>
                <a:ea typeface="Palanquin Dark"/>
                <a:cs typeface="Mangal" panose="02040503050203030202" pitchFamily="18" charset="0"/>
              </a:rPr>
              <a:t> (Occupation)</a:t>
            </a:r>
            <a:r>
              <a:rPr lang="en-US" sz="1900" dirty="0">
                <a:effectLst/>
                <a:latin typeface="Mangal" panose="02040503050203030202" pitchFamily="18" charset="0"/>
                <a:ea typeface="Palanquin Dark"/>
                <a:cs typeface="Mangal" panose="02040503050203030202" pitchFamily="18" charset="0"/>
              </a:rPr>
              <a:t> </a:t>
            </a:r>
            <a:r>
              <a:rPr lang="en-US" sz="1900" b="1"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सामाजिक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स्तरीकरण</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निर्धारण</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आर्थिक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संरचना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महत्वपूर्ण</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स्थान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अनेक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देश</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कुछ</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व्यवसाय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सम्मान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दृष्टि</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देखा</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धोबी</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नाई</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चमड़े</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सब्जी</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बेचने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व्यवसाय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करने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वालों</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अपेक्षा</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सोने-चांदी</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व्यवसाय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करने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वालों</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सम्मानित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दृष्टि</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देखा</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जबकि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दोनों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वर्ग</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व्यवसाय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करते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endParaRPr lang="en-US" sz="1900" dirty="0">
              <a:effectLst/>
              <a:latin typeface="Mangal" panose="02040503050203030202" pitchFamily="18" charset="0"/>
              <a:ea typeface="Arial" panose="020B0604020202020204" pitchFamily="34" charset="0"/>
              <a:cs typeface="Mangal" panose="02040503050203030202" pitchFamily="18" charset="0"/>
            </a:endParaRPr>
          </a:p>
          <a:p>
            <a:pPr marL="0" marR="0">
              <a:lnSpc>
                <a:spcPct val="150000"/>
              </a:lnSpc>
              <a:spcBef>
                <a:spcPts val="0"/>
              </a:spcBef>
              <a:spcAft>
                <a:spcPts val="0"/>
              </a:spcAft>
            </a:pPr>
            <a:endParaRPr lang="en-US" sz="1800" dirty="0">
              <a:effectLst/>
              <a:latin typeface="Arial" panose="020B0604020202020204" pitchFamily="34" charset="0"/>
              <a:ea typeface="Arial" panose="020B0604020202020204" pitchFamily="34" charset="0"/>
            </a:endParaRPr>
          </a:p>
          <a:p>
            <a:pPr marL="0" marR="0">
              <a:lnSpc>
                <a:spcPct val="150000"/>
              </a:lnSpc>
              <a:spcBef>
                <a:spcPts val="0"/>
              </a:spcBef>
              <a:spcAft>
                <a:spcPts val="0"/>
              </a:spcAft>
            </a:pPr>
            <a:endParaRPr lang="en-US" sz="1800" b="1" dirty="0">
              <a:effectLst/>
              <a:latin typeface="Arial" panose="020B0604020202020204" pitchFamily="34" charset="0"/>
              <a:ea typeface="Arial" panose="020B0604020202020204" pitchFamily="34" charset="0"/>
            </a:endParaRPr>
          </a:p>
          <a:p>
            <a:pPr marL="0" indent="0" fontAlgn="base">
              <a:lnSpc>
                <a:spcPct val="150000"/>
              </a:lnSpc>
              <a:buNone/>
            </a:pPr>
            <a:r>
              <a:rPr lang="en-US" sz="1900" dirty="0">
                <a:latin typeface="Mangal" panose="02040503050203030202" pitchFamily="18" charset="0"/>
                <a:cs typeface="Mangal" panose="02040503050203030202" pitchFamily="18" charset="0"/>
              </a:rPr>
              <a:t> </a:t>
            </a:r>
          </a:p>
          <a:p>
            <a:pPr>
              <a:lnSpc>
                <a:spcPct val="150000"/>
              </a:lnSpc>
            </a:pPr>
            <a:endParaRPr lang="en-US" sz="1900" dirty="0">
              <a:latin typeface="Mangal" panose="02040503050203030202" pitchFamily="18" charset="0"/>
              <a:cs typeface="Mangal" panose="02040503050203030202" pitchFamily="18" charset="0"/>
            </a:endParaRPr>
          </a:p>
        </p:txBody>
      </p:sp>
    </p:spTree>
    <p:extLst>
      <p:ext uri="{BB962C8B-B14F-4D97-AF65-F5344CB8AC3E}">
        <p14:creationId xmlns:p14="http://schemas.microsoft.com/office/powerpoint/2010/main" val="2924468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0658" y="609600"/>
            <a:ext cx="9628717" cy="762000"/>
          </a:xfrm>
        </p:spPr>
        <p:txBody>
          <a:bodyPr>
            <a:noAutofit/>
          </a:bodyPr>
          <a:lstStyle/>
          <a:p>
            <a:pPr marL="0" marR="0">
              <a:lnSpc>
                <a:spcPct val="115000"/>
              </a:lnSpc>
              <a:spcBef>
                <a:spcPts val="0"/>
              </a:spcBef>
              <a:spcAft>
                <a:spcPts val="0"/>
              </a:spcAft>
            </a:pPr>
            <a:r>
              <a:rPr lang="hi-IN" b="1" dirty="0">
                <a:effectLst/>
                <a:latin typeface="Palanquin Dark"/>
                <a:ea typeface="Palanquin Dark"/>
                <a:cs typeface="Palanquin Dark"/>
              </a:rPr>
              <a:t>सामाजिक सांस्कृतिक आधार (</a:t>
            </a:r>
            <a:r>
              <a:rPr lang="en-US" b="1" dirty="0">
                <a:effectLst/>
                <a:latin typeface="Palanquin Dark"/>
                <a:ea typeface="Palanquin Dark"/>
                <a:cs typeface="Palanquin Dark"/>
              </a:rPr>
              <a:t>Social-Culture Basic) - </a:t>
            </a:r>
            <a:endParaRPr lang="en-US" dirty="0">
              <a:effectLst/>
              <a:latin typeface="Arial" panose="020B0604020202020204" pitchFamily="34" charset="0"/>
              <a:ea typeface="Arial" panose="020B0604020202020204" pitchFamily="34" charset="0"/>
            </a:endParaRPr>
          </a:p>
        </p:txBody>
      </p:sp>
      <p:sp>
        <p:nvSpPr>
          <p:cNvPr id="3" name="Content Placeholder 2"/>
          <p:cNvSpPr>
            <a:spLocks noGrp="1"/>
          </p:cNvSpPr>
          <p:nvPr>
            <p:ph idx="1"/>
          </p:nvPr>
        </p:nvSpPr>
        <p:spPr>
          <a:xfrm>
            <a:off x="677334" y="1374313"/>
            <a:ext cx="8447616" cy="5055062"/>
          </a:xfrm>
        </p:spPr>
        <p:txBody>
          <a:bodyPr>
            <a:noAutofit/>
          </a:bodyPr>
          <a:lstStyle/>
          <a:p>
            <a:pPr marL="0" marR="0">
              <a:lnSpc>
                <a:spcPct val="150000"/>
              </a:lnSpc>
              <a:spcBef>
                <a:spcPts val="0"/>
              </a:spcBef>
              <a:spcAft>
                <a:spcPts val="0"/>
              </a:spcAft>
            </a:pPr>
            <a:r>
              <a:rPr lang="en-US" sz="1900" b="1" dirty="0" err="1">
                <a:effectLst/>
                <a:latin typeface="Mangal" panose="02040503050203030202" pitchFamily="18" charset="0"/>
                <a:ea typeface="Palanquin Dark"/>
                <a:cs typeface="Mangal" panose="02040503050203030202" pitchFamily="18" charset="0"/>
              </a:rPr>
              <a:t>संपत्ति</a:t>
            </a:r>
            <a:r>
              <a:rPr lang="en-US" sz="1900" b="1" dirty="0">
                <a:effectLst/>
                <a:latin typeface="Mangal" panose="02040503050203030202" pitchFamily="18" charset="0"/>
                <a:ea typeface="Palanquin Dark"/>
                <a:cs typeface="Mangal" panose="02040503050203030202" pitchFamily="18" charset="0"/>
              </a:rPr>
              <a:t> (Property) </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आदम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आधुनिक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समाज</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मुख्यतः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संपत्ति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आधार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स्तरीकरण</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धनवान</a:t>
            </a:r>
            <a:r>
              <a:rPr lang="en-US" sz="1900" dirty="0">
                <a:effectLst/>
                <a:latin typeface="Mangal" panose="02040503050203030202" pitchFamily="18" charset="0"/>
                <a:ea typeface="Palanquin Dark"/>
                <a:cs typeface="Mangal" panose="02040503050203030202" pitchFamily="18" charset="0"/>
              </a:rPr>
              <a:t> व </a:t>
            </a:r>
            <a:r>
              <a:rPr lang="en-US" sz="1900" dirty="0" err="1">
                <a:effectLst/>
                <a:latin typeface="Mangal" panose="02040503050203030202" pitchFamily="18" charset="0"/>
                <a:ea typeface="Palanquin Dark"/>
                <a:cs typeface="Mangal" panose="02040503050203030202" pitchFamily="18" charset="0"/>
              </a:rPr>
              <a:t>पूंजीपति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समाज</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उच्च</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स्थान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प्राप्त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endParaRPr lang="en-US" sz="1900" dirty="0">
              <a:effectLst/>
              <a:latin typeface="Mangal" panose="02040503050203030202" pitchFamily="18" charset="0"/>
              <a:ea typeface="Arial" panose="020B0604020202020204" pitchFamily="34" charset="0"/>
              <a:cs typeface="Mangal" panose="02040503050203030202" pitchFamily="18" charset="0"/>
            </a:endParaRPr>
          </a:p>
          <a:p>
            <a:pPr marL="0" marR="0">
              <a:lnSpc>
                <a:spcPct val="150000"/>
              </a:lnSpc>
              <a:spcBef>
                <a:spcPts val="0"/>
              </a:spcBef>
              <a:spcAft>
                <a:spcPts val="0"/>
              </a:spcAft>
            </a:pPr>
            <a:r>
              <a:rPr lang="en-US" sz="1900" b="1" dirty="0" err="1">
                <a:effectLst/>
                <a:latin typeface="Mangal" panose="02040503050203030202" pitchFamily="18" charset="0"/>
                <a:ea typeface="Palanquin Dark"/>
                <a:cs typeface="Mangal" panose="02040503050203030202" pitchFamily="18" charset="0"/>
              </a:rPr>
              <a:t>राजनीतिक</a:t>
            </a:r>
            <a:r>
              <a:rPr lang="en-US" sz="1900" b="1" dirty="0">
                <a:effectLst/>
                <a:latin typeface="Mangal" panose="02040503050203030202" pitchFamily="18" charset="0"/>
                <a:ea typeface="Palanquin Dark"/>
                <a:cs typeface="Mangal" panose="02040503050203030202" pitchFamily="18" charset="0"/>
              </a:rPr>
              <a:t> </a:t>
            </a:r>
            <a:r>
              <a:rPr lang="en-US" sz="1900" b="1" dirty="0" err="1">
                <a:effectLst/>
                <a:latin typeface="Mangal" panose="02040503050203030202" pitchFamily="18" charset="0"/>
                <a:ea typeface="Palanquin Dark"/>
                <a:cs typeface="Mangal" panose="02040503050203030202" pitchFamily="18" charset="0"/>
              </a:rPr>
              <a:t>शक्ति</a:t>
            </a:r>
            <a:r>
              <a:rPr lang="en-US" sz="1900" b="1" dirty="0">
                <a:effectLst/>
                <a:latin typeface="Mangal" panose="02040503050203030202" pitchFamily="18" charset="0"/>
                <a:ea typeface="Palanquin Dark"/>
                <a:cs typeface="Mangal" panose="02040503050203030202" pitchFamily="18" charset="0"/>
              </a:rPr>
              <a:t> (Political Power)</a:t>
            </a:r>
            <a:r>
              <a:rPr lang="en-US" sz="1900" dirty="0">
                <a:effectLst/>
                <a:latin typeface="Mangal" panose="02040503050203030202" pitchFamily="18" charset="0"/>
                <a:ea typeface="Palanquin Dark"/>
                <a:cs typeface="Mangal" panose="02040503050203030202" pitchFamily="18" charset="0"/>
              </a:rPr>
              <a:t> - </a:t>
            </a:r>
            <a:r>
              <a:rPr lang="en-US" sz="1900" dirty="0" err="1">
                <a:effectLst/>
                <a:latin typeface="Mangal" panose="02040503050203030202" pitchFamily="18" charset="0"/>
                <a:ea typeface="Palanquin Dark"/>
                <a:cs typeface="Mangal" panose="02040503050203030202" pitchFamily="18" charset="0"/>
              </a:rPr>
              <a:t>जो</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सत्ता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उनकी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स्थिति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सत्ता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विहीन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लोगों</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उच्च</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a:t>
            </a:r>
            <a:endParaRPr lang="en-US" sz="1900" dirty="0">
              <a:effectLst/>
              <a:latin typeface="Mangal" panose="02040503050203030202" pitchFamily="18" charset="0"/>
              <a:ea typeface="Arial" panose="020B0604020202020204" pitchFamily="34" charset="0"/>
              <a:cs typeface="Mangal" panose="02040503050203030202" pitchFamily="18" charset="0"/>
            </a:endParaRPr>
          </a:p>
          <a:p>
            <a:pPr marL="0" marR="0">
              <a:lnSpc>
                <a:spcPct val="150000"/>
              </a:lnSpc>
              <a:spcBef>
                <a:spcPts val="0"/>
              </a:spcBef>
              <a:spcAft>
                <a:spcPts val="0"/>
              </a:spcAft>
            </a:pPr>
            <a:r>
              <a:rPr lang="en-US" sz="1900" b="1" dirty="0" err="1">
                <a:effectLst/>
                <a:latin typeface="Mangal" panose="02040503050203030202" pitchFamily="18" charset="0"/>
                <a:ea typeface="Palanquin Dark"/>
                <a:cs typeface="Mangal" panose="02040503050203030202" pitchFamily="18" charset="0"/>
              </a:rPr>
              <a:t>धार्मिक</a:t>
            </a:r>
            <a:r>
              <a:rPr lang="en-US" sz="1900" b="1" dirty="0">
                <a:effectLst/>
                <a:latin typeface="Mangal" panose="02040503050203030202" pitchFamily="18" charset="0"/>
                <a:ea typeface="Palanquin Dark"/>
                <a:cs typeface="Mangal" panose="02040503050203030202" pitchFamily="18" charset="0"/>
              </a:rPr>
              <a:t> </a:t>
            </a:r>
            <a:r>
              <a:rPr lang="en-US" sz="1900" b="1" dirty="0" err="1">
                <a:effectLst/>
                <a:latin typeface="Mangal" panose="02040503050203030202" pitchFamily="18" charset="0"/>
                <a:ea typeface="Palanquin Dark"/>
                <a:cs typeface="Mangal" panose="02040503050203030202" pitchFamily="18" charset="0"/>
              </a:rPr>
              <a:t>ज्ञान</a:t>
            </a:r>
            <a:r>
              <a:rPr lang="en-US" sz="1900" b="1" dirty="0">
                <a:effectLst/>
                <a:latin typeface="Mangal" panose="02040503050203030202" pitchFamily="18" charset="0"/>
                <a:ea typeface="Palanquin Dark"/>
                <a:cs typeface="Mangal" panose="02040503050203030202" pitchFamily="18" charset="0"/>
              </a:rPr>
              <a:t> (Religious Knowledge) </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धर्म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महत्वपूर्ण</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भूमिका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मंदिरों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पंडित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मस्जिदों</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मौलवी</a:t>
            </a:r>
            <a:r>
              <a:rPr lang="en-US" sz="1900" dirty="0">
                <a:effectLst/>
                <a:latin typeface="Mangal" panose="02040503050203030202" pitchFamily="18" charset="0"/>
                <a:ea typeface="Palanquin Dark"/>
                <a:cs typeface="Mangal" panose="02040503050203030202" pitchFamily="18" charset="0"/>
              </a:rPr>
              <a:t> व </a:t>
            </a:r>
            <a:r>
              <a:rPr lang="en-US" sz="1900" dirty="0" err="1">
                <a:effectLst/>
                <a:latin typeface="Mangal" panose="02040503050203030202" pitchFamily="18" charset="0"/>
                <a:ea typeface="Palanquin Dark"/>
                <a:cs typeface="Mangal" panose="02040503050203030202" pitchFamily="18" charset="0"/>
              </a:rPr>
              <a:t>ईसाइयों</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में</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पोप</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स्थान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ऊंचा</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a:t>
            </a:r>
            <a:endParaRPr lang="en-US" sz="1900" dirty="0">
              <a:effectLst/>
              <a:latin typeface="Mangal" panose="02040503050203030202" pitchFamily="18" charset="0"/>
              <a:ea typeface="Arial" panose="020B0604020202020204" pitchFamily="34" charset="0"/>
              <a:cs typeface="Mangal" panose="02040503050203030202" pitchFamily="18" charset="0"/>
            </a:endParaRPr>
          </a:p>
          <a:p>
            <a:pPr marL="0" marR="0">
              <a:lnSpc>
                <a:spcPct val="150000"/>
              </a:lnSpc>
              <a:spcBef>
                <a:spcPts val="0"/>
              </a:spcBef>
              <a:spcAft>
                <a:spcPts val="0"/>
              </a:spcAft>
            </a:pPr>
            <a:r>
              <a:rPr lang="en-US" sz="1900" b="1" dirty="0" err="1">
                <a:effectLst/>
                <a:latin typeface="Mangal" panose="02040503050203030202" pitchFamily="18" charset="0"/>
                <a:ea typeface="Palanquin Dark"/>
                <a:cs typeface="Mangal" panose="02040503050203030202" pitchFamily="18" charset="0"/>
              </a:rPr>
              <a:t>शिक्षा</a:t>
            </a:r>
            <a:r>
              <a:rPr lang="en-US" sz="1900" b="1" dirty="0">
                <a:effectLst/>
                <a:latin typeface="Mangal" panose="02040503050203030202" pitchFamily="18" charset="0"/>
                <a:ea typeface="Palanquin Dark"/>
                <a:cs typeface="Mangal" panose="02040503050203030202" pitchFamily="18" charset="0"/>
              </a:rPr>
              <a:t> (Education) -</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बिना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पढ़े</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नर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पशु</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कहावे</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जहां</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जाए</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दूतकारें</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जावे</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अर्थात</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शिक्षित</a:t>
            </a:r>
            <a:r>
              <a:rPr lang="en-US" sz="1900" dirty="0">
                <a:effectLst/>
                <a:latin typeface="Mangal" panose="02040503050203030202" pitchFamily="18" charset="0"/>
                <a:ea typeface="Palanquin Dark"/>
                <a:cs typeface="Mangal" panose="02040503050203030202" pitchFamily="18" charset="0"/>
              </a:rPr>
              <a:t> व्यक्ति </a:t>
            </a:r>
            <a:r>
              <a:rPr lang="en-US" sz="1900" dirty="0" err="1">
                <a:effectLst/>
                <a:latin typeface="Mangal" panose="02040503050203030202" pitchFamily="18" charset="0"/>
                <a:ea typeface="Palanquin Dark"/>
                <a:cs typeface="Mangal" panose="02040503050203030202" pitchFamily="18" charset="0"/>
              </a:rPr>
              <a:t>का</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उच्च</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स्थान</a:t>
            </a:r>
            <a:r>
              <a:rPr lang="en-US" sz="1900" dirty="0">
                <a:effectLst/>
                <a:latin typeface="Mangal" panose="02040503050203030202" pitchFamily="18" charset="0"/>
                <a:ea typeface="Palanquin Dark"/>
                <a:cs typeface="Mangal" panose="02040503050203030202" pitchFamily="18" charset="0"/>
              </a:rPr>
              <a:t> </a:t>
            </a:r>
            <a:r>
              <a:rPr lang="en-US" sz="1900" dirty="0" err="1">
                <a:effectLst/>
                <a:latin typeface="Mangal" panose="02040503050203030202" pitchFamily="18" charset="0"/>
                <a:ea typeface="Palanquin Dark"/>
                <a:cs typeface="Mangal" panose="02040503050203030202" pitchFamily="18" charset="0"/>
              </a:rPr>
              <a:t>है</a:t>
            </a:r>
            <a:r>
              <a:rPr lang="en-US" sz="1900" dirty="0">
                <a:effectLst/>
                <a:latin typeface="Mangal" panose="02040503050203030202" pitchFamily="18" charset="0"/>
                <a:ea typeface="Palanquin Dark"/>
                <a:cs typeface="Mangal" panose="02040503050203030202" pitchFamily="18" charset="0"/>
              </a:rPr>
              <a:t>।</a:t>
            </a:r>
            <a:endParaRPr lang="en-US" sz="1900" dirty="0">
              <a:effectLst/>
              <a:latin typeface="Mangal" panose="02040503050203030202" pitchFamily="18" charset="0"/>
              <a:ea typeface="Arial" panose="020B0604020202020204" pitchFamily="34" charset="0"/>
              <a:cs typeface="Mangal" panose="02040503050203030202" pitchFamily="18" charset="0"/>
            </a:endParaRPr>
          </a:p>
        </p:txBody>
      </p:sp>
    </p:spTree>
    <p:extLst>
      <p:ext uri="{BB962C8B-B14F-4D97-AF65-F5344CB8AC3E}">
        <p14:creationId xmlns:p14="http://schemas.microsoft.com/office/powerpoint/2010/main" val="19933206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Override1.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themeOverride>
</file>

<file path=ppt/theme/themeOverride2.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themeOverride>
</file>

<file path=docProps/app.xml><?xml version="1.0" encoding="utf-8"?>
<Properties xmlns="http://schemas.openxmlformats.org/officeDocument/2006/extended-properties" xmlns:vt="http://schemas.openxmlformats.org/officeDocument/2006/docPropsVTypes">
  <Template/>
  <TotalTime>558</TotalTime>
  <Words>1196</Words>
  <Application>Microsoft Office PowerPoint</Application>
  <PresentationFormat>Widescreen</PresentationFormat>
  <Paragraphs>66</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-apple-system</vt:lpstr>
      <vt:lpstr>Arial</vt:lpstr>
      <vt:lpstr>Mangal</vt:lpstr>
      <vt:lpstr>Palanquin Dark</vt:lpstr>
      <vt:lpstr>Trebuchet MS</vt:lpstr>
      <vt:lpstr>Wingdings 3</vt:lpstr>
      <vt:lpstr>Facet</vt:lpstr>
      <vt:lpstr>सामाजिक स्तरीकरण (Social Stratification)</vt:lpstr>
      <vt:lpstr> सामाजिक स्तरीकरण </vt:lpstr>
      <vt:lpstr>समाज में दो प्रकार का विभेदीकरण होता है -</vt:lpstr>
      <vt:lpstr>परिभाषा-</vt:lpstr>
      <vt:lpstr>प्राणी शास्त्रीय आधार - (Biological Basis) </vt:lpstr>
      <vt:lpstr>प्राणी शास्त्रीय आधार - (Biological Basis) </vt:lpstr>
      <vt:lpstr>प्राणी शास्त्रीय आधार - (Biological Basis) </vt:lpstr>
      <vt:lpstr>सामाजिक सांस्कृतिक आधार (Social-Culture Basic) - </vt:lpstr>
      <vt:lpstr>सामाजिक सांस्कृतिक आधार (Social-Culture Basic) - </vt:lpstr>
      <vt:lpstr>निष्कर्ष</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नारीवाद</dc:title>
  <dc:creator>USER</dc:creator>
  <cp:lastModifiedBy>Banerjee, Vishal</cp:lastModifiedBy>
  <cp:revision>19</cp:revision>
  <dcterms:created xsi:type="dcterms:W3CDTF">2024-03-01T14:13:15Z</dcterms:created>
  <dcterms:modified xsi:type="dcterms:W3CDTF">2024-03-06T13:20:39Z</dcterms:modified>
</cp:coreProperties>
</file>