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10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BEA48D-6F9E-49CA-A61D-52B0F4F720AF}"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BEA48D-6F9E-49CA-A61D-52B0F4F720AF}"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BEA48D-6F9E-49CA-A61D-52B0F4F720AF}"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BEA48D-6F9E-49CA-A61D-52B0F4F720AF}"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BEA48D-6F9E-49CA-A61D-52B0F4F720AF}"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BEA48D-6F9E-49CA-A61D-52B0F4F720AF}" type="datetimeFigureOut">
              <a:rPr lang="en-US" smtClean="0"/>
              <a:pPr/>
              <a:t>8/5/2023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BEA48D-6F9E-49CA-A61D-52B0F4F720AF}" type="datetimeFigureOut">
              <a:rPr lang="en-US" smtClean="0"/>
              <a:pPr/>
              <a:t>8/5/2023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BEA48D-6F9E-49CA-A61D-52B0F4F720AF}" type="datetimeFigureOut">
              <a:rPr lang="en-US" smtClean="0"/>
              <a:pPr/>
              <a:t>8/5/2023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EA48D-6F9E-49CA-A61D-52B0F4F720AF}" type="datetimeFigureOut">
              <a:rPr lang="en-US" smtClean="0"/>
              <a:pPr/>
              <a:t>8/5/2023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BEA48D-6F9E-49CA-A61D-52B0F4F720AF}" type="datetimeFigureOut">
              <a:rPr lang="en-US" smtClean="0"/>
              <a:pPr/>
              <a:t>8/5/2023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BEA48D-6F9E-49CA-A61D-52B0F4F720AF}" type="datetimeFigureOut">
              <a:rPr lang="en-US" smtClean="0"/>
              <a:pPr/>
              <a:t>8/5/2023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A7B0AD-8B48-42EA-B352-4966B8A9E9E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BEA48D-6F9E-49CA-A61D-52B0F4F720AF}" type="datetimeFigureOut">
              <a:rPr lang="en-US" smtClean="0"/>
              <a:pPr/>
              <a:t>8/5/2023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7B0AD-8B48-42EA-B352-4966B8A9E9E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714356"/>
            <a:ext cx="7772400" cy="2357454"/>
          </a:xfrm>
        </p:spPr>
        <p:txBody>
          <a:bodyPr>
            <a:normAutofit/>
          </a:bodyPr>
          <a:lstStyle/>
          <a:p>
            <a:r>
              <a:rPr lang="en-IN" sz="2800" dirty="0" smtClean="0"/>
              <a:t/>
            </a:r>
            <a:br>
              <a:rPr lang="en-IN" sz="2800" dirty="0" smtClean="0"/>
            </a:br>
            <a:r>
              <a:rPr lang="en-IN" sz="3600" dirty="0" smtClean="0"/>
              <a:t> </a:t>
            </a:r>
            <a:r>
              <a:rPr lang="en-IN" sz="3600" b="1" dirty="0" smtClean="0"/>
              <a:t>Array </a:t>
            </a:r>
            <a:r>
              <a:rPr lang="en-IN" sz="3600" b="1" dirty="0" smtClean="0"/>
              <a:t>in Programming </a:t>
            </a:r>
            <a:r>
              <a:rPr lang="en-IN" sz="3600" b="1" dirty="0" smtClean="0"/>
              <a:t>in ‘C’ </a:t>
            </a:r>
            <a:r>
              <a:rPr lang="en-IN" sz="3600" b="1" dirty="0" err="1" smtClean="0"/>
              <a:t>Lannguage</a:t>
            </a:r>
            <a:r>
              <a:rPr lang="en-IN" sz="3600" b="1" dirty="0" smtClean="0"/>
              <a:t/>
            </a:r>
            <a:br>
              <a:rPr lang="en-IN" sz="3600" b="1" dirty="0" smtClean="0"/>
            </a:br>
            <a:r>
              <a:rPr lang="en-IN" sz="2800" dirty="0" smtClean="0"/>
              <a:t>    </a:t>
            </a:r>
            <a:br>
              <a:rPr lang="en-IN" sz="2800" dirty="0" smtClean="0"/>
            </a:br>
            <a:endParaRPr lang="en-US" sz="2800" dirty="0"/>
          </a:p>
        </p:txBody>
      </p:sp>
      <p:sp>
        <p:nvSpPr>
          <p:cNvPr id="3" name="Subtitle 2"/>
          <p:cNvSpPr>
            <a:spLocks noGrp="1"/>
          </p:cNvSpPr>
          <p:nvPr>
            <p:ph type="subTitle" idx="1"/>
          </p:nvPr>
        </p:nvSpPr>
        <p:spPr/>
        <p:txBody>
          <a:bodyPr>
            <a:normAutofit/>
          </a:bodyPr>
          <a:lstStyle/>
          <a:p>
            <a:pPr algn="r"/>
            <a:r>
              <a:rPr lang="en-IN" sz="2200" b="1" dirty="0" smtClean="0">
                <a:solidFill>
                  <a:schemeClr val="tx1"/>
                </a:solidFill>
              </a:rPr>
              <a:t>Dr. </a:t>
            </a:r>
            <a:r>
              <a:rPr lang="en-IN" sz="2200" b="1" dirty="0" err="1" smtClean="0">
                <a:solidFill>
                  <a:schemeClr val="tx1"/>
                </a:solidFill>
              </a:rPr>
              <a:t>Vibha</a:t>
            </a:r>
            <a:r>
              <a:rPr lang="en-IN" sz="2200" b="1" dirty="0" smtClean="0">
                <a:solidFill>
                  <a:schemeClr val="tx1"/>
                </a:solidFill>
              </a:rPr>
              <a:t> </a:t>
            </a:r>
            <a:r>
              <a:rPr lang="en-IN" sz="2200" b="1" dirty="0" err="1" smtClean="0">
                <a:solidFill>
                  <a:schemeClr val="tx1"/>
                </a:solidFill>
              </a:rPr>
              <a:t>Dubey</a:t>
            </a:r>
            <a:endParaRPr lang="en-IN" sz="2200" b="1" dirty="0" smtClean="0">
              <a:solidFill>
                <a:schemeClr val="tx1"/>
              </a:solidFill>
            </a:endParaRPr>
          </a:p>
          <a:p>
            <a:pPr algn="r"/>
            <a:r>
              <a:rPr lang="en-IN" sz="2200" b="1" dirty="0" smtClean="0">
                <a:solidFill>
                  <a:schemeClr val="tx1"/>
                </a:solidFill>
              </a:rPr>
              <a:t>Assistant </a:t>
            </a:r>
            <a:r>
              <a:rPr lang="en-IN" sz="2200" b="1" dirty="0" smtClean="0">
                <a:solidFill>
                  <a:schemeClr val="tx1"/>
                </a:solidFill>
              </a:rPr>
              <a:t>Professor(H.O.D.)</a:t>
            </a:r>
            <a:endParaRPr lang="en-IN" sz="2200" b="1" dirty="0" smtClean="0">
              <a:solidFill>
                <a:schemeClr val="tx1"/>
              </a:solidFill>
            </a:endParaRPr>
          </a:p>
          <a:p>
            <a:pPr algn="r"/>
            <a:r>
              <a:rPr lang="en-IN" sz="2200" b="1" dirty="0" smtClean="0">
                <a:solidFill>
                  <a:schemeClr val="tx1"/>
                </a:solidFill>
              </a:rPr>
              <a:t>Dept. Of </a:t>
            </a:r>
            <a:r>
              <a:rPr lang="en-IN" sz="2200" b="1" dirty="0" smtClean="0">
                <a:solidFill>
                  <a:schemeClr val="tx1"/>
                </a:solidFill>
              </a:rPr>
              <a:t>Computer</a:t>
            </a:r>
            <a:endParaRPr lang="en-IN" sz="2200" b="1" dirty="0" smtClean="0">
              <a:solidFill>
                <a:schemeClr val="tx1"/>
              </a:solidFill>
            </a:endParaRPr>
          </a:p>
          <a:p>
            <a:pPr algn="r"/>
            <a:r>
              <a:rPr lang="en-IN" sz="2200" b="1" dirty="0" smtClean="0">
                <a:solidFill>
                  <a:schemeClr val="tx1"/>
                </a:solidFill>
              </a:rPr>
              <a:t> </a:t>
            </a:r>
            <a:r>
              <a:rPr lang="en-IN" sz="2200" b="1" dirty="0" err="1" smtClean="0">
                <a:solidFill>
                  <a:schemeClr val="tx1"/>
                </a:solidFill>
              </a:rPr>
              <a:t>Durga</a:t>
            </a:r>
            <a:r>
              <a:rPr lang="en-IN" sz="2200" b="1" dirty="0" smtClean="0">
                <a:solidFill>
                  <a:schemeClr val="tx1"/>
                </a:solidFill>
              </a:rPr>
              <a:t> College(Raipur C.G.)</a:t>
            </a:r>
          </a:p>
          <a:p>
            <a:pPr algn="just"/>
            <a:endParaRPr lang="en-US" dirty="0" smtClean="0">
              <a:solidFill>
                <a:schemeClr val="tx1"/>
              </a:solidFill>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85000" lnSpcReduction="10000"/>
          </a:bodyPr>
          <a:lstStyle/>
          <a:p>
            <a:r>
              <a:rPr lang="en-US" b="1" dirty="0" smtClean="0"/>
              <a:t>Initialization of 2-d array:</a:t>
            </a:r>
          </a:p>
          <a:p>
            <a:r>
              <a:rPr lang="en-US" b="1" dirty="0" smtClean="0"/>
              <a:t> </a:t>
            </a:r>
            <a:r>
              <a:rPr lang="en-US" dirty="0" smtClean="0"/>
              <a:t>2-D array can be initialized in a way similar to that of 1-D array.</a:t>
            </a:r>
          </a:p>
          <a:p>
            <a:r>
              <a:rPr lang="en-US" dirty="0" smtClean="0"/>
              <a:t> for example:</a:t>
            </a:r>
          </a:p>
          <a:p>
            <a:endParaRPr lang="en-US" dirty="0" smtClean="0"/>
          </a:p>
          <a:p>
            <a:endParaRPr lang="en-US" dirty="0" smtClean="0"/>
          </a:p>
          <a:p>
            <a:r>
              <a:rPr lang="en-US" dirty="0" err="1" smtClean="0"/>
              <a:t>Int</a:t>
            </a:r>
            <a:r>
              <a:rPr lang="en-US" dirty="0" smtClean="0"/>
              <a:t> mat[4][3]={11,12,13,14,15,16,17,18,19,20,21,22}; These values are assigned to the elements row wise, so the values of elements after this initialization are</a:t>
            </a:r>
          </a:p>
          <a:p>
            <a:pPr>
              <a:buNone/>
            </a:pPr>
            <a:r>
              <a:rPr lang="en-US" dirty="0" smtClean="0"/>
              <a:t>    Mat[0][0]=11, Mat[1][0]=14,  Mat[2][0]=17 Mat[3][0]=20 Mat[0][1]=12,   Mat[1][1]=15, Mat[2][1]=18 Mat[3][1]=21    Mat[0][2]=13, Mat[1][2]=16, Mat[2][2]=19   Mat[3][2]=22</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lstStyle/>
          <a:p>
            <a:r>
              <a:rPr lang="en-US" dirty="0" smtClean="0"/>
              <a:t>While initializing we can group the elements row wise using inner braces. </a:t>
            </a:r>
          </a:p>
          <a:p>
            <a:r>
              <a:rPr lang="en-US" dirty="0" smtClean="0"/>
              <a:t>for example:    </a:t>
            </a:r>
            <a:endParaRPr lang="en-US" dirty="0" smtClean="0"/>
          </a:p>
          <a:p>
            <a:pPr>
              <a:buNone/>
            </a:pPr>
            <a:r>
              <a:rPr lang="en-US" sz="2400" dirty="0" err="1" smtClean="0"/>
              <a:t>Int</a:t>
            </a:r>
            <a:r>
              <a:rPr lang="en-US" sz="2400" dirty="0" smtClean="0"/>
              <a:t> </a:t>
            </a:r>
            <a:r>
              <a:rPr lang="en-US" sz="2400" dirty="0" smtClean="0"/>
              <a:t>mat[4][3]={{11,12,13},{14,15,16},{17,18,19},{20,21,22}}; </a:t>
            </a:r>
          </a:p>
          <a:p>
            <a:pPr>
              <a:buNone/>
            </a:pPr>
            <a:r>
              <a:rPr lang="en-US" sz="2400" dirty="0" smtClean="0"/>
              <a:t>If we initialize an array as  </a:t>
            </a:r>
          </a:p>
          <a:p>
            <a:pPr>
              <a:buNone/>
            </a:pPr>
            <a:r>
              <a:rPr lang="en-US" sz="2400" dirty="0" smtClean="0"/>
              <a:t>   </a:t>
            </a:r>
            <a:r>
              <a:rPr lang="en-US" sz="2400" dirty="0" err="1" smtClean="0"/>
              <a:t>int</a:t>
            </a:r>
            <a:r>
              <a:rPr lang="en-US" sz="2400" dirty="0" smtClean="0"/>
              <a:t> mat[4][3]={{11},{12,13},{14,15,16},{17}}; </a:t>
            </a:r>
          </a:p>
          <a:p>
            <a:r>
              <a:rPr lang="en-US" sz="2400" dirty="0" smtClean="0"/>
              <a:t>Then the compiler will assume its all rest value as 0,which are not defined.</a:t>
            </a:r>
          </a:p>
          <a:p>
            <a:pPr>
              <a:buNone/>
            </a:pPr>
            <a:r>
              <a:rPr lang="en-US" sz="2400" dirty="0" smtClean="0"/>
              <a:t>      </a:t>
            </a:r>
            <a:r>
              <a:rPr lang="en-US" sz="2400" dirty="0" smtClean="0"/>
              <a:t>Mat[0][0]=11, Mat[1][0]=12, Mat[2][0]=14, Mat[3][0]=17 Mat[0][1]=0, Mat[1][1]=13, Mat[2][1]=15 Mat[3][1]=0 Mat[0][2]=0, Mat[1][2]=0, Mat[2][2]=16, Mat[3][2]=0 In memory map whether it is 1-D or 2-D, elements are stored in one contiguous manner.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IN" sz="6600" b="1" dirty="0" smtClean="0"/>
          </a:p>
          <a:p>
            <a:pPr>
              <a:buNone/>
            </a:pPr>
            <a:r>
              <a:rPr lang="en-IN" sz="6600" b="1" dirty="0" smtClean="0"/>
              <a:t> </a:t>
            </a:r>
            <a:r>
              <a:rPr lang="en-IN" sz="6600" b="1" dirty="0" smtClean="0"/>
              <a:t>        THANK YOU</a:t>
            </a:r>
            <a:endParaRPr lang="en-US" sz="66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US" u="sng" dirty="0" smtClean="0"/>
              <a:t>INTRODUCTION</a:t>
            </a:r>
            <a:endParaRPr lang="en-US" u="sng" dirty="0"/>
          </a:p>
        </p:txBody>
      </p:sp>
      <p:sp>
        <p:nvSpPr>
          <p:cNvPr id="3" name="Content Placeholder 2"/>
          <p:cNvSpPr>
            <a:spLocks noGrp="1"/>
          </p:cNvSpPr>
          <p:nvPr>
            <p:ph idx="1"/>
          </p:nvPr>
        </p:nvSpPr>
        <p:spPr>
          <a:xfrm>
            <a:off x="457200" y="1071546"/>
            <a:ext cx="8229600" cy="5054617"/>
          </a:xfrm>
        </p:spPr>
        <p:txBody>
          <a:bodyPr>
            <a:normAutofit fontScale="77500" lnSpcReduction="20000"/>
          </a:bodyPr>
          <a:lstStyle/>
          <a:p>
            <a:r>
              <a:rPr lang="en-US" dirty="0" smtClean="0"/>
              <a:t>Array is the collection of similar data types or collection of similar entity stored in contiguous memory location. Array of character is a string. Each data item of an array is called an element. And each element is unique and located in separated memory location.  Each of elements of an array share a variable but each element having different index no. known as subscript. An array can be a single dimensional or multi-dimensional and number  of subscripts determines its dimension. And number of subscript is always starts with zero. One dimensional array is known as vector and two dimensional arrays are known as matrix. </a:t>
            </a:r>
          </a:p>
          <a:p>
            <a:r>
              <a:rPr lang="en-US" b="1" dirty="0" smtClean="0"/>
              <a:t>ADVANTAGES: </a:t>
            </a:r>
            <a:r>
              <a:rPr lang="en-US" dirty="0" smtClean="0"/>
              <a:t>array variable can store more than one value at a time where other variable can store one value at a time.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r>
              <a:rPr lang="en-US" dirty="0" smtClean="0"/>
              <a:t>DECLARATION OF AN ARRAY</a:t>
            </a:r>
            <a:endParaRPr lang="en-US" dirty="0"/>
          </a:p>
        </p:txBody>
      </p:sp>
      <p:sp>
        <p:nvSpPr>
          <p:cNvPr id="3" name="Content Placeholder 2"/>
          <p:cNvSpPr>
            <a:spLocks noGrp="1"/>
          </p:cNvSpPr>
          <p:nvPr>
            <p:ph idx="1"/>
          </p:nvPr>
        </p:nvSpPr>
        <p:spPr>
          <a:xfrm>
            <a:off x="457200" y="857232"/>
            <a:ext cx="8229600" cy="5268931"/>
          </a:xfrm>
        </p:spPr>
        <p:txBody>
          <a:bodyPr>
            <a:normAutofit fontScale="85000" lnSpcReduction="20000"/>
          </a:bodyPr>
          <a:lstStyle/>
          <a:p>
            <a:pPr>
              <a:buNone/>
            </a:pPr>
            <a:r>
              <a:rPr lang="en-US" u="sng" dirty="0" smtClean="0"/>
              <a:t>:     Its syntax is :  </a:t>
            </a:r>
          </a:p>
          <a:p>
            <a:pPr>
              <a:buNone/>
            </a:pPr>
            <a:r>
              <a:rPr lang="en-US" dirty="0" smtClean="0"/>
              <a:t>  Data type array name [size];      </a:t>
            </a:r>
          </a:p>
          <a:p>
            <a:pPr>
              <a:buNone/>
            </a:pPr>
            <a:r>
              <a:rPr lang="en-US" dirty="0" smtClean="0"/>
              <a:t>        </a:t>
            </a:r>
            <a:r>
              <a:rPr lang="en-US" dirty="0" err="1" smtClean="0"/>
              <a:t>int</a:t>
            </a:r>
            <a:r>
              <a:rPr lang="en-US" dirty="0" smtClean="0"/>
              <a:t> </a:t>
            </a:r>
            <a:r>
              <a:rPr lang="en-US" dirty="0" err="1" smtClean="0"/>
              <a:t>arr</a:t>
            </a:r>
            <a:r>
              <a:rPr lang="en-US" dirty="0" smtClean="0"/>
              <a:t>[100];                          </a:t>
            </a:r>
          </a:p>
          <a:p>
            <a:pPr>
              <a:buNone/>
            </a:pPr>
            <a:r>
              <a:rPr lang="en-US" dirty="0" smtClean="0"/>
              <a:t>        </a:t>
            </a:r>
            <a:r>
              <a:rPr lang="en-US" dirty="0" err="1" smtClean="0"/>
              <a:t>int</a:t>
            </a:r>
            <a:r>
              <a:rPr lang="en-US" dirty="0" smtClean="0"/>
              <a:t> mark[100]; </a:t>
            </a:r>
            <a:endParaRPr lang="en-US" dirty="0" smtClean="0"/>
          </a:p>
          <a:p>
            <a:pPr>
              <a:buNone/>
            </a:pPr>
            <a:r>
              <a:rPr lang="en-US" dirty="0" smtClean="0"/>
              <a:t>       </a:t>
            </a:r>
            <a:r>
              <a:rPr lang="en-US" dirty="0" err="1" smtClean="0"/>
              <a:t>int</a:t>
            </a:r>
            <a:r>
              <a:rPr lang="en-US" dirty="0" smtClean="0"/>
              <a:t> </a:t>
            </a:r>
            <a:r>
              <a:rPr lang="en-US" dirty="0" smtClean="0"/>
              <a:t>a[5]={10,20,30,100,5}</a:t>
            </a:r>
          </a:p>
          <a:p>
            <a:pPr algn="just">
              <a:buNone/>
            </a:pPr>
            <a:endParaRPr lang="en-US" dirty="0" smtClean="0"/>
          </a:p>
          <a:p>
            <a:pPr algn="just"/>
            <a:r>
              <a:rPr lang="en-US" dirty="0" smtClean="0"/>
              <a:t>The declaration of an array tells the compiler that, the data type, name of the array, size of the array and for each element it occupies memory space. Like for  </a:t>
            </a:r>
            <a:r>
              <a:rPr lang="en-US" dirty="0" err="1" smtClean="0"/>
              <a:t>int</a:t>
            </a:r>
            <a:r>
              <a:rPr lang="en-US" dirty="0" smtClean="0"/>
              <a:t> data type, it occupies 2 bytes for each element and for float it occupies 4 byte for each element etc. The size of the array operates the  number  of elements that can be stored in an array and it may be a </a:t>
            </a:r>
            <a:r>
              <a:rPr lang="en-US" dirty="0" err="1" smtClean="0"/>
              <a:t>int</a:t>
            </a:r>
            <a:r>
              <a:rPr lang="en-US" dirty="0" smtClean="0"/>
              <a:t> constant or constant </a:t>
            </a:r>
            <a:r>
              <a:rPr lang="en-US" dirty="0" err="1" smtClean="0"/>
              <a:t>int</a:t>
            </a:r>
            <a:r>
              <a:rPr lang="en-US" dirty="0" smtClean="0"/>
              <a:t> expression.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5404"/>
          </a:xfrm>
        </p:spPr>
        <p:txBody>
          <a:bodyPr>
            <a:normAutofit fontScale="90000"/>
          </a:bodyPr>
          <a:lstStyle/>
          <a:p>
            <a:r>
              <a:rPr lang="en-US" dirty="0" smtClean="0"/>
              <a:t>INITIALIZATION OF AN ARRAY</a:t>
            </a:r>
            <a:endParaRPr lang="en-US" dirty="0"/>
          </a:p>
        </p:txBody>
      </p:sp>
      <p:sp>
        <p:nvSpPr>
          <p:cNvPr id="3" name="Content Placeholder 2"/>
          <p:cNvSpPr>
            <a:spLocks noGrp="1"/>
          </p:cNvSpPr>
          <p:nvPr>
            <p:ph idx="1"/>
          </p:nvPr>
        </p:nvSpPr>
        <p:spPr>
          <a:xfrm>
            <a:off x="457200" y="857232"/>
            <a:ext cx="8229600" cy="5268931"/>
          </a:xfrm>
        </p:spPr>
        <p:txBody>
          <a:bodyPr>
            <a:normAutofit fontScale="92500" lnSpcReduction="10000"/>
          </a:bodyPr>
          <a:lstStyle/>
          <a:p>
            <a:pPr>
              <a:buNone/>
            </a:pPr>
            <a:r>
              <a:rPr lang="en-IN" b="1" dirty="0" smtClean="0"/>
              <a:t>One </a:t>
            </a:r>
            <a:r>
              <a:rPr lang="en-IN" b="1" dirty="0" err="1" smtClean="0"/>
              <a:t>Dimentional</a:t>
            </a:r>
            <a:r>
              <a:rPr lang="en-IN" b="1" dirty="0" smtClean="0"/>
              <a:t> Array</a:t>
            </a:r>
            <a:endParaRPr lang="en-US" b="1" dirty="0" smtClean="0"/>
          </a:p>
          <a:p>
            <a:r>
              <a:rPr lang="en-US" dirty="0" smtClean="0"/>
              <a:t> After declaration element of local array has garbage value. If it is global or static array then it will be automatically initialize with zero. An explicitly it can be initialize that         </a:t>
            </a:r>
          </a:p>
          <a:p>
            <a:pPr>
              <a:buNone/>
            </a:pPr>
            <a:r>
              <a:rPr lang="en-US" sz="2400" dirty="0" smtClean="0"/>
              <a:t>         Data type array name [size] = {value1, value2, value3…}</a:t>
            </a:r>
          </a:p>
          <a:p>
            <a:pPr>
              <a:buNone/>
            </a:pPr>
            <a:r>
              <a:rPr lang="en-US" sz="2400" dirty="0" smtClean="0"/>
              <a:t> Example:    </a:t>
            </a:r>
          </a:p>
          <a:p>
            <a:pPr>
              <a:buNone/>
            </a:pPr>
            <a:r>
              <a:rPr lang="en-US" sz="2400" dirty="0" smtClean="0"/>
              <a:t>         in </a:t>
            </a:r>
            <a:r>
              <a:rPr lang="en-US" sz="2400" dirty="0" err="1" smtClean="0"/>
              <a:t>ar</a:t>
            </a:r>
            <a:r>
              <a:rPr lang="en-US" sz="2400" dirty="0" smtClean="0"/>
              <a:t>[5]={20,60,90, 100,120}</a:t>
            </a:r>
          </a:p>
          <a:p>
            <a:r>
              <a:rPr lang="en-US" sz="2400" dirty="0" smtClean="0"/>
              <a:t>Array subscript always start from zero which is known as lower bound and upper value is known as upper bound and the last subscript value is one less than the size of array. Subscript can be an expression i.e. integer value. It can be any integer, integer constant, integer variable, integer expression or return  value from functional call that yield integer value.</a:t>
            </a:r>
          </a:p>
          <a:p>
            <a:endParaRPr lang="en-IN" sz="2400" dirty="0"/>
          </a:p>
          <a:p>
            <a:endParaRPr lang="en-IN" sz="2400" dirty="0" smtClean="0"/>
          </a:p>
          <a:p>
            <a:endParaRPr lang="en-IN" sz="2400" dirty="0"/>
          </a:p>
          <a:p>
            <a:endParaRPr lang="en-IN" sz="2400" dirty="0" smtClean="0"/>
          </a:p>
          <a:p>
            <a:endParaRPr lang="en-US"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rmAutofit fontScale="55000" lnSpcReduction="20000"/>
          </a:bodyPr>
          <a:lstStyle/>
          <a:p>
            <a:r>
              <a:rPr lang="en-US" dirty="0" smtClean="0"/>
              <a:t>ACCESSING OF ARRAY ELEMENT: /*Write a program to input values into an array and display them*/</a:t>
            </a:r>
          </a:p>
          <a:p>
            <a:pPr>
              <a:buNone/>
            </a:pPr>
            <a:r>
              <a:rPr lang="en-US" dirty="0" smtClean="0"/>
              <a:t> #include&lt;</a:t>
            </a:r>
            <a:r>
              <a:rPr lang="en-US" dirty="0" err="1" smtClean="0"/>
              <a:t>stdio.h</a:t>
            </a:r>
            <a:r>
              <a:rPr lang="en-US" dirty="0" smtClean="0"/>
              <a:t>&gt; </a:t>
            </a:r>
          </a:p>
          <a:p>
            <a:pPr>
              <a:buNone/>
            </a:pPr>
            <a:r>
              <a:rPr lang="en-US" dirty="0" err="1" smtClean="0"/>
              <a:t>int</a:t>
            </a:r>
            <a:r>
              <a:rPr lang="en-US" dirty="0" smtClean="0"/>
              <a:t> main() </a:t>
            </a:r>
          </a:p>
          <a:p>
            <a:pPr>
              <a:buNone/>
            </a:pPr>
            <a:r>
              <a:rPr lang="en-US" dirty="0" smtClean="0"/>
              <a:t>{ </a:t>
            </a:r>
          </a:p>
          <a:p>
            <a:pPr>
              <a:buNone/>
            </a:pPr>
            <a:r>
              <a:rPr lang="en-US" dirty="0" err="1" smtClean="0"/>
              <a:t>int</a:t>
            </a:r>
            <a:r>
              <a:rPr lang="en-US" dirty="0" smtClean="0"/>
              <a:t> </a:t>
            </a:r>
            <a:r>
              <a:rPr lang="en-US" dirty="0" err="1" smtClean="0"/>
              <a:t>arr</a:t>
            </a:r>
            <a:r>
              <a:rPr lang="en-US" dirty="0" smtClean="0"/>
              <a:t>[5],</a:t>
            </a:r>
            <a:r>
              <a:rPr lang="en-US" dirty="0" err="1" smtClean="0"/>
              <a:t>i</a:t>
            </a:r>
            <a:r>
              <a:rPr lang="en-US" dirty="0" smtClean="0"/>
              <a:t>;</a:t>
            </a:r>
          </a:p>
          <a:p>
            <a:pPr>
              <a:buNone/>
            </a:pPr>
            <a:r>
              <a:rPr lang="en-US" dirty="0" smtClean="0"/>
              <a:t> for(</a:t>
            </a:r>
            <a:r>
              <a:rPr lang="en-US" dirty="0" err="1" smtClean="0"/>
              <a:t>i</a:t>
            </a:r>
            <a:r>
              <a:rPr lang="en-US" dirty="0" smtClean="0"/>
              <a:t>=0;i&lt;5;i++)</a:t>
            </a:r>
          </a:p>
          <a:p>
            <a:pPr>
              <a:buNone/>
            </a:pPr>
            <a:r>
              <a:rPr lang="en-US" dirty="0" smtClean="0"/>
              <a:t> {</a:t>
            </a:r>
          </a:p>
          <a:p>
            <a:pPr>
              <a:buNone/>
            </a:pPr>
            <a:r>
              <a:rPr lang="en-US" dirty="0" smtClean="0"/>
              <a:t> </a:t>
            </a:r>
            <a:r>
              <a:rPr lang="en-US" dirty="0" err="1" smtClean="0"/>
              <a:t>printf</a:t>
            </a:r>
            <a:r>
              <a:rPr lang="en-US" dirty="0" smtClean="0"/>
              <a:t>(“(“%d\</a:t>
            </a:r>
            <a:r>
              <a:rPr lang="en-US" dirty="0" err="1" smtClean="0"/>
              <a:t>t”,arr</a:t>
            </a:r>
            <a:r>
              <a:rPr lang="en-US" dirty="0" smtClean="0"/>
              <a:t>[</a:t>
            </a:r>
            <a:r>
              <a:rPr lang="en-US" dirty="0" err="1" smtClean="0"/>
              <a:t>i</a:t>
            </a:r>
            <a:r>
              <a:rPr lang="en-US" dirty="0" smtClean="0"/>
              <a:t>]); </a:t>
            </a:r>
          </a:p>
          <a:p>
            <a:pPr>
              <a:buNone/>
            </a:pPr>
            <a:r>
              <a:rPr lang="en-US" dirty="0" smtClean="0"/>
              <a:t>}</a:t>
            </a:r>
          </a:p>
          <a:p>
            <a:pPr>
              <a:buNone/>
            </a:pPr>
            <a:r>
              <a:rPr lang="en-US" dirty="0" smtClean="0"/>
              <a:t> return 0;</a:t>
            </a:r>
          </a:p>
          <a:p>
            <a:pPr>
              <a:buNone/>
            </a:pPr>
            <a:r>
              <a:rPr lang="en-US" dirty="0" smtClean="0"/>
              <a:t> }</a:t>
            </a:r>
          </a:p>
          <a:p>
            <a:pPr>
              <a:buNone/>
            </a:pPr>
            <a:r>
              <a:rPr lang="en-US" dirty="0" smtClean="0"/>
              <a:t> OUTPUT: </a:t>
            </a:r>
          </a:p>
          <a:p>
            <a:r>
              <a:rPr lang="en-US" dirty="0" smtClean="0"/>
              <a:t>Enter a value for </a:t>
            </a:r>
            <a:r>
              <a:rPr lang="en-US" dirty="0" err="1" smtClean="0"/>
              <a:t>arr</a:t>
            </a:r>
            <a:r>
              <a:rPr lang="en-US" dirty="0" smtClean="0"/>
              <a:t>[0]  = 12 </a:t>
            </a:r>
          </a:p>
          <a:p>
            <a:r>
              <a:rPr lang="en-US" dirty="0" smtClean="0"/>
              <a:t>Enter a value for </a:t>
            </a:r>
            <a:r>
              <a:rPr lang="en-US" dirty="0" err="1" smtClean="0"/>
              <a:t>arr</a:t>
            </a:r>
            <a:r>
              <a:rPr lang="en-US" dirty="0" smtClean="0"/>
              <a:t>[1]  =45</a:t>
            </a:r>
          </a:p>
          <a:p>
            <a:r>
              <a:rPr lang="en-US" dirty="0" smtClean="0"/>
              <a:t>Enter a value for </a:t>
            </a:r>
            <a:r>
              <a:rPr lang="en-US" dirty="0" err="1" smtClean="0"/>
              <a:t>arr</a:t>
            </a:r>
            <a:r>
              <a:rPr lang="en-US" dirty="0" smtClean="0"/>
              <a:t>[2]  =59 </a:t>
            </a:r>
          </a:p>
          <a:p>
            <a:r>
              <a:rPr lang="en-US" dirty="0" smtClean="0"/>
              <a:t>Enter a value for </a:t>
            </a:r>
            <a:r>
              <a:rPr lang="en-US" dirty="0" err="1" smtClean="0"/>
              <a:t>arr</a:t>
            </a:r>
            <a:r>
              <a:rPr lang="en-US" dirty="0" smtClean="0"/>
              <a:t>[3]  =98</a:t>
            </a:r>
          </a:p>
          <a:p>
            <a:r>
              <a:rPr lang="en-US" dirty="0" smtClean="0"/>
              <a:t> Enter a value for </a:t>
            </a:r>
            <a:r>
              <a:rPr lang="en-US" dirty="0" err="1" smtClean="0"/>
              <a:t>arr</a:t>
            </a:r>
            <a:r>
              <a:rPr lang="en-US" dirty="0" smtClean="0"/>
              <a:t>[4]  =21</a:t>
            </a:r>
          </a:p>
          <a:p>
            <a:endParaRPr lang="en-US" dirty="0" smtClean="0"/>
          </a:p>
          <a:p>
            <a:r>
              <a:rPr lang="en-US" dirty="0" smtClean="0"/>
              <a:t> The array elements are 12  45  59  98  21</a:t>
            </a:r>
          </a:p>
          <a:p>
            <a:r>
              <a:rPr lang="en-US" dirty="0" smtClean="0"/>
              <a:t>Example:  From the above example value stored in an array are and </a:t>
            </a:r>
            <a:r>
              <a:rPr lang="en-US" dirty="0" err="1" smtClean="0"/>
              <a:t>occu</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9"/>
            <a:ext cx="8229600" cy="4572032"/>
          </a:xfrm>
        </p:spPr>
        <p:txBody>
          <a:bodyPr>
            <a:normAutofit fontScale="85000" lnSpcReduction="20000"/>
          </a:bodyPr>
          <a:lstStyle/>
          <a:p>
            <a:r>
              <a:rPr lang="en-US" b="1" dirty="0" smtClean="0"/>
              <a:t>Example:  </a:t>
            </a:r>
            <a:r>
              <a:rPr lang="en-US" dirty="0" smtClean="0"/>
              <a:t>From the above example value stored in an array are and occupy its memory addresses 2000, 2002, 2004, 2006, 2008 respectively.       </a:t>
            </a:r>
          </a:p>
          <a:p>
            <a:pPr>
              <a:buNone/>
            </a:pPr>
            <a:r>
              <a:rPr lang="en-US" dirty="0" smtClean="0"/>
              <a:t>    a[0]=12,  a[1]=45,  a[2]=59,  a[3]=98,  a[4]=21</a:t>
            </a:r>
          </a:p>
          <a:p>
            <a:pPr>
              <a:buNone/>
            </a:pPr>
            <a:endParaRPr lang="en-IN" dirty="0"/>
          </a:p>
          <a:p>
            <a:pPr>
              <a:buNone/>
            </a:pPr>
            <a:r>
              <a:rPr lang="en-IN" dirty="0" smtClean="0"/>
              <a:t>             </a:t>
            </a:r>
            <a:r>
              <a:rPr lang="en-US" dirty="0" err="1" smtClean="0"/>
              <a:t>ar</a:t>
            </a:r>
            <a:r>
              <a:rPr lang="en-US" dirty="0" smtClean="0"/>
              <a:t>[0]     </a:t>
            </a:r>
            <a:r>
              <a:rPr lang="en-US" dirty="0" err="1" smtClean="0"/>
              <a:t>ar</a:t>
            </a:r>
            <a:r>
              <a:rPr lang="en-US" dirty="0" smtClean="0"/>
              <a:t>[1]     </a:t>
            </a:r>
            <a:r>
              <a:rPr lang="en-US" dirty="0" err="1" smtClean="0"/>
              <a:t>ar</a:t>
            </a:r>
            <a:r>
              <a:rPr lang="en-US" dirty="0" smtClean="0"/>
              <a:t>[2]      </a:t>
            </a:r>
            <a:r>
              <a:rPr lang="en-US" dirty="0" err="1" smtClean="0"/>
              <a:t>ar</a:t>
            </a:r>
            <a:r>
              <a:rPr lang="en-US" dirty="0" smtClean="0"/>
              <a:t>[3]      </a:t>
            </a:r>
            <a:r>
              <a:rPr lang="en-US" dirty="0" err="1" smtClean="0"/>
              <a:t>ar</a:t>
            </a:r>
            <a:r>
              <a:rPr lang="en-US" dirty="0" smtClean="0"/>
              <a:t>[4]</a:t>
            </a:r>
          </a:p>
          <a:p>
            <a:pPr>
              <a:buNone/>
            </a:pPr>
            <a:endParaRPr lang="en-US" dirty="0" smtClean="0"/>
          </a:p>
          <a:p>
            <a:pPr>
              <a:buNone/>
            </a:pPr>
            <a:endParaRPr lang="en-IN" dirty="0" smtClean="0"/>
          </a:p>
          <a:p>
            <a:pPr>
              <a:buNone/>
            </a:pPr>
            <a:endParaRPr lang="en-US" dirty="0" smtClean="0"/>
          </a:p>
          <a:p>
            <a:pPr>
              <a:buNone/>
            </a:pPr>
            <a:r>
              <a:rPr lang="en-US" dirty="0" smtClean="0"/>
              <a:t>          </a:t>
            </a:r>
          </a:p>
          <a:p>
            <a:pPr>
              <a:buNone/>
            </a:pPr>
            <a:r>
              <a:rPr lang="en-US" dirty="0" smtClean="0"/>
              <a:t>               2000    2002      2004     2006         2008</a:t>
            </a:r>
          </a:p>
          <a:p>
            <a:endParaRPr lang="en-US" dirty="0"/>
          </a:p>
        </p:txBody>
      </p:sp>
      <p:graphicFrame>
        <p:nvGraphicFramePr>
          <p:cNvPr id="4" name="Table 3"/>
          <p:cNvGraphicFramePr>
            <a:graphicFrameLocks noGrp="1"/>
          </p:cNvGraphicFramePr>
          <p:nvPr/>
        </p:nvGraphicFramePr>
        <p:xfrm>
          <a:off x="1500166" y="3071810"/>
          <a:ext cx="6096000" cy="96043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960430">
                <a:tc>
                  <a:txBody>
                    <a:bodyPr/>
                    <a:lstStyle/>
                    <a:p>
                      <a:r>
                        <a:rPr lang="en-IN" dirty="0" smtClean="0"/>
                        <a:t>12</a:t>
                      </a:r>
                      <a:endParaRPr lang="en-US" dirty="0"/>
                    </a:p>
                  </a:txBody>
                  <a:tcPr/>
                </a:tc>
                <a:tc>
                  <a:txBody>
                    <a:bodyPr/>
                    <a:lstStyle/>
                    <a:p>
                      <a:r>
                        <a:rPr lang="en-IN" dirty="0" smtClean="0"/>
                        <a:t>45</a:t>
                      </a:r>
                      <a:endParaRPr lang="en-US" dirty="0"/>
                    </a:p>
                  </a:txBody>
                  <a:tcPr/>
                </a:tc>
                <a:tc>
                  <a:txBody>
                    <a:bodyPr/>
                    <a:lstStyle/>
                    <a:p>
                      <a:r>
                        <a:rPr lang="en-IN" dirty="0" smtClean="0"/>
                        <a:t>59</a:t>
                      </a:r>
                      <a:endParaRPr lang="en-US" dirty="0"/>
                    </a:p>
                  </a:txBody>
                  <a:tcPr/>
                </a:tc>
                <a:tc>
                  <a:txBody>
                    <a:bodyPr/>
                    <a:lstStyle/>
                    <a:p>
                      <a:r>
                        <a:rPr lang="en-IN" dirty="0" smtClean="0"/>
                        <a:t>98</a:t>
                      </a:r>
                      <a:endParaRPr lang="en-US" dirty="0"/>
                    </a:p>
                  </a:txBody>
                  <a:tcPr/>
                </a:tc>
                <a:tc>
                  <a:txBody>
                    <a:bodyPr/>
                    <a:lstStyle/>
                    <a:p>
                      <a:r>
                        <a:rPr lang="en-IN" dirty="0" smtClean="0"/>
                        <a:t>21</a:t>
                      </a:r>
                      <a:endParaRPr lang="en-US"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lstStyle/>
          <a:p>
            <a:r>
              <a:rPr lang="en-US" dirty="0" smtClean="0"/>
              <a:t>Two dimensional arrays </a:t>
            </a:r>
            <a:endParaRPr lang="en-US" dirty="0"/>
          </a:p>
        </p:txBody>
      </p:sp>
      <p:sp>
        <p:nvSpPr>
          <p:cNvPr id="3" name="Content Placeholder 2"/>
          <p:cNvSpPr>
            <a:spLocks noGrp="1"/>
          </p:cNvSpPr>
          <p:nvPr>
            <p:ph idx="1"/>
          </p:nvPr>
        </p:nvSpPr>
        <p:spPr>
          <a:xfrm>
            <a:off x="457200" y="1214422"/>
            <a:ext cx="8229600" cy="4911741"/>
          </a:xfrm>
        </p:spPr>
        <p:txBody>
          <a:bodyPr>
            <a:normAutofit/>
          </a:bodyPr>
          <a:lstStyle/>
          <a:p>
            <a:pPr algn="just"/>
            <a:r>
              <a:rPr lang="en-US" sz="2400" dirty="0" smtClean="0"/>
              <a:t>Two dimensional array is known as matrix. The array declaration in both the array i.e.in single dimensional array single subscript is used and in two dimensional array two subscripts are is used. Its syntax is  Data-type array name[row][column]; Or we can say 2-d array is a collection of 1-D array placed one below</a:t>
            </a:r>
          </a:p>
          <a:p>
            <a:pPr algn="just"/>
            <a:r>
              <a:rPr lang="en-US" sz="2400" dirty="0" smtClean="0"/>
              <a:t>Total no. of elements in 2-D array is calculated as  row*column  the other</a:t>
            </a:r>
          </a:p>
          <a:p>
            <a:pPr algn="just"/>
            <a:r>
              <a:rPr lang="en-US" sz="2400" b="1" dirty="0" smtClean="0"/>
              <a:t>Example:      </a:t>
            </a:r>
          </a:p>
          <a:p>
            <a:pPr algn="just">
              <a:buNone/>
            </a:pPr>
            <a:r>
              <a:rPr lang="en-US" sz="2400" dirty="0" err="1" smtClean="0"/>
              <a:t>int</a:t>
            </a:r>
            <a:r>
              <a:rPr lang="en-US" sz="2400" dirty="0" smtClean="0"/>
              <a:t> a[2][3];   </a:t>
            </a:r>
            <a:endParaRPr lang="en-US" sz="2400" dirty="0" smtClean="0"/>
          </a:p>
          <a:p>
            <a:pPr algn="just">
              <a:buNone/>
            </a:pPr>
            <a:r>
              <a:rPr lang="en-US" sz="2400" dirty="0" smtClean="0"/>
              <a:t>  </a:t>
            </a:r>
            <a:r>
              <a:rPr lang="en-US" sz="2400" dirty="0" smtClean="0"/>
              <a:t>Total no of elements=row*column is 2*3 =6</a:t>
            </a:r>
          </a:p>
          <a:p>
            <a:pPr algn="just"/>
            <a:r>
              <a:rPr lang="en-US" sz="2400" dirty="0" smtClean="0"/>
              <a:t> It means the matrix consist of 2 rows and 3 columns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r>
              <a:rPr lang="en-US" sz="2000" b="1" dirty="0" smtClean="0"/>
              <a:t>For example</a:t>
            </a:r>
            <a:r>
              <a:rPr lang="en-US" sz="2000" dirty="0" smtClean="0"/>
              <a:t>: </a:t>
            </a:r>
          </a:p>
          <a:p>
            <a:pPr>
              <a:buNone/>
            </a:pPr>
            <a:r>
              <a:rPr lang="en-US" sz="2000" dirty="0" smtClean="0"/>
              <a:t>    20  2  7 </a:t>
            </a:r>
          </a:p>
          <a:p>
            <a:pPr>
              <a:buNone/>
            </a:pPr>
            <a:r>
              <a:rPr lang="en-US" sz="2000" dirty="0" smtClean="0"/>
              <a:t>    8   3  15</a:t>
            </a:r>
          </a:p>
          <a:p>
            <a:pPr>
              <a:buNone/>
            </a:pPr>
            <a:r>
              <a:rPr lang="en-US" sz="2000" dirty="0" smtClean="0"/>
              <a:t>Positions of 2-D array elements  in an array are as below </a:t>
            </a:r>
          </a:p>
          <a:p>
            <a:pPr>
              <a:buNone/>
            </a:pPr>
            <a:r>
              <a:rPr lang="en-US" sz="2000" dirty="0" smtClean="0"/>
              <a:t> 00  01  02</a:t>
            </a:r>
          </a:p>
          <a:p>
            <a:pPr>
              <a:buNone/>
            </a:pPr>
            <a:r>
              <a:rPr lang="en-US" sz="2000" dirty="0" smtClean="0"/>
              <a:t> 10  11  12</a:t>
            </a:r>
          </a:p>
          <a:p>
            <a:pPr>
              <a:buNone/>
            </a:pPr>
            <a:r>
              <a:rPr lang="pt-BR" sz="2000" dirty="0" smtClean="0"/>
              <a:t>a [0][0]  a [0][0]  a [0][0]    a [0][0]       a [0][0]   a [0][0]</a:t>
            </a:r>
            <a:endParaRPr lang="en-US" sz="2000" dirty="0" smtClean="0"/>
          </a:p>
          <a:p>
            <a:endParaRPr lang="en-US" dirty="0"/>
          </a:p>
        </p:txBody>
      </p:sp>
      <p:graphicFrame>
        <p:nvGraphicFramePr>
          <p:cNvPr id="4" name="Table 3"/>
          <p:cNvGraphicFramePr>
            <a:graphicFrameLocks noGrp="1"/>
          </p:cNvGraphicFramePr>
          <p:nvPr/>
        </p:nvGraphicFramePr>
        <p:xfrm>
          <a:off x="571472" y="3286124"/>
          <a:ext cx="6096000" cy="531802"/>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531802">
                <a:tc>
                  <a:txBody>
                    <a:bodyPr/>
                    <a:lstStyle/>
                    <a:p>
                      <a:r>
                        <a:rPr lang="en-IN" dirty="0" smtClean="0"/>
                        <a:t>20</a:t>
                      </a:r>
                      <a:endParaRPr lang="en-US" dirty="0"/>
                    </a:p>
                  </a:txBody>
                  <a:tcPr/>
                </a:tc>
                <a:tc>
                  <a:txBody>
                    <a:bodyPr/>
                    <a:lstStyle/>
                    <a:p>
                      <a:r>
                        <a:rPr lang="en-IN" dirty="0" smtClean="0"/>
                        <a:t>2</a:t>
                      </a:r>
                      <a:endParaRPr lang="en-US" dirty="0"/>
                    </a:p>
                  </a:txBody>
                  <a:tcPr/>
                </a:tc>
                <a:tc>
                  <a:txBody>
                    <a:bodyPr/>
                    <a:lstStyle/>
                    <a:p>
                      <a:r>
                        <a:rPr lang="en-IN" dirty="0" smtClean="0"/>
                        <a:t>7</a:t>
                      </a:r>
                      <a:endParaRPr lang="en-US" dirty="0"/>
                    </a:p>
                  </a:txBody>
                  <a:tcPr/>
                </a:tc>
                <a:tc>
                  <a:txBody>
                    <a:bodyPr/>
                    <a:lstStyle/>
                    <a:p>
                      <a:r>
                        <a:rPr lang="en-IN" dirty="0" smtClean="0"/>
                        <a:t>8</a:t>
                      </a:r>
                      <a:endParaRPr lang="en-US" dirty="0"/>
                    </a:p>
                  </a:txBody>
                  <a:tcPr/>
                </a:tc>
                <a:tc>
                  <a:txBody>
                    <a:bodyPr/>
                    <a:lstStyle/>
                    <a:p>
                      <a:r>
                        <a:rPr lang="en-IN" dirty="0" smtClean="0"/>
                        <a:t>3</a:t>
                      </a:r>
                      <a:endParaRPr lang="en-US" dirty="0"/>
                    </a:p>
                  </a:txBody>
                  <a:tcPr/>
                </a:tc>
                <a:tc>
                  <a:txBody>
                    <a:bodyPr/>
                    <a:lstStyle/>
                    <a:p>
                      <a:r>
                        <a:rPr lang="en-IN" dirty="0" smtClean="0"/>
                        <a:t>15</a:t>
                      </a:r>
                      <a:endParaRPr lang="en-US" dirty="0"/>
                    </a:p>
                  </a:txBody>
                  <a:tcPr/>
                </a:tc>
              </a:tr>
            </a:tbl>
          </a:graphicData>
        </a:graphic>
      </p:graphicFrame>
      <p:sp>
        <p:nvSpPr>
          <p:cNvPr id="5" name="Rectangle 4"/>
          <p:cNvSpPr/>
          <p:nvPr/>
        </p:nvSpPr>
        <p:spPr>
          <a:xfrm>
            <a:off x="714348" y="4071942"/>
            <a:ext cx="7929618" cy="1846659"/>
          </a:xfrm>
          <a:prstGeom prst="rect">
            <a:avLst/>
          </a:prstGeom>
        </p:spPr>
        <p:txBody>
          <a:bodyPr wrap="square">
            <a:spAutoFit/>
          </a:bodyPr>
          <a:lstStyle/>
          <a:p>
            <a:r>
              <a:rPr lang="en-US" sz="2400" b="1" dirty="0" smtClean="0"/>
              <a:t>Accessing 2-d array /processing 2-d arrays </a:t>
            </a:r>
          </a:p>
          <a:p>
            <a:r>
              <a:rPr lang="en-US" dirty="0" smtClean="0"/>
              <a:t>For processing 2-d array, we use two nested for loops. The outer for loop corresponds to the row and the inner for loop corresponds to the column. </a:t>
            </a:r>
          </a:p>
          <a:p>
            <a:r>
              <a:rPr lang="en-US" dirty="0" smtClean="0"/>
              <a:t>For example </a:t>
            </a:r>
          </a:p>
          <a:p>
            <a:r>
              <a:rPr lang="en-US" dirty="0" err="1" smtClean="0"/>
              <a:t>int</a:t>
            </a:r>
            <a:r>
              <a:rPr lang="en-US" dirty="0" smtClean="0"/>
              <a:t> a[4][5]; for reading value:</a:t>
            </a:r>
          </a:p>
          <a:p>
            <a:r>
              <a:rPr lang="en-US" dirty="0" smtClean="0"/>
              <a:t>                                                                                   53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857916"/>
          </a:xfrm>
        </p:spPr>
        <p:txBody>
          <a:bodyPr>
            <a:normAutofit fontScale="70000" lnSpcReduction="20000"/>
          </a:bodyPr>
          <a:lstStyle/>
          <a:p>
            <a:r>
              <a:rPr lang="en-US" b="1" dirty="0" smtClean="0"/>
              <a:t>for reading value:</a:t>
            </a:r>
          </a:p>
          <a:p>
            <a:r>
              <a:rPr lang="en-US" b="1" dirty="0" smtClean="0"/>
              <a:t>                                                                                   </a:t>
            </a:r>
            <a:endParaRPr lang="en-US" dirty="0" smtClean="0"/>
          </a:p>
          <a:p>
            <a:pPr>
              <a:buNone/>
            </a:pPr>
            <a:r>
              <a:rPr lang="en-US" dirty="0" smtClean="0"/>
              <a:t>for(</a:t>
            </a:r>
            <a:r>
              <a:rPr lang="en-US" dirty="0" err="1" smtClean="0"/>
              <a:t>i</a:t>
            </a:r>
            <a:r>
              <a:rPr lang="en-US" dirty="0" smtClean="0"/>
              <a:t>=0;i&lt;4;i++) </a:t>
            </a:r>
          </a:p>
          <a:p>
            <a:pPr>
              <a:buNone/>
            </a:pPr>
            <a:r>
              <a:rPr lang="en-US" dirty="0" smtClean="0"/>
              <a:t>{</a:t>
            </a:r>
          </a:p>
          <a:p>
            <a:pPr>
              <a:buNone/>
            </a:pPr>
            <a:r>
              <a:rPr lang="en-US" dirty="0" smtClean="0"/>
              <a:t> for(j=0;j&lt;5;j++) </a:t>
            </a:r>
          </a:p>
          <a:p>
            <a:pPr>
              <a:buNone/>
            </a:pPr>
            <a:r>
              <a:rPr lang="en-US" dirty="0" smtClean="0"/>
              <a:t>{ </a:t>
            </a:r>
          </a:p>
          <a:p>
            <a:pPr>
              <a:buNone/>
            </a:pPr>
            <a:r>
              <a:rPr lang="en-US" dirty="0" err="1" smtClean="0"/>
              <a:t>scanf</a:t>
            </a:r>
            <a:r>
              <a:rPr lang="en-US" dirty="0" smtClean="0"/>
              <a:t>(“%</a:t>
            </a:r>
            <a:r>
              <a:rPr lang="en-US" dirty="0" err="1" smtClean="0"/>
              <a:t>d”,&amp;a</a:t>
            </a:r>
            <a:r>
              <a:rPr lang="en-US" dirty="0" smtClean="0"/>
              <a:t>[</a:t>
            </a:r>
            <a:r>
              <a:rPr lang="en-US" dirty="0" err="1" smtClean="0"/>
              <a:t>i</a:t>
            </a:r>
            <a:r>
              <a:rPr lang="en-US" dirty="0" smtClean="0"/>
              <a:t>][j]); </a:t>
            </a:r>
          </a:p>
          <a:p>
            <a:pPr>
              <a:buNone/>
            </a:pPr>
            <a:r>
              <a:rPr lang="en-US" dirty="0" smtClean="0"/>
              <a:t>} </a:t>
            </a:r>
          </a:p>
          <a:p>
            <a:pPr>
              <a:buNone/>
            </a:pPr>
            <a:r>
              <a:rPr lang="en-US" dirty="0" smtClean="0"/>
              <a:t>} </a:t>
            </a:r>
          </a:p>
          <a:p>
            <a:pPr>
              <a:buNone/>
            </a:pPr>
            <a:r>
              <a:rPr lang="en-US" b="1" dirty="0" smtClean="0"/>
              <a:t>For displaying value:</a:t>
            </a:r>
          </a:p>
          <a:p>
            <a:pPr>
              <a:buNone/>
            </a:pPr>
            <a:r>
              <a:rPr lang="en-US" dirty="0" smtClean="0"/>
              <a:t>for(</a:t>
            </a:r>
            <a:r>
              <a:rPr lang="en-US" dirty="0" err="1" smtClean="0"/>
              <a:t>i</a:t>
            </a:r>
            <a:r>
              <a:rPr lang="en-US" dirty="0" smtClean="0"/>
              <a:t>=0;i&lt;4;i++) </a:t>
            </a:r>
          </a:p>
          <a:p>
            <a:pPr>
              <a:buNone/>
            </a:pPr>
            <a:r>
              <a:rPr lang="en-US" dirty="0" smtClean="0"/>
              <a:t>{ </a:t>
            </a:r>
          </a:p>
          <a:p>
            <a:pPr>
              <a:buNone/>
            </a:pPr>
            <a:r>
              <a:rPr lang="en-US" dirty="0" smtClean="0"/>
              <a:t>for(j=0;j&lt;5;j++) </a:t>
            </a:r>
          </a:p>
          <a:p>
            <a:pPr>
              <a:buNone/>
            </a:pPr>
            <a:r>
              <a:rPr lang="en-US" dirty="0" smtClean="0"/>
              <a:t>{</a:t>
            </a:r>
          </a:p>
          <a:p>
            <a:pPr>
              <a:buNone/>
            </a:pPr>
            <a:r>
              <a:rPr lang="en-US" dirty="0" smtClean="0"/>
              <a:t> </a:t>
            </a:r>
            <a:r>
              <a:rPr lang="en-US" dirty="0" err="1" smtClean="0"/>
              <a:t>printf</a:t>
            </a:r>
            <a:r>
              <a:rPr lang="en-US" dirty="0" smtClean="0"/>
              <a:t>(“%</a:t>
            </a:r>
            <a:r>
              <a:rPr lang="en-US" dirty="0" err="1" smtClean="0"/>
              <a:t>d”,a</a:t>
            </a:r>
            <a:r>
              <a:rPr lang="en-US" dirty="0" smtClean="0"/>
              <a:t>[</a:t>
            </a:r>
            <a:r>
              <a:rPr lang="en-US" dirty="0" err="1" smtClean="0"/>
              <a:t>i</a:t>
            </a:r>
            <a:r>
              <a:rPr lang="en-US" dirty="0" smtClean="0"/>
              <a:t>][j]);</a:t>
            </a:r>
          </a:p>
          <a:p>
            <a:pPr>
              <a:buNone/>
            </a:pPr>
            <a:r>
              <a:rPr lang="en-US" dirty="0" smtClean="0"/>
              <a:t>}</a:t>
            </a:r>
          </a:p>
          <a:p>
            <a:pPr>
              <a:buNone/>
            </a:pPr>
            <a:r>
              <a:rPr lang="en-US"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1139</Words>
  <Application>Microsoft Office PowerPoint</Application>
  <PresentationFormat>On-screen Show (4:3)</PresentationFormat>
  <Paragraphs>118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Array in Programming in ‘C’ Lannguage      </vt:lpstr>
      <vt:lpstr>INTRODUCTION</vt:lpstr>
      <vt:lpstr>DECLARATION OF AN ARRAY</vt:lpstr>
      <vt:lpstr>INITIALIZATION OF AN ARRAY</vt:lpstr>
      <vt:lpstr>Slide 5</vt:lpstr>
      <vt:lpstr>Slide 6</vt:lpstr>
      <vt:lpstr>Two dimensional arrays </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DCA-1st  SEMESTER Sub-Programming in ‘C’ Lannguage     Unit -3rd (Control Structure) Array (video Part-5)</dc:title>
  <dc:creator>Windows User</dc:creator>
  <cp:lastModifiedBy>Windows User</cp:lastModifiedBy>
  <cp:revision>37</cp:revision>
  <dcterms:created xsi:type="dcterms:W3CDTF">2020-04-30T06:09:05Z</dcterms:created>
  <dcterms:modified xsi:type="dcterms:W3CDTF">2023-08-05T06:27:05Z</dcterms:modified>
</cp:coreProperties>
</file>