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5" r:id="rId4"/>
    <p:sldId id="260" r:id="rId5"/>
    <p:sldId id="261" r:id="rId6"/>
    <p:sldId id="262" r:id="rId7"/>
    <p:sldId id="263" r:id="rId8"/>
    <p:sldId id="264"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7" d="100"/>
          <a:sy n="77" d="100"/>
        </p:scale>
        <p:origin x="-105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AF766D-7A72-42F7-879A-1DF911BDADFE}" type="datetimeFigureOut">
              <a:rPr lang="en-US" smtClean="0"/>
              <a:pPr/>
              <a:t>8/5/2023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C48142-812D-483F-8063-5DCBABDB0FF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AF766D-7A72-42F7-879A-1DF911BDADFE}" type="datetimeFigureOut">
              <a:rPr lang="en-US" smtClean="0"/>
              <a:pPr/>
              <a:t>8/5/2023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C48142-812D-483F-8063-5DCBABDB0FF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AF766D-7A72-42F7-879A-1DF911BDADFE}" type="datetimeFigureOut">
              <a:rPr lang="en-US" smtClean="0"/>
              <a:pPr/>
              <a:t>8/5/2023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C48142-812D-483F-8063-5DCBABDB0F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AF766D-7A72-42F7-879A-1DF911BDADFE}" type="datetimeFigureOut">
              <a:rPr lang="en-US" smtClean="0"/>
              <a:pPr/>
              <a:t>8/5/2023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C48142-812D-483F-8063-5DCBABDB0F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AF766D-7A72-42F7-879A-1DF911BDADFE}" type="datetimeFigureOut">
              <a:rPr lang="en-US" smtClean="0"/>
              <a:pPr/>
              <a:t>8/5/2023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C48142-812D-483F-8063-5DCBABDB0FF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AF766D-7A72-42F7-879A-1DF911BDADFE}" type="datetimeFigureOut">
              <a:rPr lang="en-US" smtClean="0"/>
              <a:pPr/>
              <a:t>8/5/2023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C48142-812D-483F-8063-5DCBABDB0FF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AF766D-7A72-42F7-879A-1DF911BDADFE}" type="datetimeFigureOut">
              <a:rPr lang="en-US" smtClean="0"/>
              <a:pPr/>
              <a:t>8/5/2023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C48142-812D-483F-8063-5DCBABDB0FF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AF766D-7A72-42F7-879A-1DF911BDADFE}" type="datetimeFigureOut">
              <a:rPr lang="en-US" smtClean="0"/>
              <a:pPr/>
              <a:t>8/5/2023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C48142-812D-483F-8063-5DCBABDB0FF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AF766D-7A72-42F7-879A-1DF911BDADFE}" type="datetimeFigureOut">
              <a:rPr lang="en-US" smtClean="0"/>
              <a:pPr/>
              <a:t>8/5/2023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C48142-812D-483F-8063-5DCBABDB0FF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AF766D-7A72-42F7-879A-1DF911BDADFE}" type="datetimeFigureOut">
              <a:rPr lang="en-US" smtClean="0"/>
              <a:pPr/>
              <a:t>8/5/2023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C48142-812D-483F-8063-5DCBABDB0FF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AF766D-7A72-42F7-879A-1DF911BDADFE}" type="datetimeFigureOut">
              <a:rPr lang="en-US" smtClean="0"/>
              <a:pPr/>
              <a:t>8/5/2023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C48142-812D-483F-8063-5DCBABDB0FF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AF766D-7A72-42F7-879A-1DF911BDADFE}" type="datetimeFigureOut">
              <a:rPr lang="en-US" smtClean="0"/>
              <a:pPr/>
              <a:t>8/5/2023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C48142-812D-483F-8063-5DCBABDB0FF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714356"/>
            <a:ext cx="7772400" cy="2357454"/>
          </a:xfrm>
        </p:spPr>
        <p:txBody>
          <a:bodyPr>
            <a:normAutofit fontScale="90000"/>
          </a:bodyPr>
          <a:lstStyle/>
          <a:p>
            <a:r>
              <a:rPr lang="en-IN" sz="2800" dirty="0" smtClean="0"/>
              <a:t/>
            </a:r>
            <a:br>
              <a:rPr lang="en-IN" sz="2800" dirty="0" smtClean="0"/>
            </a:br>
            <a:r>
              <a:rPr lang="en-IN" sz="2800" dirty="0" smtClean="0"/>
              <a:t/>
            </a:r>
            <a:br>
              <a:rPr lang="en-IN" sz="2800" dirty="0" smtClean="0"/>
            </a:br>
            <a:r>
              <a:rPr lang="en-IN" sz="2800" dirty="0" smtClean="0"/>
              <a:t>    </a:t>
            </a:r>
            <a:br>
              <a:rPr lang="en-IN" sz="2800" dirty="0" smtClean="0"/>
            </a:br>
            <a:r>
              <a:rPr lang="en-IN" sz="2800" dirty="0" smtClean="0"/>
              <a:t> </a:t>
            </a:r>
            <a:r>
              <a:rPr lang="en-IN" sz="4000" dirty="0" smtClean="0">
                <a:latin typeface="Arial Black" pitchFamily="34" charset="0"/>
              </a:rPr>
              <a:t>Break, continue and </a:t>
            </a:r>
            <a:r>
              <a:rPr lang="en-IN" sz="4000" dirty="0" err="1" smtClean="0">
                <a:latin typeface="Arial Black" pitchFamily="34" charset="0"/>
              </a:rPr>
              <a:t>goto</a:t>
            </a:r>
            <a:r>
              <a:rPr lang="en-IN" sz="4000" dirty="0" smtClean="0">
                <a:latin typeface="Arial Black" pitchFamily="34" charset="0"/>
              </a:rPr>
              <a:t>  </a:t>
            </a:r>
            <a:r>
              <a:rPr lang="en-IN" sz="4000" smtClean="0">
                <a:latin typeface="Arial Black" pitchFamily="34" charset="0"/>
              </a:rPr>
              <a:t>statement </a:t>
            </a:r>
            <a:r>
              <a:rPr lang="en-IN" sz="4000" smtClean="0">
                <a:latin typeface="Arial Black" pitchFamily="34" charset="0"/>
              </a:rPr>
              <a:t>in Programming </a:t>
            </a:r>
            <a:r>
              <a:rPr lang="en-IN" sz="4000" dirty="0" smtClean="0">
                <a:latin typeface="Arial Black" pitchFamily="34" charset="0"/>
              </a:rPr>
              <a:t>in ‘C’ </a:t>
            </a:r>
            <a:r>
              <a:rPr lang="en-IN" sz="4000" dirty="0" err="1" smtClean="0">
                <a:latin typeface="Arial Black" pitchFamily="34" charset="0"/>
              </a:rPr>
              <a:t>Lannguage</a:t>
            </a:r>
            <a:r>
              <a:rPr lang="en-IN" sz="4000" dirty="0" smtClean="0">
                <a:latin typeface="Arial Black" pitchFamily="34" charset="0"/>
              </a:rPr>
              <a:t/>
            </a:r>
            <a:br>
              <a:rPr lang="en-IN" sz="4000" dirty="0" smtClean="0">
                <a:latin typeface="Arial Black" pitchFamily="34" charset="0"/>
              </a:rPr>
            </a:br>
            <a:endParaRPr lang="en-US" sz="4000" dirty="0">
              <a:latin typeface="Arial Black" pitchFamily="34" charset="0"/>
            </a:endParaRPr>
          </a:p>
        </p:txBody>
      </p:sp>
      <p:sp>
        <p:nvSpPr>
          <p:cNvPr id="3" name="Subtitle 2"/>
          <p:cNvSpPr>
            <a:spLocks noGrp="1"/>
          </p:cNvSpPr>
          <p:nvPr>
            <p:ph type="subTitle" idx="1"/>
          </p:nvPr>
        </p:nvSpPr>
        <p:spPr/>
        <p:txBody>
          <a:bodyPr>
            <a:normAutofit fontScale="92500" lnSpcReduction="20000"/>
          </a:bodyPr>
          <a:lstStyle/>
          <a:p>
            <a:pPr algn="r"/>
            <a:r>
              <a:rPr lang="en-IN" sz="3000" b="1" dirty="0" smtClean="0">
                <a:solidFill>
                  <a:schemeClr val="tx1"/>
                </a:solidFill>
                <a:latin typeface="Arial" pitchFamily="34" charset="0"/>
                <a:cs typeface="Arial" pitchFamily="34" charset="0"/>
              </a:rPr>
              <a:t>Dr. </a:t>
            </a:r>
            <a:r>
              <a:rPr lang="en-IN" sz="3000" b="1" dirty="0" err="1" smtClean="0">
                <a:solidFill>
                  <a:schemeClr val="tx1"/>
                </a:solidFill>
                <a:latin typeface="Arial" pitchFamily="34" charset="0"/>
                <a:cs typeface="Arial" pitchFamily="34" charset="0"/>
              </a:rPr>
              <a:t>Vibha</a:t>
            </a:r>
            <a:r>
              <a:rPr lang="en-IN" sz="3000" b="1" dirty="0" smtClean="0">
                <a:solidFill>
                  <a:schemeClr val="tx1"/>
                </a:solidFill>
                <a:latin typeface="Arial" pitchFamily="34" charset="0"/>
                <a:cs typeface="Arial" pitchFamily="34" charset="0"/>
              </a:rPr>
              <a:t> </a:t>
            </a:r>
            <a:r>
              <a:rPr lang="en-IN" sz="3000" b="1" dirty="0" err="1" smtClean="0">
                <a:solidFill>
                  <a:schemeClr val="tx1"/>
                </a:solidFill>
                <a:latin typeface="Arial" pitchFamily="34" charset="0"/>
                <a:cs typeface="Arial" pitchFamily="34" charset="0"/>
              </a:rPr>
              <a:t>Dubey</a:t>
            </a:r>
            <a:endParaRPr lang="en-IN" sz="3000" b="1" dirty="0" smtClean="0">
              <a:solidFill>
                <a:schemeClr val="tx1"/>
              </a:solidFill>
              <a:latin typeface="Arial" pitchFamily="34" charset="0"/>
              <a:cs typeface="Arial" pitchFamily="34" charset="0"/>
            </a:endParaRPr>
          </a:p>
          <a:p>
            <a:pPr algn="r"/>
            <a:r>
              <a:rPr lang="en-IN" sz="3000" b="1" dirty="0" smtClean="0">
                <a:solidFill>
                  <a:schemeClr val="tx1"/>
                </a:solidFill>
                <a:latin typeface="Arial" pitchFamily="34" charset="0"/>
                <a:cs typeface="Arial" pitchFamily="34" charset="0"/>
              </a:rPr>
              <a:t>Assistant Professor(H.O.D.)</a:t>
            </a:r>
          </a:p>
          <a:p>
            <a:pPr algn="r"/>
            <a:r>
              <a:rPr lang="en-IN" sz="3000" b="1" dirty="0" smtClean="0">
                <a:solidFill>
                  <a:schemeClr val="tx1"/>
                </a:solidFill>
                <a:latin typeface="Arial" pitchFamily="34" charset="0"/>
                <a:cs typeface="Arial" pitchFamily="34" charset="0"/>
              </a:rPr>
              <a:t>Dept. Of Computer </a:t>
            </a:r>
          </a:p>
          <a:p>
            <a:pPr algn="r"/>
            <a:r>
              <a:rPr lang="en-IN" sz="3000" b="1" dirty="0" smtClean="0">
                <a:solidFill>
                  <a:schemeClr val="tx1"/>
                </a:solidFill>
                <a:latin typeface="Arial" pitchFamily="34" charset="0"/>
                <a:cs typeface="Arial" pitchFamily="34" charset="0"/>
              </a:rPr>
              <a:t> </a:t>
            </a:r>
            <a:r>
              <a:rPr lang="en-IN" sz="3000" b="1" dirty="0" err="1" smtClean="0">
                <a:solidFill>
                  <a:schemeClr val="tx1"/>
                </a:solidFill>
                <a:latin typeface="Arial" pitchFamily="34" charset="0"/>
                <a:cs typeface="Arial" pitchFamily="34" charset="0"/>
              </a:rPr>
              <a:t>Durga</a:t>
            </a:r>
            <a:r>
              <a:rPr lang="en-IN" sz="3000" b="1" dirty="0" smtClean="0">
                <a:solidFill>
                  <a:schemeClr val="tx1"/>
                </a:solidFill>
                <a:latin typeface="Arial" pitchFamily="34" charset="0"/>
                <a:cs typeface="Arial" pitchFamily="34" charset="0"/>
              </a:rPr>
              <a:t> College(Raipur C.G.)</a:t>
            </a:r>
          </a:p>
          <a:p>
            <a:pPr algn="just"/>
            <a:endParaRPr lang="en-US" dirty="0" smtClean="0">
              <a:solidFill>
                <a:schemeClr val="tx1"/>
              </a:solidFill>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 statement(break)</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  Sometimes it becomes necessary to come out of the loop even before loop condition becomes false then break statement is used. Break statement is used inside loop and switch statements. It cause immediate exit from that loop in which it appears and it is generally written with condition. It is written with the keyword as break. When break statement is encountered loop is terminated and control is transferred to the statement, immediately after loop or situation where we want to jump out of the loop instantly without waiting to get back to conditional state. When break is encountered inside any loop, control automatically passes to the first statement after the loop. This break statement is usually associated with if statement.  Example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Example :</a:t>
            </a:r>
            <a:br>
              <a:rPr lang="en-US" u="sng" dirty="0" smtClean="0"/>
            </a:br>
            <a:endParaRPr lang="en-US" u="sng" dirty="0"/>
          </a:p>
        </p:txBody>
      </p:sp>
      <p:sp>
        <p:nvSpPr>
          <p:cNvPr id="3" name="Content Placeholder 2"/>
          <p:cNvSpPr>
            <a:spLocks noGrp="1"/>
          </p:cNvSpPr>
          <p:nvPr>
            <p:ph idx="1"/>
          </p:nvPr>
        </p:nvSpPr>
        <p:spPr/>
        <p:txBody>
          <a:bodyPr/>
          <a:lstStyle/>
          <a:p>
            <a:pPr>
              <a:buNone/>
            </a:pPr>
            <a:r>
              <a:rPr lang="en-US" dirty="0" smtClean="0"/>
              <a:t>void main() </a:t>
            </a:r>
          </a:p>
          <a:p>
            <a:pPr>
              <a:buNone/>
            </a:pPr>
            <a:r>
              <a:rPr lang="en-US" dirty="0" smtClean="0"/>
              <a:t>{</a:t>
            </a:r>
          </a:p>
          <a:p>
            <a:pPr>
              <a:buNone/>
            </a:pPr>
            <a:r>
              <a:rPr lang="en-US" dirty="0" smtClean="0"/>
              <a:t> </a:t>
            </a:r>
            <a:r>
              <a:rPr lang="en-US" dirty="0" err="1" smtClean="0"/>
              <a:t>int</a:t>
            </a:r>
            <a:r>
              <a:rPr lang="en-US" dirty="0" smtClean="0"/>
              <a:t> j=0;</a:t>
            </a:r>
          </a:p>
          <a:p>
            <a:pPr>
              <a:buNone/>
            </a:pPr>
            <a:r>
              <a:rPr lang="en-US" dirty="0" smtClean="0"/>
              <a:t> for(;j&lt;6;j++)</a:t>
            </a:r>
          </a:p>
          <a:p>
            <a:pPr>
              <a:buNone/>
            </a:pPr>
            <a:r>
              <a:rPr lang="en-US" dirty="0" smtClean="0"/>
              <a:t> if(j==4) break; </a:t>
            </a:r>
          </a:p>
          <a:p>
            <a:pPr>
              <a:buNone/>
            </a:pPr>
            <a:r>
              <a:rPr lang="en-US" dirty="0" smtClean="0"/>
              <a:t>}</a:t>
            </a:r>
          </a:p>
          <a:p>
            <a:pPr>
              <a:buNone/>
            </a:pPr>
            <a:r>
              <a:rPr lang="en-US" dirty="0" smtClean="0"/>
              <a:t> Output: 0 1 2 3</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229600" cy="428628"/>
          </a:xfrm>
        </p:spPr>
        <p:txBody>
          <a:bodyPr>
            <a:normAutofit fontScale="90000"/>
          </a:bodyPr>
          <a:lstStyle/>
          <a:p>
            <a:r>
              <a:rPr lang="en-US" sz="3600" dirty="0" smtClean="0"/>
              <a:t>Continue statement (key word continue)</a:t>
            </a:r>
            <a:r>
              <a:rPr lang="en-US" dirty="0" smtClean="0"/>
              <a:t/>
            </a:r>
            <a:br>
              <a:rPr lang="en-US" dirty="0" smtClean="0"/>
            </a:br>
            <a:endParaRPr lang="en-US" dirty="0"/>
          </a:p>
        </p:txBody>
      </p:sp>
      <p:sp>
        <p:nvSpPr>
          <p:cNvPr id="3" name="Content Placeholder 2"/>
          <p:cNvSpPr>
            <a:spLocks noGrp="1"/>
          </p:cNvSpPr>
          <p:nvPr>
            <p:ph idx="1"/>
          </p:nvPr>
        </p:nvSpPr>
        <p:spPr>
          <a:xfrm>
            <a:off x="457200" y="1071546"/>
            <a:ext cx="8229600" cy="5054617"/>
          </a:xfrm>
        </p:spPr>
        <p:txBody>
          <a:bodyPr>
            <a:normAutofit fontScale="85000" lnSpcReduction="20000"/>
          </a:bodyPr>
          <a:lstStyle/>
          <a:p>
            <a:pPr algn="just"/>
            <a:r>
              <a:rPr lang="en-US" dirty="0" smtClean="0"/>
              <a:t>Continue statement is used for continuing next iteration of loop after skipping some statement  of loop. When it encountered  control automatically passes through the beginning of the loop. It is usually associated with the if statement. It is useful when we want to continue the program without executing any part of the program. The difference between break and continue is, when  the break encountered loop is terminated and it transfer to the next statement and when continue is encounter control come back to the beginning position. In while and do while loop after continue statement control transfer to the test condition and then loop continue where as in, for loop after continue control transferred to the updating expression and condition is tested.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Example:</a:t>
            </a:r>
            <a:endParaRPr lang="en-US" u="sng" dirty="0"/>
          </a:p>
        </p:txBody>
      </p:sp>
      <p:sp>
        <p:nvSpPr>
          <p:cNvPr id="3" name="Content Placeholder 2"/>
          <p:cNvSpPr>
            <a:spLocks noGrp="1"/>
          </p:cNvSpPr>
          <p:nvPr>
            <p:ph idx="1"/>
          </p:nvPr>
        </p:nvSpPr>
        <p:spPr>
          <a:xfrm>
            <a:off x="457200" y="1285860"/>
            <a:ext cx="8229600" cy="5072098"/>
          </a:xfrm>
        </p:spPr>
        <p:txBody>
          <a:bodyPr>
            <a:normAutofit fontScale="77500" lnSpcReduction="20000"/>
          </a:bodyPr>
          <a:lstStyle/>
          <a:p>
            <a:pPr>
              <a:buNone/>
            </a:pPr>
            <a:r>
              <a:rPr lang="en-US" dirty="0" smtClean="0"/>
              <a:t>void main() </a:t>
            </a:r>
          </a:p>
          <a:p>
            <a:pPr>
              <a:buNone/>
            </a:pPr>
            <a:r>
              <a:rPr lang="en-US" dirty="0" smtClean="0"/>
              <a:t>{</a:t>
            </a:r>
          </a:p>
          <a:p>
            <a:pPr>
              <a:buNone/>
            </a:pPr>
            <a:r>
              <a:rPr lang="en-US" dirty="0" smtClean="0"/>
              <a:t> </a:t>
            </a:r>
            <a:r>
              <a:rPr lang="en-US" dirty="0" err="1" smtClean="0"/>
              <a:t>int</a:t>
            </a:r>
            <a:r>
              <a:rPr lang="en-US" dirty="0" smtClean="0"/>
              <a:t> n;</a:t>
            </a:r>
          </a:p>
          <a:p>
            <a:pPr>
              <a:buNone/>
            </a:pPr>
            <a:r>
              <a:rPr lang="en-US" dirty="0" smtClean="0"/>
              <a:t> for(n=2; n&lt;=9; n++)</a:t>
            </a:r>
          </a:p>
          <a:p>
            <a:pPr>
              <a:buNone/>
            </a:pPr>
            <a:r>
              <a:rPr lang="en-US" dirty="0" smtClean="0"/>
              <a:t> {</a:t>
            </a:r>
          </a:p>
          <a:p>
            <a:pPr>
              <a:buNone/>
            </a:pPr>
            <a:r>
              <a:rPr lang="en-US" dirty="0" smtClean="0"/>
              <a:t> if(n==4) continue; </a:t>
            </a:r>
          </a:p>
          <a:p>
            <a:pPr>
              <a:buNone/>
            </a:pPr>
            <a:r>
              <a:rPr lang="en-US" dirty="0" err="1" smtClean="0"/>
              <a:t>printf</a:t>
            </a:r>
            <a:r>
              <a:rPr lang="en-US" dirty="0" smtClean="0"/>
              <a:t>(“%d”, n); </a:t>
            </a:r>
          </a:p>
          <a:p>
            <a:pPr>
              <a:buNone/>
            </a:pPr>
            <a:r>
              <a:rPr lang="en-US" dirty="0" smtClean="0"/>
              <a:t> }</a:t>
            </a:r>
          </a:p>
          <a:p>
            <a:pPr>
              <a:buNone/>
            </a:pPr>
            <a:r>
              <a:rPr lang="en-US" dirty="0" smtClean="0"/>
              <a:t> }</a:t>
            </a:r>
          </a:p>
          <a:p>
            <a:pPr>
              <a:buNone/>
            </a:pPr>
            <a:r>
              <a:rPr lang="en-US" dirty="0" smtClean="0"/>
              <a:t> </a:t>
            </a:r>
            <a:r>
              <a:rPr lang="en-US" dirty="0" err="1" smtClean="0"/>
              <a:t>Printf</a:t>
            </a:r>
            <a:r>
              <a:rPr lang="en-US" dirty="0" smtClean="0"/>
              <a:t>(“out of loop”); </a:t>
            </a:r>
          </a:p>
          <a:p>
            <a:pPr>
              <a:buNone/>
            </a:pPr>
            <a:r>
              <a:rPr lang="en-US" dirty="0" smtClean="0"/>
              <a:t>} </a:t>
            </a:r>
          </a:p>
          <a:p>
            <a:pPr>
              <a:buNone/>
            </a:pPr>
            <a:r>
              <a:rPr lang="en-US" dirty="0" smtClean="0"/>
              <a:t>Output: 2 3 5 6 7 8 9 out of loop</a:t>
            </a:r>
          </a:p>
          <a:p>
            <a:pPr>
              <a:buNone/>
            </a:pPr>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0" dirty="0" err="1" smtClean="0"/>
              <a:t>goto</a:t>
            </a:r>
            <a:r>
              <a:rPr lang="en-US" b="0" dirty="0" smtClean="0"/>
              <a:t> statement in C</a:t>
            </a:r>
            <a:br>
              <a:rPr lang="en-US" b="0" dirty="0" smtClean="0"/>
            </a:br>
            <a:endParaRPr lang="en-US" dirty="0"/>
          </a:p>
        </p:txBody>
      </p:sp>
      <p:sp>
        <p:nvSpPr>
          <p:cNvPr id="3" name="Content Placeholder 2"/>
          <p:cNvSpPr>
            <a:spLocks noGrp="1"/>
          </p:cNvSpPr>
          <p:nvPr>
            <p:ph idx="1"/>
          </p:nvPr>
        </p:nvSpPr>
        <p:spPr>
          <a:xfrm>
            <a:off x="457200" y="1071546"/>
            <a:ext cx="8229600" cy="5054617"/>
          </a:xfrm>
        </p:spPr>
        <p:txBody>
          <a:bodyPr>
            <a:normAutofit fontScale="62500" lnSpcReduction="20000"/>
          </a:bodyPr>
          <a:lstStyle/>
          <a:p>
            <a:pPr algn="just" fontAlgn="base"/>
            <a:r>
              <a:rPr lang="en-US" dirty="0" smtClean="0"/>
              <a:t>The </a:t>
            </a:r>
            <a:r>
              <a:rPr lang="en-US" dirty="0" err="1"/>
              <a:t>goto</a:t>
            </a:r>
            <a:r>
              <a:rPr lang="en-US" dirty="0"/>
              <a:t> statement is a jump statement which is sometimes also referred to as unconditional jump statement. The </a:t>
            </a:r>
            <a:r>
              <a:rPr lang="en-US" b="1" dirty="0" err="1"/>
              <a:t>goto</a:t>
            </a:r>
            <a:r>
              <a:rPr lang="en-US" b="1" dirty="0"/>
              <a:t> statement </a:t>
            </a:r>
            <a:r>
              <a:rPr lang="en-US" dirty="0"/>
              <a:t>can be used to jump from anywhere to anywhere within a function.</a:t>
            </a:r>
            <a:br>
              <a:rPr lang="en-US" dirty="0"/>
            </a:br>
            <a:r>
              <a:rPr lang="en-US" b="1" dirty="0"/>
              <a:t>Syntax</a:t>
            </a:r>
            <a:r>
              <a:rPr lang="en-US" dirty="0" smtClean="0"/>
              <a:t>:</a:t>
            </a:r>
          </a:p>
          <a:p>
            <a:pPr algn="just" fontAlgn="base"/>
            <a:r>
              <a:rPr lang="en-US" dirty="0" smtClean="0"/>
              <a:t>Syntax1 | Syntax2</a:t>
            </a:r>
          </a:p>
          <a:p>
            <a:pPr algn="just" fontAlgn="base"/>
            <a:r>
              <a:rPr lang="en-US" dirty="0" smtClean="0"/>
              <a:t> ----------------------------</a:t>
            </a:r>
          </a:p>
          <a:p>
            <a:pPr algn="just" fontAlgn="base"/>
            <a:r>
              <a:rPr lang="en-US" dirty="0" err="1" smtClean="0"/>
              <a:t>goto</a:t>
            </a:r>
            <a:r>
              <a:rPr lang="en-US" dirty="0" smtClean="0"/>
              <a:t> label;  |   label: </a:t>
            </a:r>
          </a:p>
          <a:p>
            <a:pPr algn="just" fontAlgn="base"/>
            <a:r>
              <a:rPr lang="en-US" dirty="0" smtClean="0"/>
              <a:t>   .                  |      .</a:t>
            </a:r>
          </a:p>
          <a:p>
            <a:pPr algn="just" fontAlgn="base"/>
            <a:r>
              <a:rPr lang="en-US" dirty="0" smtClean="0"/>
              <a:t>   .                  |      .</a:t>
            </a:r>
          </a:p>
          <a:p>
            <a:pPr algn="just" fontAlgn="base"/>
            <a:r>
              <a:rPr lang="en-US" dirty="0" smtClean="0"/>
              <a:t>   .                  |      .</a:t>
            </a:r>
          </a:p>
          <a:p>
            <a:pPr algn="just" fontAlgn="base"/>
            <a:r>
              <a:rPr lang="en-US" dirty="0" smtClean="0"/>
              <a:t>label:            | </a:t>
            </a:r>
            <a:r>
              <a:rPr lang="en-US" dirty="0" err="1" smtClean="0"/>
              <a:t>goto</a:t>
            </a:r>
            <a:r>
              <a:rPr lang="en-US" dirty="0" smtClean="0"/>
              <a:t> label;</a:t>
            </a:r>
            <a:endParaRPr lang="en-US" dirty="0"/>
          </a:p>
          <a:p>
            <a:pPr algn="just" fontAlgn="base"/>
            <a:r>
              <a:rPr lang="en-US" dirty="0" smtClean="0"/>
              <a:t>In </a:t>
            </a:r>
            <a:r>
              <a:rPr lang="en-US" dirty="0"/>
              <a:t>the above syntax, the first line tells the compiler to go to or jump to the statement marked as a label. Here label is a user-defined identifier which indicates the target statement. The statement immediately followed after ‘label:’ is the destination statement. The ‘label:’ can also appear before the ‘</a:t>
            </a:r>
            <a:r>
              <a:rPr lang="en-US" dirty="0" err="1"/>
              <a:t>goto</a:t>
            </a:r>
            <a:r>
              <a:rPr lang="en-US" dirty="0"/>
              <a:t> label;’ statement in the above syntax.</a:t>
            </a:r>
          </a:p>
          <a:p>
            <a:pPr algn="just"/>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dirty="0" smtClean="0"/>
              <a:t>FLOW CHART</a:t>
            </a:r>
            <a:endParaRPr lang="en-US" sz="3200" dirty="0"/>
          </a:p>
        </p:txBody>
      </p:sp>
      <p:pic>
        <p:nvPicPr>
          <p:cNvPr id="1026" name="Picture 2" descr="C:\Users\HP\Desktop\goto.png"/>
          <p:cNvPicPr>
            <a:picLocks noGrp="1" noChangeAspect="1" noChangeArrowheads="1"/>
          </p:cNvPicPr>
          <p:nvPr>
            <p:ph idx="1"/>
          </p:nvPr>
        </p:nvPicPr>
        <p:blipFill>
          <a:blip r:embed="rId2"/>
          <a:srcRect/>
          <a:stretch>
            <a:fillRect/>
          </a:stretch>
        </p:blipFill>
        <p:spPr bwMode="auto">
          <a:xfrm>
            <a:off x="2790825" y="1796256"/>
            <a:ext cx="3562350" cy="413385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Example</a:t>
            </a:r>
            <a:endParaRPr lang="en-US" u="sng" dirty="0"/>
          </a:p>
        </p:txBody>
      </p:sp>
      <p:sp>
        <p:nvSpPr>
          <p:cNvPr id="3" name="Content Placeholder 2"/>
          <p:cNvSpPr>
            <a:spLocks noGrp="1"/>
          </p:cNvSpPr>
          <p:nvPr>
            <p:ph idx="1"/>
          </p:nvPr>
        </p:nvSpPr>
        <p:spPr>
          <a:xfrm>
            <a:off x="457200" y="1071546"/>
            <a:ext cx="8229600" cy="5429288"/>
          </a:xfrm>
        </p:spPr>
        <p:txBody>
          <a:bodyPr>
            <a:normAutofit fontScale="55000" lnSpcReduction="20000"/>
          </a:bodyPr>
          <a:lstStyle/>
          <a:p>
            <a:endParaRPr lang="en-US" dirty="0"/>
          </a:p>
          <a:p>
            <a:pPr>
              <a:buNone/>
            </a:pPr>
            <a:r>
              <a:rPr lang="en-US" b="1" dirty="0"/>
              <a:t>#include &lt;</a:t>
            </a:r>
            <a:r>
              <a:rPr lang="en-US" b="1" dirty="0" err="1"/>
              <a:t>stdio.h</a:t>
            </a:r>
            <a:r>
              <a:rPr lang="en-US" b="1" dirty="0"/>
              <a:t>&gt; </a:t>
            </a:r>
            <a:endParaRPr lang="en-US" b="1" dirty="0" smtClean="0"/>
          </a:p>
          <a:p>
            <a:pPr>
              <a:buNone/>
            </a:pPr>
            <a:r>
              <a:rPr lang="en-US" b="1" dirty="0" err="1" smtClean="0"/>
              <a:t>int</a:t>
            </a:r>
            <a:r>
              <a:rPr lang="en-US" b="1" dirty="0" smtClean="0"/>
              <a:t> </a:t>
            </a:r>
            <a:r>
              <a:rPr lang="en-US" b="1" dirty="0"/>
              <a:t>main () </a:t>
            </a:r>
            <a:endParaRPr lang="en-US" b="1" dirty="0" smtClean="0"/>
          </a:p>
          <a:p>
            <a:pPr>
              <a:buNone/>
            </a:pPr>
            <a:r>
              <a:rPr lang="en-US" b="1" dirty="0" smtClean="0"/>
              <a:t>{</a:t>
            </a:r>
          </a:p>
          <a:p>
            <a:pPr>
              <a:buNone/>
            </a:pPr>
            <a:r>
              <a:rPr lang="en-US" b="1" dirty="0" smtClean="0"/>
              <a:t> </a:t>
            </a:r>
            <a:r>
              <a:rPr lang="en-US" b="1" dirty="0"/>
              <a:t>/* local variable definition */ </a:t>
            </a:r>
            <a:endParaRPr lang="en-US" b="1" dirty="0" smtClean="0"/>
          </a:p>
          <a:p>
            <a:pPr>
              <a:buNone/>
            </a:pPr>
            <a:r>
              <a:rPr lang="en-US" b="1" dirty="0" err="1" smtClean="0"/>
              <a:t>int</a:t>
            </a:r>
            <a:r>
              <a:rPr lang="en-US" b="1" dirty="0" smtClean="0"/>
              <a:t> </a:t>
            </a:r>
            <a:r>
              <a:rPr lang="en-US" b="1" dirty="0"/>
              <a:t>a = 10; </a:t>
            </a:r>
            <a:endParaRPr lang="en-US" b="1" dirty="0" smtClean="0"/>
          </a:p>
          <a:p>
            <a:pPr>
              <a:buNone/>
            </a:pPr>
            <a:r>
              <a:rPr lang="en-US" b="1" dirty="0" smtClean="0"/>
              <a:t>/* </a:t>
            </a:r>
            <a:r>
              <a:rPr lang="en-US" b="1" dirty="0"/>
              <a:t>do loop execution </a:t>
            </a:r>
            <a:r>
              <a:rPr lang="en-US" b="1" dirty="0" smtClean="0"/>
              <a:t>*/</a:t>
            </a:r>
          </a:p>
          <a:p>
            <a:pPr>
              <a:buNone/>
            </a:pPr>
            <a:r>
              <a:rPr lang="en-US" b="1" dirty="0" smtClean="0"/>
              <a:t> </a:t>
            </a:r>
            <a:r>
              <a:rPr lang="en-US" b="1" dirty="0" err="1" smtClean="0"/>
              <a:t>LOOP:do</a:t>
            </a:r>
            <a:endParaRPr lang="en-US" b="1" dirty="0" smtClean="0"/>
          </a:p>
          <a:p>
            <a:pPr>
              <a:buNone/>
            </a:pPr>
            <a:r>
              <a:rPr lang="en-US" b="1" dirty="0" smtClean="0"/>
              <a:t> {</a:t>
            </a:r>
          </a:p>
          <a:p>
            <a:pPr>
              <a:buNone/>
            </a:pPr>
            <a:r>
              <a:rPr lang="en-US" b="1" dirty="0" smtClean="0"/>
              <a:t> </a:t>
            </a:r>
            <a:r>
              <a:rPr lang="en-US" b="1" dirty="0"/>
              <a:t>if( a == </a:t>
            </a:r>
            <a:r>
              <a:rPr lang="en-US" b="1" dirty="0" smtClean="0"/>
              <a:t>15)</a:t>
            </a:r>
          </a:p>
          <a:p>
            <a:pPr>
              <a:buNone/>
            </a:pPr>
            <a:r>
              <a:rPr lang="en-US" b="1" dirty="0" smtClean="0"/>
              <a:t> {</a:t>
            </a:r>
          </a:p>
          <a:p>
            <a:pPr>
              <a:buNone/>
            </a:pPr>
            <a:r>
              <a:rPr lang="en-US" b="1" dirty="0" smtClean="0"/>
              <a:t> </a:t>
            </a:r>
            <a:r>
              <a:rPr lang="en-US" b="1" dirty="0"/>
              <a:t>/* skip the iteration </a:t>
            </a:r>
            <a:r>
              <a:rPr lang="en-US" b="1" dirty="0" smtClean="0"/>
              <a:t>*/</a:t>
            </a:r>
          </a:p>
          <a:p>
            <a:pPr>
              <a:buNone/>
            </a:pPr>
            <a:r>
              <a:rPr lang="en-US" b="1" dirty="0" smtClean="0"/>
              <a:t> </a:t>
            </a:r>
            <a:r>
              <a:rPr lang="en-US" b="1" dirty="0"/>
              <a:t>a = a + 1; </a:t>
            </a:r>
            <a:r>
              <a:rPr lang="en-US" b="1" dirty="0" err="1"/>
              <a:t>goto</a:t>
            </a:r>
            <a:r>
              <a:rPr lang="en-US" b="1" dirty="0"/>
              <a:t> LOOP; </a:t>
            </a:r>
            <a:endParaRPr lang="en-US" b="1" dirty="0" smtClean="0"/>
          </a:p>
          <a:p>
            <a:pPr>
              <a:buNone/>
            </a:pPr>
            <a:r>
              <a:rPr lang="en-US" b="1" dirty="0" smtClean="0"/>
              <a:t>}</a:t>
            </a:r>
          </a:p>
          <a:p>
            <a:pPr>
              <a:buNone/>
            </a:pPr>
            <a:r>
              <a:rPr lang="en-US" b="1" dirty="0" smtClean="0"/>
              <a:t> </a:t>
            </a:r>
            <a:r>
              <a:rPr lang="en-US" b="1" dirty="0" err="1"/>
              <a:t>printf</a:t>
            </a:r>
            <a:r>
              <a:rPr lang="en-US" b="1" dirty="0"/>
              <a:t>("value of a: %d\n", a); </a:t>
            </a:r>
            <a:endParaRPr lang="en-US" b="1" dirty="0" smtClean="0"/>
          </a:p>
          <a:p>
            <a:pPr>
              <a:buNone/>
            </a:pPr>
            <a:r>
              <a:rPr lang="en-US" b="1" dirty="0" smtClean="0"/>
              <a:t>a</a:t>
            </a:r>
            <a:r>
              <a:rPr lang="en-US" b="1" dirty="0"/>
              <a:t>++; </a:t>
            </a:r>
            <a:endParaRPr lang="en-US" b="1" dirty="0" smtClean="0"/>
          </a:p>
          <a:p>
            <a:pPr>
              <a:buNone/>
            </a:pPr>
            <a:r>
              <a:rPr lang="en-US" b="1" dirty="0" smtClean="0"/>
              <a:t>}</a:t>
            </a:r>
            <a:r>
              <a:rPr lang="en-US" b="1" dirty="0"/>
              <a:t>while( a &lt; 20 </a:t>
            </a:r>
            <a:r>
              <a:rPr lang="en-US" b="1" dirty="0" smtClean="0"/>
              <a:t>);</a:t>
            </a:r>
          </a:p>
          <a:p>
            <a:pPr>
              <a:buNone/>
            </a:pPr>
            <a:r>
              <a:rPr lang="en-US" b="1" dirty="0" smtClean="0"/>
              <a:t> </a:t>
            </a:r>
            <a:r>
              <a:rPr lang="en-US" b="1" dirty="0"/>
              <a:t>return 0</a:t>
            </a:r>
            <a:r>
              <a:rPr lang="en-US" b="1" dirty="0" smtClean="0"/>
              <a:t>;</a:t>
            </a:r>
          </a:p>
          <a:p>
            <a:pPr>
              <a:buNone/>
            </a:pPr>
            <a:r>
              <a:rPr lang="en-US" b="1" dirty="0" smtClean="0"/>
              <a:t> </a:t>
            </a:r>
            <a:r>
              <a:rPr lang="en-US" b="1"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IN" sz="5400" dirty="0" smtClean="0">
              <a:latin typeface="Arial Black" pitchFamily="34" charset="0"/>
            </a:endParaRPr>
          </a:p>
          <a:p>
            <a:pPr>
              <a:buNone/>
            </a:pPr>
            <a:r>
              <a:rPr lang="en-IN" sz="5400" smtClean="0">
                <a:latin typeface="Arial Black" pitchFamily="34" charset="0"/>
              </a:rPr>
              <a:t>    THANK </a:t>
            </a:r>
            <a:r>
              <a:rPr lang="en-IN" sz="5400" dirty="0" smtClean="0">
                <a:latin typeface="Arial Black" pitchFamily="34" charset="0"/>
              </a:rPr>
              <a:t>YOU</a:t>
            </a:r>
            <a:endParaRPr lang="en-US" sz="5400" dirty="0">
              <a:latin typeface="Arial Black"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502</Words>
  <Application>Microsoft Office PowerPoint</Application>
  <PresentationFormat>On-screen Show (4:3)</PresentationFormat>
  <Paragraphs>64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Break, continue and goto  statement in Programming in ‘C’ Lannguage </vt:lpstr>
      <vt:lpstr>Break statement(break)</vt:lpstr>
      <vt:lpstr>Example : </vt:lpstr>
      <vt:lpstr>Continue statement (key word continue) </vt:lpstr>
      <vt:lpstr>Example:</vt:lpstr>
      <vt:lpstr>goto statement in C </vt:lpstr>
      <vt:lpstr>FLOW CHART</vt:lpstr>
      <vt:lpstr>Example</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DCA-1st  SEMESTER Sub-Programming in ‘C’ Lannguage     Unit -3rd (Control Structure)  Break and  continue  statement (video Part-3)</dc:title>
  <dc:creator>Windows User</dc:creator>
  <cp:lastModifiedBy>Windows User</cp:lastModifiedBy>
  <cp:revision>14</cp:revision>
  <dcterms:created xsi:type="dcterms:W3CDTF">2020-04-29T17:11:31Z</dcterms:created>
  <dcterms:modified xsi:type="dcterms:W3CDTF">2023-08-05T06:10:03Z</dcterms:modified>
</cp:coreProperties>
</file>