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rgbClr val="FF00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rgbClr val="3B3835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FF00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rgbClr val="3B3835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FF00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FF00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88340" y="502888"/>
            <a:ext cx="8070850" cy="8788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rgbClr val="FF00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69339" y="1456874"/>
            <a:ext cx="7233284" cy="44145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rgbClr val="3B3835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30350" y="1171830"/>
            <a:ext cx="7081520" cy="1671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5400" spc="-290" dirty="0"/>
              <a:t>ESSENTIAL</a:t>
            </a:r>
            <a:r>
              <a:rPr sz="5400" spc="-35" dirty="0"/>
              <a:t> </a:t>
            </a:r>
            <a:r>
              <a:rPr sz="5400" spc="-475" dirty="0"/>
              <a:t>ELEMENTS</a:t>
            </a:r>
            <a:endParaRPr sz="5400"/>
          </a:p>
          <a:p>
            <a:pPr marL="172720" algn="ctr">
              <a:lnSpc>
                <a:spcPct val="100000"/>
              </a:lnSpc>
            </a:pPr>
            <a:r>
              <a:rPr sz="5400" spc="-615" dirty="0"/>
              <a:t>OF</a:t>
            </a:r>
            <a:endParaRPr sz="5400"/>
          </a:p>
        </p:txBody>
      </p:sp>
      <p:sp>
        <p:nvSpPr>
          <p:cNvPr id="3" name="object 3"/>
          <p:cNvSpPr txBox="1"/>
          <p:nvPr/>
        </p:nvSpPr>
        <p:spPr>
          <a:xfrm>
            <a:off x="1457071" y="2817750"/>
            <a:ext cx="6400165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77569" algn="l"/>
              </a:tabLst>
            </a:pPr>
            <a:r>
              <a:rPr sz="5400" b="1" spc="105" dirty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5400" b="1" dirty="0">
                <a:solidFill>
                  <a:srgbClr val="FF0000"/>
                </a:solidFill>
                <a:latin typeface="Times New Roman"/>
                <a:cs typeface="Times New Roman"/>
              </a:rPr>
              <a:t>	</a:t>
            </a:r>
            <a:r>
              <a:rPr sz="5400" b="1" spc="-440" dirty="0">
                <a:solidFill>
                  <a:srgbClr val="FF0000"/>
                </a:solidFill>
                <a:latin typeface="Times New Roman"/>
                <a:cs typeface="Times New Roman"/>
              </a:rPr>
              <a:t>VALID</a:t>
            </a:r>
            <a:r>
              <a:rPr sz="5400" b="1" spc="-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5400" b="1" spc="-560" dirty="0">
                <a:solidFill>
                  <a:srgbClr val="FF0000"/>
                </a:solidFill>
                <a:latin typeface="Times New Roman"/>
                <a:cs typeface="Times New Roman"/>
              </a:rPr>
              <a:t>CONTRACT</a:t>
            </a:r>
            <a:endParaRPr sz="5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50338" y="4234688"/>
            <a:ext cx="5712461" cy="167481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700" dirty="0">
                <a:solidFill>
                  <a:srgbClr val="00B050"/>
                </a:solidFill>
                <a:latin typeface="Calibri"/>
                <a:cs typeface="Calibri"/>
              </a:rPr>
              <a:t>By</a:t>
            </a:r>
            <a:r>
              <a:rPr sz="2700" spc="-30" dirty="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sz="2700" spc="-25" dirty="0">
                <a:solidFill>
                  <a:srgbClr val="00B050"/>
                </a:solidFill>
                <a:latin typeface="Calibri"/>
                <a:cs typeface="Calibri"/>
              </a:rPr>
              <a:t>:-</a:t>
            </a:r>
            <a:endParaRPr sz="2700" dirty="0">
              <a:latin typeface="Calibri"/>
              <a:cs typeface="Calibri"/>
            </a:endParaRPr>
          </a:p>
          <a:p>
            <a:pPr marL="12700" marR="908685">
              <a:lnSpc>
                <a:spcPct val="100000"/>
              </a:lnSpc>
            </a:pPr>
            <a:r>
              <a:rPr lang="en-IN" sz="2700" spc="-25" dirty="0">
                <a:solidFill>
                  <a:srgbClr val="00B050"/>
                </a:solidFill>
                <a:latin typeface="Calibri"/>
                <a:cs typeface="Calibri"/>
              </a:rPr>
              <a:t>        SHIKHA JOSHI</a:t>
            </a:r>
          </a:p>
          <a:p>
            <a:pPr marL="12700" marR="908685">
              <a:lnSpc>
                <a:spcPct val="100000"/>
              </a:lnSpc>
            </a:pPr>
            <a:r>
              <a:rPr sz="2700" spc="-25" dirty="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lang="en-IN" sz="2700" spc="-25" dirty="0">
                <a:solidFill>
                  <a:srgbClr val="00B050"/>
                </a:solidFill>
                <a:latin typeface="Calibri"/>
                <a:cs typeface="Calibri"/>
              </a:rPr>
              <a:t>        </a:t>
            </a:r>
            <a:r>
              <a:rPr sz="2700" spc="-10" dirty="0">
                <a:solidFill>
                  <a:srgbClr val="00B050"/>
                </a:solidFill>
                <a:latin typeface="Calibri"/>
                <a:cs typeface="Calibri"/>
              </a:rPr>
              <a:t>Assistant</a:t>
            </a:r>
            <a:r>
              <a:rPr sz="2700" spc="-105" dirty="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sz="2700" spc="-10" dirty="0">
                <a:solidFill>
                  <a:srgbClr val="00B050"/>
                </a:solidFill>
                <a:latin typeface="Calibri"/>
                <a:cs typeface="Calibri"/>
              </a:rPr>
              <a:t>Professor</a:t>
            </a:r>
            <a:r>
              <a:rPr sz="2700" spc="-80" dirty="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endParaRPr lang="en-IN" sz="2700" spc="-10" dirty="0">
              <a:solidFill>
                <a:srgbClr val="00B050"/>
              </a:solidFill>
              <a:latin typeface="Calibri"/>
              <a:cs typeface="Calibri"/>
            </a:endParaRPr>
          </a:p>
          <a:p>
            <a:pPr marL="12700" marR="908685">
              <a:lnSpc>
                <a:spcPct val="100000"/>
              </a:lnSpc>
            </a:pPr>
            <a:r>
              <a:rPr lang="en-IN" sz="2700" spc="-10" dirty="0">
                <a:solidFill>
                  <a:srgbClr val="00B050"/>
                </a:solidFill>
                <a:latin typeface="Calibri"/>
                <a:cs typeface="Calibri"/>
              </a:rPr>
              <a:t>       Durga </a:t>
            </a:r>
            <a:r>
              <a:rPr lang="en-IN" sz="2700" spc="-10" dirty="0" err="1">
                <a:solidFill>
                  <a:srgbClr val="00B050"/>
                </a:solidFill>
                <a:latin typeface="Calibri"/>
                <a:cs typeface="Calibri"/>
              </a:rPr>
              <a:t>Mahavidhyalaya</a:t>
            </a:r>
            <a:r>
              <a:rPr lang="en-IN" sz="2700" spc="-10" dirty="0">
                <a:solidFill>
                  <a:srgbClr val="00B050"/>
                </a:solidFill>
                <a:latin typeface="Calibri"/>
                <a:cs typeface="Calibri"/>
              </a:rPr>
              <a:t> Raipur</a:t>
            </a:r>
            <a:endParaRPr sz="27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8340" y="463115"/>
            <a:ext cx="598678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140" dirty="0"/>
              <a:t>9.</a:t>
            </a:r>
            <a:r>
              <a:rPr sz="2400" spc="-20" dirty="0"/>
              <a:t> </a:t>
            </a:r>
            <a:r>
              <a:rPr sz="2400" spc="-300" dirty="0"/>
              <a:t>NOT</a:t>
            </a:r>
            <a:r>
              <a:rPr sz="2400" spc="-35" dirty="0"/>
              <a:t> </a:t>
            </a:r>
            <a:r>
              <a:rPr sz="2400" spc="-204" dirty="0"/>
              <a:t>DECLARED</a:t>
            </a:r>
            <a:r>
              <a:rPr sz="2400" spc="-30" dirty="0"/>
              <a:t> </a:t>
            </a:r>
            <a:r>
              <a:rPr sz="2400" spc="-290" dirty="0"/>
              <a:t>TO</a:t>
            </a:r>
            <a:r>
              <a:rPr sz="2400" spc="-10" dirty="0"/>
              <a:t> </a:t>
            </a:r>
            <a:r>
              <a:rPr sz="2400" spc="-50" dirty="0"/>
              <a:t>BE</a:t>
            </a:r>
            <a:r>
              <a:rPr sz="2400" spc="-20" dirty="0"/>
              <a:t> </a:t>
            </a:r>
            <a:r>
              <a:rPr sz="2400" spc="-280" dirty="0"/>
              <a:t>VOID</a:t>
            </a:r>
            <a:r>
              <a:rPr sz="2400" spc="-30" dirty="0"/>
              <a:t> </a:t>
            </a:r>
            <a:r>
              <a:rPr sz="2400" spc="-305" dirty="0"/>
              <a:t>OR</a:t>
            </a:r>
            <a:r>
              <a:rPr sz="2400" spc="-15" dirty="0"/>
              <a:t> </a:t>
            </a:r>
            <a:r>
              <a:rPr sz="2400" spc="-125" dirty="0"/>
              <a:t>ILLEGAL</a:t>
            </a:r>
            <a:r>
              <a:rPr sz="2400" b="0" spc="-125" dirty="0">
                <a:solidFill>
                  <a:srgbClr val="002060"/>
                </a:solidFill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88340" y="833447"/>
            <a:ext cx="7388225" cy="56965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marR="5080" indent="-635" algn="just">
              <a:lnSpc>
                <a:spcPct val="99600"/>
              </a:lnSpc>
              <a:spcBef>
                <a:spcPts val="110"/>
              </a:spcBef>
            </a:pP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The</a:t>
            </a:r>
            <a:r>
              <a:rPr sz="2000" spc="434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agreement</a:t>
            </a:r>
            <a:r>
              <a:rPr sz="2000" spc="42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though</a:t>
            </a:r>
            <a:r>
              <a:rPr sz="2000" spc="42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satisfying</a:t>
            </a:r>
            <a:r>
              <a:rPr sz="2000" spc="44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all</a:t>
            </a:r>
            <a:r>
              <a:rPr sz="2000" spc="43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the</a:t>
            </a:r>
            <a:r>
              <a:rPr sz="2000" spc="42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conditions</a:t>
            </a:r>
            <a:r>
              <a:rPr sz="2000" spc="43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for</a:t>
            </a:r>
            <a:r>
              <a:rPr sz="2000" spc="434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a</a:t>
            </a:r>
            <a:r>
              <a:rPr sz="2000" spc="42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spc="-10" dirty="0">
                <a:solidFill>
                  <a:srgbClr val="002060"/>
                </a:solidFill>
                <a:latin typeface="Arial MT"/>
                <a:cs typeface="Arial MT"/>
              </a:rPr>
              <a:t>valid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contract</a:t>
            </a:r>
            <a:r>
              <a:rPr sz="2000" spc="8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must</a:t>
            </a:r>
            <a:r>
              <a:rPr sz="2000" spc="9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not</a:t>
            </a:r>
            <a:r>
              <a:rPr sz="2000" spc="9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have</a:t>
            </a:r>
            <a:r>
              <a:rPr sz="2000" spc="11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been</a:t>
            </a:r>
            <a:r>
              <a:rPr sz="2000" spc="11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expressly</a:t>
            </a:r>
            <a:r>
              <a:rPr sz="2000" spc="10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declared</a:t>
            </a:r>
            <a:r>
              <a:rPr sz="2000" spc="10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void</a:t>
            </a:r>
            <a:r>
              <a:rPr sz="2000" spc="114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by</a:t>
            </a:r>
            <a:r>
              <a:rPr sz="2000" spc="10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any</a:t>
            </a:r>
            <a:r>
              <a:rPr sz="2000" spc="10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spc="-25" dirty="0">
                <a:solidFill>
                  <a:srgbClr val="002060"/>
                </a:solidFill>
                <a:latin typeface="Arial MT"/>
                <a:cs typeface="Arial MT"/>
              </a:rPr>
              <a:t>law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in</a:t>
            </a:r>
            <a:r>
              <a:rPr sz="2000" spc="-2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force</a:t>
            </a:r>
            <a:r>
              <a:rPr sz="2000" spc="-2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in</a:t>
            </a:r>
            <a:r>
              <a:rPr sz="2000" spc="-1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the</a:t>
            </a:r>
            <a:r>
              <a:rPr sz="2000" spc="-3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spc="-10" dirty="0">
                <a:solidFill>
                  <a:srgbClr val="002060"/>
                </a:solidFill>
                <a:latin typeface="Arial MT"/>
                <a:cs typeface="Arial MT"/>
              </a:rPr>
              <a:t>country.</a:t>
            </a:r>
            <a:r>
              <a:rPr sz="2000" spc="-2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Agreements</a:t>
            </a:r>
            <a:r>
              <a:rPr sz="2000" spc="-3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mentioned</a:t>
            </a:r>
            <a:r>
              <a:rPr sz="2000" spc="-2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in</a:t>
            </a:r>
            <a:r>
              <a:rPr sz="2000" spc="-2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Section</a:t>
            </a:r>
            <a:r>
              <a:rPr sz="2000" spc="-2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24</a:t>
            </a:r>
            <a:r>
              <a:rPr sz="2000" spc="-2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to</a:t>
            </a:r>
            <a:r>
              <a:rPr sz="2000" spc="-3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spc="-25" dirty="0">
                <a:solidFill>
                  <a:srgbClr val="002060"/>
                </a:solidFill>
                <a:latin typeface="Arial MT"/>
                <a:cs typeface="Arial MT"/>
              </a:rPr>
              <a:t>30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of</a:t>
            </a:r>
            <a:r>
              <a:rPr sz="2000" spc="6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the</a:t>
            </a:r>
            <a:r>
              <a:rPr sz="2000" spc="7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Act</a:t>
            </a:r>
            <a:r>
              <a:rPr sz="2000" spc="6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have</a:t>
            </a:r>
            <a:r>
              <a:rPr sz="2000" spc="6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been</a:t>
            </a:r>
            <a:r>
              <a:rPr sz="2000" spc="7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expressly</a:t>
            </a:r>
            <a:r>
              <a:rPr sz="2000" spc="6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declared</a:t>
            </a:r>
            <a:r>
              <a:rPr sz="2000" spc="7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to</a:t>
            </a:r>
            <a:r>
              <a:rPr sz="2000" spc="6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be</a:t>
            </a:r>
            <a:r>
              <a:rPr sz="2000" spc="7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void.</a:t>
            </a:r>
            <a:r>
              <a:rPr sz="2000" spc="6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For</a:t>
            </a:r>
            <a:r>
              <a:rPr sz="2000" spc="7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spc="-10" dirty="0">
                <a:solidFill>
                  <a:srgbClr val="002060"/>
                </a:solidFill>
                <a:latin typeface="Arial MT"/>
                <a:cs typeface="Arial MT"/>
              </a:rPr>
              <a:t>example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agreements</a:t>
            </a:r>
            <a:r>
              <a:rPr sz="2000" spc="5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in</a:t>
            </a:r>
            <a:r>
              <a:rPr sz="2000" spc="5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restraint</a:t>
            </a:r>
            <a:r>
              <a:rPr sz="2000" spc="3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of</a:t>
            </a:r>
            <a:r>
              <a:rPr sz="2000" spc="3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trade,</a:t>
            </a:r>
            <a:r>
              <a:rPr sz="2000" spc="3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marriage,</a:t>
            </a:r>
            <a:r>
              <a:rPr sz="2000" spc="4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legal</a:t>
            </a:r>
            <a:r>
              <a:rPr sz="2000" spc="4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proceedings</a:t>
            </a:r>
            <a:r>
              <a:rPr sz="2000" spc="5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spc="-20" dirty="0">
                <a:solidFill>
                  <a:srgbClr val="002060"/>
                </a:solidFill>
                <a:latin typeface="Arial MT"/>
                <a:cs typeface="Arial MT"/>
              </a:rPr>
              <a:t>etc.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That</a:t>
            </a:r>
            <a:r>
              <a:rPr sz="2000" spc="22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is</a:t>
            </a:r>
            <a:r>
              <a:rPr sz="2000" spc="23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:</a:t>
            </a:r>
            <a:r>
              <a:rPr sz="2000" spc="21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If</a:t>
            </a:r>
            <a:r>
              <a:rPr sz="2000" spc="22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A</a:t>
            </a:r>
            <a:r>
              <a:rPr sz="2000" spc="10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is</a:t>
            </a:r>
            <a:r>
              <a:rPr sz="2000" spc="23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not</a:t>
            </a:r>
            <a:r>
              <a:rPr sz="2000" spc="22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willing</a:t>
            </a:r>
            <a:r>
              <a:rPr sz="2000" spc="23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to</a:t>
            </a:r>
            <a:r>
              <a:rPr sz="2000" spc="23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marry</a:t>
            </a:r>
            <a:r>
              <a:rPr sz="2000" spc="22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with</a:t>
            </a:r>
            <a:r>
              <a:rPr sz="2000" spc="229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B,</a:t>
            </a:r>
            <a:r>
              <a:rPr sz="2000" spc="22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law</a:t>
            </a:r>
            <a:r>
              <a:rPr sz="2000" spc="23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can</a:t>
            </a:r>
            <a:r>
              <a:rPr sz="2000" spc="22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not</a:t>
            </a:r>
            <a:r>
              <a:rPr sz="2000" spc="22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spc="-10" dirty="0">
                <a:solidFill>
                  <a:srgbClr val="002060"/>
                </a:solidFill>
                <a:latin typeface="Arial MT"/>
                <a:cs typeface="Arial MT"/>
              </a:rPr>
              <a:t>enforce him/her.</a:t>
            </a:r>
            <a:endParaRPr sz="2000">
              <a:latin typeface="Arial MT"/>
              <a:cs typeface="Arial MT"/>
            </a:endParaRPr>
          </a:p>
          <a:p>
            <a:pPr marL="103505">
              <a:lnSpc>
                <a:spcPts val="3775"/>
              </a:lnSpc>
            </a:pPr>
            <a:r>
              <a:rPr sz="3200" spc="204" dirty="0">
                <a:solidFill>
                  <a:srgbClr val="FF0000"/>
                </a:solidFill>
                <a:latin typeface="Times New Roman"/>
                <a:cs typeface="Times New Roman"/>
              </a:rPr>
              <a:t>10.</a:t>
            </a:r>
            <a:r>
              <a:rPr sz="3200" spc="-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200" spc="-70" dirty="0">
                <a:solidFill>
                  <a:srgbClr val="FF0000"/>
                </a:solidFill>
                <a:latin typeface="Times New Roman"/>
                <a:cs typeface="Times New Roman"/>
              </a:rPr>
              <a:t>LEGAL</a:t>
            </a:r>
            <a:r>
              <a:rPr sz="3200" spc="-6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200" spc="-25" dirty="0">
                <a:solidFill>
                  <a:srgbClr val="FF0000"/>
                </a:solidFill>
                <a:latin typeface="Times New Roman"/>
                <a:cs typeface="Times New Roman"/>
              </a:rPr>
              <a:t>FORMALITIES</a:t>
            </a:r>
            <a:r>
              <a:rPr sz="3200" spc="-25" dirty="0">
                <a:solidFill>
                  <a:srgbClr val="FF0000"/>
                </a:solidFill>
                <a:latin typeface="Arial MT"/>
                <a:cs typeface="Arial MT"/>
              </a:rPr>
              <a:t>.</a:t>
            </a:r>
            <a:endParaRPr sz="3200">
              <a:latin typeface="Arial MT"/>
              <a:cs typeface="Arial MT"/>
            </a:endParaRPr>
          </a:p>
          <a:p>
            <a:pPr marL="12700" marR="5080" algn="just">
              <a:lnSpc>
                <a:spcPct val="100000"/>
              </a:lnSpc>
              <a:spcBef>
                <a:spcPts val="120"/>
              </a:spcBef>
            </a:pP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An</a:t>
            </a:r>
            <a:r>
              <a:rPr sz="2000" spc="45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oral</a:t>
            </a:r>
            <a:r>
              <a:rPr sz="2000" spc="45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Contract</a:t>
            </a:r>
            <a:r>
              <a:rPr sz="2000" spc="45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is</a:t>
            </a:r>
            <a:r>
              <a:rPr sz="2000" spc="459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a</a:t>
            </a:r>
            <a:r>
              <a:rPr sz="2000" spc="45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perfectly</a:t>
            </a:r>
            <a:r>
              <a:rPr sz="2000" spc="45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valid</a:t>
            </a:r>
            <a:r>
              <a:rPr sz="2000" spc="459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contract,</a:t>
            </a:r>
            <a:r>
              <a:rPr sz="2000" spc="44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expect</a:t>
            </a:r>
            <a:r>
              <a:rPr sz="2000" spc="45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in</a:t>
            </a:r>
            <a:r>
              <a:rPr sz="2000" spc="45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spc="-10" dirty="0">
                <a:solidFill>
                  <a:srgbClr val="002060"/>
                </a:solidFill>
                <a:latin typeface="Arial MT"/>
                <a:cs typeface="Arial MT"/>
              </a:rPr>
              <a:t>those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cases</a:t>
            </a:r>
            <a:r>
              <a:rPr sz="2000" spc="3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where</a:t>
            </a:r>
            <a:r>
              <a:rPr sz="2000" spc="2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writing,</a:t>
            </a:r>
            <a:r>
              <a:rPr sz="2000" spc="1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registration</a:t>
            </a:r>
            <a:r>
              <a:rPr sz="2000" spc="2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etc.</a:t>
            </a:r>
            <a:r>
              <a:rPr sz="2000" spc="2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is</a:t>
            </a:r>
            <a:r>
              <a:rPr sz="2000" spc="3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required</a:t>
            </a:r>
            <a:r>
              <a:rPr sz="2000" spc="3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by</a:t>
            </a:r>
            <a:r>
              <a:rPr sz="2000" spc="2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some</a:t>
            </a:r>
            <a:r>
              <a:rPr sz="2000" spc="3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spc="-10" dirty="0">
                <a:solidFill>
                  <a:srgbClr val="002060"/>
                </a:solidFill>
                <a:latin typeface="Arial MT"/>
                <a:cs typeface="Arial MT"/>
              </a:rPr>
              <a:t>statute.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In</a:t>
            </a:r>
            <a:r>
              <a:rPr sz="2000" spc="114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India</a:t>
            </a:r>
            <a:r>
              <a:rPr sz="2000" spc="114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writing</a:t>
            </a:r>
            <a:r>
              <a:rPr sz="2000" spc="114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is</a:t>
            </a:r>
            <a:r>
              <a:rPr sz="2000" spc="10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required</a:t>
            </a:r>
            <a:r>
              <a:rPr sz="2000" spc="9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in</a:t>
            </a:r>
            <a:r>
              <a:rPr sz="2000" spc="114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cases</a:t>
            </a:r>
            <a:r>
              <a:rPr sz="2000" spc="10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of</a:t>
            </a:r>
            <a:r>
              <a:rPr sz="2000" spc="9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sale,</a:t>
            </a:r>
            <a:r>
              <a:rPr sz="2000" spc="11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mortgage,</a:t>
            </a:r>
            <a:r>
              <a:rPr sz="2000" spc="10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lease</a:t>
            </a:r>
            <a:r>
              <a:rPr sz="2000" spc="10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spc="-25" dirty="0">
                <a:solidFill>
                  <a:srgbClr val="002060"/>
                </a:solidFill>
                <a:latin typeface="Arial MT"/>
                <a:cs typeface="Arial MT"/>
              </a:rPr>
              <a:t>and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gift</a:t>
            </a:r>
            <a:r>
              <a:rPr sz="2000" spc="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of</a:t>
            </a:r>
            <a:r>
              <a:rPr sz="2000" spc="1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immovable</a:t>
            </a:r>
            <a:r>
              <a:rPr sz="2000" spc="1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property,</a:t>
            </a:r>
            <a:r>
              <a:rPr sz="2000" spc="-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negotiable</a:t>
            </a:r>
            <a:r>
              <a:rPr sz="2000" spc="1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instruments;</a:t>
            </a:r>
            <a:r>
              <a:rPr sz="2000" spc="-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spc="-10" dirty="0">
                <a:solidFill>
                  <a:srgbClr val="002060"/>
                </a:solidFill>
                <a:latin typeface="Arial MT"/>
                <a:cs typeface="Arial MT"/>
              </a:rPr>
              <a:t>memorandum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and</a:t>
            </a:r>
            <a:r>
              <a:rPr sz="2000" spc="-25" dirty="0">
                <a:solidFill>
                  <a:srgbClr val="002060"/>
                </a:solidFill>
                <a:latin typeface="Arial MT"/>
                <a:cs typeface="Arial MT"/>
              </a:rPr>
              <a:t> 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articles</a:t>
            </a:r>
            <a:r>
              <a:rPr sz="2000" spc="49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of</a:t>
            </a:r>
            <a:r>
              <a:rPr sz="2000" spc="-20" dirty="0">
                <a:solidFill>
                  <a:srgbClr val="002060"/>
                </a:solidFill>
                <a:latin typeface="Arial MT"/>
                <a:cs typeface="Arial MT"/>
              </a:rPr>
              <a:t> 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association</a:t>
            </a:r>
            <a:r>
              <a:rPr sz="2000" spc="-25" dirty="0">
                <a:solidFill>
                  <a:srgbClr val="002060"/>
                </a:solidFill>
                <a:latin typeface="Arial MT"/>
                <a:cs typeface="Arial MT"/>
              </a:rPr>
              <a:t> 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of</a:t>
            </a:r>
            <a:r>
              <a:rPr sz="2000" spc="-25" dirty="0">
                <a:solidFill>
                  <a:srgbClr val="002060"/>
                </a:solidFill>
                <a:latin typeface="Arial MT"/>
                <a:cs typeface="Arial MT"/>
              </a:rPr>
              <a:t> 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a</a:t>
            </a:r>
            <a:r>
              <a:rPr sz="2000" spc="-25" dirty="0">
                <a:solidFill>
                  <a:srgbClr val="002060"/>
                </a:solidFill>
                <a:latin typeface="Arial MT"/>
                <a:cs typeface="Arial MT"/>
              </a:rPr>
              <a:t> 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company,</a:t>
            </a:r>
            <a:r>
              <a:rPr sz="2000" spc="-25" dirty="0">
                <a:solidFill>
                  <a:srgbClr val="002060"/>
                </a:solidFill>
                <a:latin typeface="Arial MT"/>
                <a:cs typeface="Arial MT"/>
              </a:rPr>
              <a:t> 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etc.</a:t>
            </a:r>
            <a:r>
              <a:rPr sz="2000" spc="49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Registration</a:t>
            </a:r>
            <a:r>
              <a:rPr sz="2000" spc="-25" dirty="0">
                <a:solidFill>
                  <a:srgbClr val="002060"/>
                </a:solidFill>
                <a:latin typeface="Arial MT"/>
                <a:cs typeface="Arial MT"/>
              </a:rPr>
              <a:t>  is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required</a:t>
            </a:r>
            <a:r>
              <a:rPr sz="2000" spc="40" dirty="0">
                <a:solidFill>
                  <a:srgbClr val="002060"/>
                </a:solidFill>
                <a:latin typeface="Arial MT"/>
                <a:cs typeface="Arial MT"/>
              </a:rPr>
              <a:t> 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in</a:t>
            </a:r>
            <a:r>
              <a:rPr sz="2000" spc="45" dirty="0">
                <a:solidFill>
                  <a:srgbClr val="002060"/>
                </a:solidFill>
                <a:latin typeface="Arial MT"/>
                <a:cs typeface="Arial MT"/>
              </a:rPr>
              <a:t> 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cases</a:t>
            </a:r>
            <a:r>
              <a:rPr sz="2000" spc="45" dirty="0">
                <a:solidFill>
                  <a:srgbClr val="002060"/>
                </a:solidFill>
                <a:latin typeface="Arial MT"/>
                <a:cs typeface="Arial MT"/>
              </a:rPr>
              <a:t> 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of</a:t>
            </a:r>
            <a:r>
              <a:rPr sz="2000" spc="40" dirty="0">
                <a:solidFill>
                  <a:srgbClr val="002060"/>
                </a:solidFill>
                <a:latin typeface="Arial MT"/>
                <a:cs typeface="Arial MT"/>
              </a:rPr>
              <a:t> 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documents</a:t>
            </a:r>
            <a:r>
              <a:rPr sz="2000" spc="45" dirty="0">
                <a:solidFill>
                  <a:srgbClr val="002060"/>
                </a:solidFill>
                <a:latin typeface="Arial MT"/>
                <a:cs typeface="Arial MT"/>
              </a:rPr>
              <a:t> 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coming</a:t>
            </a:r>
            <a:r>
              <a:rPr sz="2000" spc="45" dirty="0">
                <a:solidFill>
                  <a:srgbClr val="002060"/>
                </a:solidFill>
                <a:latin typeface="Arial MT"/>
                <a:cs typeface="Arial MT"/>
              </a:rPr>
              <a:t> 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within</a:t>
            </a:r>
            <a:r>
              <a:rPr sz="2000" spc="45" dirty="0">
                <a:solidFill>
                  <a:srgbClr val="002060"/>
                </a:solidFill>
                <a:latin typeface="Arial MT"/>
                <a:cs typeface="Arial MT"/>
              </a:rPr>
              <a:t> 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the</a:t>
            </a:r>
            <a:r>
              <a:rPr sz="2000" spc="45" dirty="0">
                <a:solidFill>
                  <a:srgbClr val="002060"/>
                </a:solidFill>
                <a:latin typeface="Arial MT"/>
                <a:cs typeface="Arial MT"/>
              </a:rPr>
              <a:t> 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scope</a:t>
            </a:r>
            <a:r>
              <a:rPr sz="2000" spc="45" dirty="0">
                <a:solidFill>
                  <a:srgbClr val="002060"/>
                </a:solidFill>
                <a:latin typeface="Arial MT"/>
                <a:cs typeface="Arial MT"/>
              </a:rPr>
              <a:t>  </a:t>
            </a:r>
            <a:r>
              <a:rPr sz="2000" spc="-25" dirty="0">
                <a:solidFill>
                  <a:srgbClr val="002060"/>
                </a:solidFill>
                <a:latin typeface="Arial MT"/>
                <a:cs typeface="Arial MT"/>
              </a:rPr>
              <a:t>of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section</a:t>
            </a:r>
            <a:r>
              <a:rPr sz="2000" spc="170" dirty="0">
                <a:solidFill>
                  <a:srgbClr val="002060"/>
                </a:solidFill>
                <a:latin typeface="Arial MT"/>
                <a:cs typeface="Arial MT"/>
              </a:rPr>
              <a:t> 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17</a:t>
            </a:r>
            <a:r>
              <a:rPr sz="2000" spc="160" dirty="0">
                <a:solidFill>
                  <a:srgbClr val="002060"/>
                </a:solidFill>
                <a:latin typeface="Arial MT"/>
                <a:cs typeface="Arial MT"/>
              </a:rPr>
              <a:t> 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of</a:t>
            </a:r>
            <a:r>
              <a:rPr sz="2000" spc="170" dirty="0">
                <a:solidFill>
                  <a:srgbClr val="002060"/>
                </a:solidFill>
                <a:latin typeface="Arial MT"/>
                <a:cs typeface="Arial MT"/>
              </a:rPr>
              <a:t> 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the</a:t>
            </a:r>
            <a:r>
              <a:rPr sz="2000" spc="160" dirty="0">
                <a:solidFill>
                  <a:srgbClr val="002060"/>
                </a:solidFill>
                <a:latin typeface="Arial MT"/>
                <a:cs typeface="Arial MT"/>
              </a:rPr>
              <a:t> 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Registration</a:t>
            </a:r>
            <a:r>
              <a:rPr sz="2000" spc="170" dirty="0">
                <a:solidFill>
                  <a:srgbClr val="002060"/>
                </a:solidFill>
                <a:latin typeface="Arial MT"/>
                <a:cs typeface="Arial MT"/>
              </a:rPr>
              <a:t> 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Act</a:t>
            </a:r>
            <a:r>
              <a:rPr sz="2000" spc="160" dirty="0">
                <a:solidFill>
                  <a:srgbClr val="002060"/>
                </a:solidFill>
                <a:latin typeface="Arial MT"/>
                <a:cs typeface="Arial MT"/>
              </a:rPr>
              <a:t> 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1908.</a:t>
            </a:r>
            <a:r>
              <a:rPr sz="2000" spc="165" dirty="0">
                <a:solidFill>
                  <a:srgbClr val="002060"/>
                </a:solidFill>
                <a:latin typeface="Arial MT"/>
                <a:cs typeface="Arial MT"/>
              </a:rPr>
              <a:t> 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All</a:t>
            </a:r>
            <a:r>
              <a:rPr sz="2000" spc="170" dirty="0">
                <a:solidFill>
                  <a:srgbClr val="002060"/>
                </a:solidFill>
                <a:latin typeface="Arial MT"/>
                <a:cs typeface="Arial MT"/>
              </a:rPr>
              <a:t> 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the</a:t>
            </a:r>
            <a:r>
              <a:rPr sz="2000" spc="170" dirty="0">
                <a:solidFill>
                  <a:srgbClr val="002060"/>
                </a:solidFill>
                <a:latin typeface="Arial MT"/>
                <a:cs typeface="Arial MT"/>
              </a:rPr>
              <a:t>  </a:t>
            </a:r>
            <a:r>
              <a:rPr sz="2000" spc="-10" dirty="0">
                <a:solidFill>
                  <a:srgbClr val="002060"/>
                </a:solidFill>
                <a:latin typeface="Arial MT"/>
                <a:cs typeface="Arial MT"/>
              </a:rPr>
              <a:t>elements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mentioned</a:t>
            </a:r>
            <a:r>
              <a:rPr sz="2000" spc="-2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above</a:t>
            </a:r>
            <a:r>
              <a:rPr sz="2000" spc="-2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must</a:t>
            </a:r>
            <a:r>
              <a:rPr sz="2000" spc="-3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be</a:t>
            </a:r>
            <a:r>
              <a:rPr sz="2000" spc="-2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in</a:t>
            </a:r>
            <a:r>
              <a:rPr sz="2000" spc="-2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order</a:t>
            </a:r>
            <a:r>
              <a:rPr sz="2000" spc="-1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to</a:t>
            </a:r>
            <a:r>
              <a:rPr sz="2000" spc="-3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make</a:t>
            </a:r>
            <a:r>
              <a:rPr sz="2000" spc="-2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a</a:t>
            </a:r>
            <a:r>
              <a:rPr sz="2000" spc="-2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valid</a:t>
            </a:r>
            <a:r>
              <a:rPr sz="2000" spc="-2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contract.</a:t>
            </a:r>
            <a:r>
              <a:rPr sz="2000" spc="-2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If</a:t>
            </a:r>
            <a:r>
              <a:rPr sz="2000" spc="-25" dirty="0">
                <a:solidFill>
                  <a:srgbClr val="002060"/>
                </a:solidFill>
                <a:latin typeface="Arial MT"/>
                <a:cs typeface="Arial MT"/>
              </a:rPr>
              <a:t> any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one</a:t>
            </a:r>
            <a:r>
              <a:rPr sz="2000" spc="100" dirty="0">
                <a:solidFill>
                  <a:srgbClr val="002060"/>
                </a:solidFill>
                <a:latin typeface="Arial MT"/>
                <a:cs typeface="Arial MT"/>
              </a:rPr>
              <a:t> 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of</a:t>
            </a:r>
            <a:r>
              <a:rPr sz="2000" spc="105" dirty="0">
                <a:solidFill>
                  <a:srgbClr val="002060"/>
                </a:solidFill>
                <a:latin typeface="Arial MT"/>
                <a:cs typeface="Arial MT"/>
              </a:rPr>
              <a:t> 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them</a:t>
            </a:r>
            <a:r>
              <a:rPr sz="2000" spc="100" dirty="0">
                <a:solidFill>
                  <a:srgbClr val="002060"/>
                </a:solidFill>
                <a:latin typeface="Arial MT"/>
                <a:cs typeface="Arial MT"/>
              </a:rPr>
              <a:t> 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is</a:t>
            </a:r>
            <a:r>
              <a:rPr sz="2000" spc="110" dirty="0">
                <a:solidFill>
                  <a:srgbClr val="002060"/>
                </a:solidFill>
                <a:latin typeface="Arial MT"/>
                <a:cs typeface="Arial MT"/>
              </a:rPr>
              <a:t> 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absent</a:t>
            </a:r>
            <a:r>
              <a:rPr sz="2000" spc="105" dirty="0">
                <a:solidFill>
                  <a:srgbClr val="002060"/>
                </a:solidFill>
                <a:latin typeface="Arial MT"/>
                <a:cs typeface="Arial MT"/>
              </a:rPr>
              <a:t> 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the</a:t>
            </a:r>
            <a:r>
              <a:rPr sz="2000" spc="105" dirty="0">
                <a:solidFill>
                  <a:srgbClr val="002060"/>
                </a:solidFill>
                <a:latin typeface="Arial MT"/>
                <a:cs typeface="Arial MT"/>
              </a:rPr>
              <a:t> 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agreement</a:t>
            </a:r>
            <a:r>
              <a:rPr sz="2000" spc="105" dirty="0">
                <a:solidFill>
                  <a:srgbClr val="002060"/>
                </a:solidFill>
                <a:latin typeface="Arial MT"/>
                <a:cs typeface="Arial MT"/>
              </a:rPr>
              <a:t> 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does</a:t>
            </a:r>
            <a:r>
              <a:rPr sz="2000" spc="105" dirty="0">
                <a:solidFill>
                  <a:srgbClr val="002060"/>
                </a:solidFill>
                <a:latin typeface="Arial MT"/>
                <a:cs typeface="Arial MT"/>
              </a:rPr>
              <a:t> 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not</a:t>
            </a:r>
            <a:r>
              <a:rPr sz="2000" spc="100" dirty="0">
                <a:solidFill>
                  <a:srgbClr val="002060"/>
                </a:solidFill>
                <a:latin typeface="Arial MT"/>
                <a:cs typeface="Arial MT"/>
              </a:rPr>
              <a:t>  </a:t>
            </a:r>
            <a:r>
              <a:rPr sz="2000" dirty="0">
                <a:solidFill>
                  <a:srgbClr val="002060"/>
                </a:solidFill>
                <a:latin typeface="Arial MT"/>
                <a:cs typeface="Arial MT"/>
              </a:rPr>
              <a:t>become</a:t>
            </a:r>
            <a:r>
              <a:rPr sz="2000" spc="100" dirty="0">
                <a:solidFill>
                  <a:srgbClr val="002060"/>
                </a:solidFill>
                <a:latin typeface="Arial MT"/>
                <a:cs typeface="Arial MT"/>
              </a:rPr>
              <a:t>  </a:t>
            </a:r>
            <a:r>
              <a:rPr sz="2000" spc="-50" dirty="0">
                <a:solidFill>
                  <a:srgbClr val="002060"/>
                </a:solidFill>
                <a:latin typeface="Arial MT"/>
                <a:cs typeface="Arial MT"/>
              </a:rPr>
              <a:t>a </a:t>
            </a:r>
            <a:r>
              <a:rPr sz="2000" spc="-10" dirty="0">
                <a:solidFill>
                  <a:srgbClr val="002060"/>
                </a:solidFill>
                <a:latin typeface="Arial MT"/>
                <a:cs typeface="Arial MT"/>
              </a:rPr>
              <a:t>contract.</a:t>
            </a:r>
            <a:endParaRPr sz="20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88340" y="740147"/>
            <a:ext cx="761238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1499870" algn="l"/>
                <a:tab pos="1886585" algn="l"/>
                <a:tab pos="2491740" algn="l"/>
                <a:tab pos="3165475" algn="l"/>
                <a:tab pos="3549650" algn="l"/>
                <a:tab pos="4511040" algn="l"/>
                <a:tab pos="5795645" algn="l"/>
                <a:tab pos="6365875" algn="l"/>
                <a:tab pos="7174865" algn="l"/>
              </a:tabLst>
            </a:pPr>
            <a:r>
              <a:rPr sz="2400" spc="-10" dirty="0">
                <a:solidFill>
                  <a:srgbClr val="002060"/>
                </a:solidFill>
                <a:latin typeface="Arial MT"/>
                <a:cs typeface="Arial MT"/>
              </a:rPr>
              <a:t>According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	</a:t>
            </a:r>
            <a:r>
              <a:rPr sz="2400" spc="-25" dirty="0">
                <a:solidFill>
                  <a:srgbClr val="002060"/>
                </a:solidFill>
                <a:latin typeface="Arial MT"/>
                <a:cs typeface="Arial MT"/>
              </a:rPr>
              <a:t>to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	</a:t>
            </a:r>
            <a:r>
              <a:rPr sz="2400" spc="-25" dirty="0">
                <a:solidFill>
                  <a:srgbClr val="002060"/>
                </a:solidFill>
                <a:latin typeface="Arial MT"/>
                <a:cs typeface="Arial MT"/>
              </a:rPr>
              <a:t>sec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	</a:t>
            </a:r>
            <a:r>
              <a:rPr sz="2400" spc="-20" dirty="0">
                <a:solidFill>
                  <a:srgbClr val="002060"/>
                </a:solidFill>
                <a:latin typeface="Arial MT"/>
                <a:cs typeface="Arial MT"/>
              </a:rPr>
              <a:t>2(h)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	</a:t>
            </a:r>
            <a:r>
              <a:rPr sz="2400" spc="-25" dirty="0">
                <a:solidFill>
                  <a:srgbClr val="002060"/>
                </a:solidFill>
                <a:latin typeface="Arial MT"/>
                <a:cs typeface="Arial MT"/>
              </a:rPr>
              <a:t>of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	</a:t>
            </a:r>
            <a:r>
              <a:rPr sz="2400" spc="-10" dirty="0">
                <a:solidFill>
                  <a:srgbClr val="002060"/>
                </a:solidFill>
                <a:latin typeface="Arial MT"/>
                <a:cs typeface="Arial MT"/>
              </a:rPr>
              <a:t>Indian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	</a:t>
            </a:r>
            <a:r>
              <a:rPr sz="2400" spc="-10" dirty="0">
                <a:solidFill>
                  <a:srgbClr val="002060"/>
                </a:solidFill>
                <a:latin typeface="Arial MT"/>
                <a:cs typeface="Arial MT"/>
              </a:rPr>
              <a:t>Contract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	</a:t>
            </a:r>
            <a:r>
              <a:rPr sz="2400" spc="-25" dirty="0">
                <a:solidFill>
                  <a:srgbClr val="002060"/>
                </a:solidFill>
                <a:latin typeface="Arial MT"/>
                <a:cs typeface="Arial MT"/>
              </a:rPr>
              <a:t>Act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	</a:t>
            </a:r>
            <a:r>
              <a:rPr sz="2400" spc="-20" dirty="0">
                <a:solidFill>
                  <a:srgbClr val="002060"/>
                </a:solidFill>
                <a:latin typeface="Arial MT"/>
                <a:cs typeface="Arial MT"/>
              </a:rPr>
              <a:t>1872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	</a:t>
            </a:r>
            <a:r>
              <a:rPr sz="2400" spc="-25" dirty="0">
                <a:solidFill>
                  <a:srgbClr val="002060"/>
                </a:solidFill>
                <a:latin typeface="Arial MT"/>
                <a:cs typeface="Arial MT"/>
              </a:rPr>
              <a:t>the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Contract</a:t>
            </a:r>
            <a:r>
              <a:rPr sz="2400" spc="-8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is</a:t>
            </a:r>
            <a:r>
              <a:rPr sz="2400" spc="-7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an</a:t>
            </a:r>
            <a:r>
              <a:rPr sz="2400" spc="-6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agreement</a:t>
            </a:r>
            <a:r>
              <a:rPr sz="2400" spc="-7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enforceable</a:t>
            </a:r>
            <a:r>
              <a:rPr sz="2400" spc="-5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at</a:t>
            </a:r>
            <a:r>
              <a:rPr sz="2400" spc="-8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spc="-20" dirty="0">
                <a:solidFill>
                  <a:srgbClr val="002060"/>
                </a:solidFill>
                <a:latin typeface="Arial MT"/>
                <a:cs typeface="Arial MT"/>
              </a:rPr>
              <a:t>law.</a:t>
            </a:r>
            <a:endParaRPr sz="240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88340" y="3666227"/>
            <a:ext cx="7614284" cy="2585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2540" algn="just">
              <a:lnSpc>
                <a:spcPct val="100000"/>
              </a:lnSpc>
              <a:spcBef>
                <a:spcPts val="100"/>
              </a:spcBef>
              <a:buSzPct val="95833"/>
              <a:buFont typeface="Wingdings"/>
              <a:buChar char=""/>
              <a:tabLst>
                <a:tab pos="283210" algn="l"/>
              </a:tabLst>
            </a:pP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	An</a:t>
            </a:r>
            <a:r>
              <a:rPr sz="2400" spc="6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agreement,</a:t>
            </a:r>
            <a:r>
              <a:rPr sz="2400" spc="4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to</a:t>
            </a:r>
            <a:r>
              <a:rPr sz="2400" spc="7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be</a:t>
            </a:r>
            <a:r>
              <a:rPr sz="2400" spc="5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enforceable</a:t>
            </a:r>
            <a:r>
              <a:rPr sz="2400" spc="6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at</a:t>
            </a:r>
            <a:r>
              <a:rPr sz="2400" spc="6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law,</a:t>
            </a:r>
            <a:r>
              <a:rPr sz="2400" spc="7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must</a:t>
            </a:r>
            <a:r>
              <a:rPr sz="2400" spc="7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spc="-10" dirty="0">
                <a:solidFill>
                  <a:srgbClr val="002060"/>
                </a:solidFill>
                <a:latin typeface="Arial MT"/>
                <a:cs typeface="Arial MT"/>
              </a:rPr>
              <a:t>posses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the</a:t>
            </a:r>
            <a:r>
              <a:rPr sz="2400" spc="21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essential</a:t>
            </a:r>
            <a:r>
              <a:rPr sz="2400" spc="204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elements</a:t>
            </a:r>
            <a:r>
              <a:rPr sz="2400" spc="21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of</a:t>
            </a:r>
            <a:r>
              <a:rPr sz="2400" spc="204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a</a:t>
            </a:r>
            <a:r>
              <a:rPr sz="2400" spc="20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valid</a:t>
            </a:r>
            <a:r>
              <a:rPr sz="2400" spc="22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contract</a:t>
            </a:r>
            <a:r>
              <a:rPr sz="2400" spc="204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as</a:t>
            </a:r>
            <a:r>
              <a:rPr sz="2400" spc="21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spc="-10" dirty="0">
                <a:solidFill>
                  <a:srgbClr val="002060"/>
                </a:solidFill>
                <a:latin typeface="Arial MT"/>
                <a:cs typeface="Arial MT"/>
              </a:rPr>
              <a:t>contained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in</a:t>
            </a:r>
            <a:r>
              <a:rPr sz="2400" spc="-3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section</a:t>
            </a:r>
            <a:r>
              <a:rPr sz="2400" spc="-3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10</a:t>
            </a:r>
            <a:r>
              <a:rPr sz="2400" spc="-3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of</a:t>
            </a:r>
            <a:r>
              <a:rPr sz="2400" spc="-3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the</a:t>
            </a:r>
            <a:r>
              <a:rPr sz="2400" spc="-4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Indian</a:t>
            </a:r>
            <a:r>
              <a:rPr sz="2400" spc="-2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spc="-10" dirty="0">
                <a:solidFill>
                  <a:srgbClr val="002060"/>
                </a:solidFill>
                <a:latin typeface="Arial MT"/>
                <a:cs typeface="Arial MT"/>
              </a:rPr>
              <a:t>Contract</a:t>
            </a:r>
            <a:r>
              <a:rPr sz="2400" spc="-15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Act</a:t>
            </a:r>
            <a:r>
              <a:rPr sz="2400" spc="-4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spc="-10" dirty="0">
                <a:solidFill>
                  <a:srgbClr val="002060"/>
                </a:solidFill>
                <a:latin typeface="Arial MT"/>
                <a:cs typeface="Arial MT"/>
              </a:rPr>
              <a:t>1872.</a:t>
            </a:r>
            <a:endParaRPr sz="2400">
              <a:latin typeface="Arial MT"/>
              <a:cs typeface="Arial MT"/>
            </a:endParaRPr>
          </a:p>
          <a:p>
            <a:pPr marL="12700" marR="5715" indent="-2540" algn="just">
              <a:lnSpc>
                <a:spcPct val="100000"/>
              </a:lnSpc>
              <a:buSzPct val="95833"/>
              <a:buFont typeface="Wingdings"/>
              <a:buChar char=""/>
              <a:tabLst>
                <a:tab pos="283210" algn="l"/>
              </a:tabLst>
            </a:pP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	Only</a:t>
            </a:r>
            <a:r>
              <a:rPr sz="2400" spc="36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that</a:t>
            </a:r>
            <a:r>
              <a:rPr sz="2400" spc="34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agreements</a:t>
            </a:r>
            <a:r>
              <a:rPr sz="2400" spc="35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which</a:t>
            </a:r>
            <a:r>
              <a:rPr sz="2400" spc="36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are</a:t>
            </a:r>
            <a:r>
              <a:rPr sz="2400" spc="36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enforceable</a:t>
            </a:r>
            <a:r>
              <a:rPr sz="2400" spc="35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by</a:t>
            </a:r>
            <a:r>
              <a:rPr sz="2400" spc="36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spc="-25" dirty="0">
                <a:solidFill>
                  <a:srgbClr val="002060"/>
                </a:solidFill>
                <a:latin typeface="Arial MT"/>
                <a:cs typeface="Arial MT"/>
              </a:rPr>
              <a:t>law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are</a:t>
            </a:r>
            <a:r>
              <a:rPr sz="2400" spc="-4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spc="-10" dirty="0">
                <a:solidFill>
                  <a:srgbClr val="002060"/>
                </a:solidFill>
                <a:latin typeface="Arial MT"/>
                <a:cs typeface="Arial MT"/>
              </a:rPr>
              <a:t>contracts.</a:t>
            </a:r>
            <a:endParaRPr sz="2400">
              <a:latin typeface="Arial MT"/>
              <a:cs typeface="Arial MT"/>
            </a:endParaRPr>
          </a:p>
          <a:p>
            <a:pPr marL="12700" marR="5080" indent="-2540" algn="just">
              <a:lnSpc>
                <a:spcPct val="100000"/>
              </a:lnSpc>
              <a:buSzPct val="95833"/>
              <a:buFont typeface="Wingdings"/>
              <a:buChar char=""/>
              <a:tabLst>
                <a:tab pos="283210" algn="l"/>
              </a:tabLst>
            </a:pP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	All</a:t>
            </a:r>
            <a:r>
              <a:rPr sz="2400" spc="20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Contracts</a:t>
            </a:r>
            <a:r>
              <a:rPr sz="2400" spc="204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are</a:t>
            </a:r>
            <a:r>
              <a:rPr sz="2400" spc="204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agreements</a:t>
            </a:r>
            <a:r>
              <a:rPr sz="2400" spc="204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but</a:t>
            </a:r>
            <a:r>
              <a:rPr sz="2400" spc="204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all</a:t>
            </a:r>
            <a:r>
              <a:rPr sz="2400" spc="204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agreements</a:t>
            </a:r>
            <a:r>
              <a:rPr sz="2400" spc="204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spc="-25" dirty="0">
                <a:solidFill>
                  <a:srgbClr val="002060"/>
                </a:solidFill>
                <a:latin typeface="Arial MT"/>
                <a:cs typeface="Arial MT"/>
              </a:rPr>
              <a:t>are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not</a:t>
            </a:r>
            <a:r>
              <a:rPr sz="2400" spc="-5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spc="-10" dirty="0">
                <a:solidFill>
                  <a:srgbClr val="002060"/>
                </a:solidFill>
                <a:latin typeface="Arial MT"/>
                <a:cs typeface="Arial MT"/>
              </a:rPr>
              <a:t>contracts.</a:t>
            </a:r>
            <a:endParaRPr sz="2400">
              <a:latin typeface="Arial MT"/>
              <a:cs typeface="Arial MT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603250" y="1593850"/>
            <a:ext cx="8242300" cy="1945639"/>
            <a:chOff x="603250" y="1593850"/>
            <a:chExt cx="8242300" cy="1945639"/>
          </a:xfrm>
        </p:grpSpPr>
        <p:sp>
          <p:nvSpPr>
            <p:cNvPr id="5" name="object 5"/>
            <p:cNvSpPr/>
            <p:nvPr/>
          </p:nvSpPr>
          <p:spPr>
            <a:xfrm>
              <a:off x="609600" y="1600200"/>
              <a:ext cx="8229600" cy="1920239"/>
            </a:xfrm>
            <a:custGeom>
              <a:avLst/>
              <a:gdLst/>
              <a:ahLst/>
              <a:cxnLst/>
              <a:rect l="l" t="t" r="r" b="b"/>
              <a:pathLst>
                <a:path w="8229600" h="1920239">
                  <a:moveTo>
                    <a:pt x="8229600" y="0"/>
                  </a:moveTo>
                  <a:lnTo>
                    <a:pt x="0" y="0"/>
                  </a:lnTo>
                  <a:lnTo>
                    <a:pt x="0" y="1920239"/>
                  </a:lnTo>
                  <a:lnTo>
                    <a:pt x="8229600" y="1920239"/>
                  </a:lnTo>
                  <a:lnTo>
                    <a:pt x="8229600" y="0"/>
                  </a:lnTo>
                  <a:close/>
                </a:path>
              </a:pathLst>
            </a:custGeom>
            <a:solidFill>
              <a:srgbClr val="4F81B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609600" y="1593850"/>
              <a:ext cx="0" cy="1945639"/>
            </a:xfrm>
            <a:custGeom>
              <a:avLst/>
              <a:gdLst/>
              <a:ahLst/>
              <a:cxnLst/>
              <a:rect l="l" t="t" r="r" b="b"/>
              <a:pathLst>
                <a:path h="1945639">
                  <a:moveTo>
                    <a:pt x="0" y="0"/>
                  </a:moveTo>
                  <a:lnTo>
                    <a:pt x="0" y="1945639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8839200" y="1593850"/>
              <a:ext cx="0" cy="1945639"/>
            </a:xfrm>
            <a:custGeom>
              <a:avLst/>
              <a:gdLst/>
              <a:ahLst/>
              <a:cxnLst/>
              <a:rect l="l" t="t" r="r" b="b"/>
              <a:pathLst>
                <a:path h="1945639">
                  <a:moveTo>
                    <a:pt x="0" y="0"/>
                  </a:moveTo>
                  <a:lnTo>
                    <a:pt x="0" y="1945639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603250" y="1600200"/>
              <a:ext cx="8242300" cy="0"/>
            </a:xfrm>
            <a:custGeom>
              <a:avLst/>
              <a:gdLst/>
              <a:ahLst/>
              <a:cxnLst/>
              <a:rect l="l" t="t" r="r" b="b"/>
              <a:pathLst>
                <a:path w="8242300">
                  <a:moveTo>
                    <a:pt x="0" y="0"/>
                  </a:moveTo>
                  <a:lnTo>
                    <a:pt x="8242300" y="0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603250" y="3520439"/>
              <a:ext cx="8242300" cy="0"/>
            </a:xfrm>
            <a:custGeom>
              <a:avLst/>
              <a:gdLst/>
              <a:ahLst/>
              <a:cxnLst/>
              <a:rect l="l" t="t" r="r" b="b"/>
              <a:pathLst>
                <a:path w="8242300">
                  <a:moveTo>
                    <a:pt x="0" y="0"/>
                  </a:moveTo>
                  <a:lnTo>
                    <a:pt x="8242300" y="0"/>
                  </a:lnTo>
                </a:path>
              </a:pathLst>
            </a:custGeom>
            <a:ln w="381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615950" y="1986788"/>
            <a:ext cx="8216900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273050">
              <a:lnSpc>
                <a:spcPct val="100000"/>
              </a:lnSpc>
              <a:spcBef>
                <a:spcPts val="100"/>
              </a:spcBef>
              <a:buSzPct val="95833"/>
              <a:buFont typeface="Wingdings"/>
              <a:buChar char=""/>
              <a:tabLst>
                <a:tab pos="355600" algn="l"/>
              </a:tabLst>
            </a:pPr>
            <a:r>
              <a:rPr sz="2400" b="1" spc="-210" dirty="0">
                <a:solidFill>
                  <a:srgbClr val="FFC000"/>
                </a:solidFill>
                <a:latin typeface="Times New Roman"/>
                <a:cs typeface="Times New Roman"/>
              </a:rPr>
              <a:t>AGREEMENT</a:t>
            </a:r>
            <a:r>
              <a:rPr sz="2400" b="1" spc="30" dirty="0">
                <a:solidFill>
                  <a:srgbClr val="FFC000"/>
                </a:solidFill>
                <a:latin typeface="Times New Roman"/>
                <a:cs typeface="Times New Roman"/>
              </a:rPr>
              <a:t> </a:t>
            </a:r>
            <a:r>
              <a:rPr sz="2400" b="1" spc="-90" dirty="0">
                <a:solidFill>
                  <a:srgbClr val="FFC000"/>
                </a:solidFill>
                <a:latin typeface="Times New Roman"/>
                <a:cs typeface="Times New Roman"/>
              </a:rPr>
              <a:t>=OFFER+ACCEPTANCE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0"/>
              </a:spcBef>
              <a:buClr>
                <a:srgbClr val="FFC000"/>
              </a:buClr>
              <a:buFont typeface="Wingdings"/>
              <a:buChar char=""/>
            </a:pPr>
            <a:endParaRPr sz="2400">
              <a:latin typeface="Times New Roman"/>
              <a:cs typeface="Times New Roman"/>
            </a:endParaRPr>
          </a:p>
          <a:p>
            <a:pPr marL="355600" indent="-273050">
              <a:lnSpc>
                <a:spcPct val="100000"/>
              </a:lnSpc>
              <a:buSzPct val="95833"/>
              <a:buFont typeface="Wingdings"/>
              <a:buChar char=""/>
              <a:tabLst>
                <a:tab pos="355600" algn="l"/>
              </a:tabLst>
            </a:pPr>
            <a:r>
              <a:rPr sz="2400" b="1" spc="-254" dirty="0">
                <a:solidFill>
                  <a:srgbClr val="FFC000"/>
                </a:solidFill>
                <a:latin typeface="Times New Roman"/>
                <a:cs typeface="Times New Roman"/>
              </a:rPr>
              <a:t>CONTRACT</a:t>
            </a:r>
            <a:r>
              <a:rPr sz="2400" b="1" spc="-10" dirty="0">
                <a:solidFill>
                  <a:srgbClr val="FFC00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FFC000"/>
                </a:solidFill>
                <a:latin typeface="Times New Roman"/>
                <a:cs typeface="Times New Roman"/>
              </a:rPr>
              <a:t>=</a:t>
            </a:r>
            <a:r>
              <a:rPr sz="2400" b="1" spc="15" dirty="0">
                <a:solidFill>
                  <a:srgbClr val="FFC000"/>
                </a:solidFill>
                <a:latin typeface="Times New Roman"/>
                <a:cs typeface="Times New Roman"/>
              </a:rPr>
              <a:t> </a:t>
            </a:r>
            <a:r>
              <a:rPr sz="2400" b="1" spc="-204" dirty="0">
                <a:solidFill>
                  <a:srgbClr val="FFC000"/>
                </a:solidFill>
                <a:latin typeface="Times New Roman"/>
                <a:cs typeface="Times New Roman"/>
              </a:rPr>
              <a:t>AGREEMENT</a:t>
            </a:r>
            <a:r>
              <a:rPr sz="2400" b="1" spc="-15" dirty="0">
                <a:solidFill>
                  <a:srgbClr val="FFC00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FFC000"/>
                </a:solidFill>
                <a:latin typeface="Times New Roman"/>
                <a:cs typeface="Times New Roman"/>
              </a:rPr>
              <a:t>+</a:t>
            </a:r>
            <a:r>
              <a:rPr sz="2400" b="1" spc="25" dirty="0">
                <a:solidFill>
                  <a:srgbClr val="FFC000"/>
                </a:solidFill>
                <a:latin typeface="Times New Roman"/>
                <a:cs typeface="Times New Roman"/>
              </a:rPr>
              <a:t> </a:t>
            </a:r>
            <a:r>
              <a:rPr sz="2400" b="1" spc="-200" dirty="0">
                <a:solidFill>
                  <a:srgbClr val="FFC000"/>
                </a:solidFill>
                <a:latin typeface="Times New Roman"/>
                <a:cs typeface="Times New Roman"/>
              </a:rPr>
              <a:t>ENFORCEABILITY</a:t>
            </a:r>
            <a:r>
              <a:rPr sz="2400" b="1" spc="-25" dirty="0">
                <a:solidFill>
                  <a:srgbClr val="FFC000"/>
                </a:solidFill>
                <a:latin typeface="Times New Roman"/>
                <a:cs typeface="Times New Roman"/>
              </a:rPr>
              <a:t> </a:t>
            </a:r>
            <a:r>
              <a:rPr sz="2400" b="1" spc="-10" dirty="0">
                <a:solidFill>
                  <a:srgbClr val="FFC000"/>
                </a:solidFill>
                <a:latin typeface="Times New Roman"/>
                <a:cs typeface="Times New Roman"/>
              </a:rPr>
              <a:t>AT</a:t>
            </a:r>
            <a:r>
              <a:rPr sz="2400" b="1" spc="-5" dirty="0">
                <a:solidFill>
                  <a:srgbClr val="FFC000"/>
                </a:solidFill>
                <a:latin typeface="Times New Roman"/>
                <a:cs typeface="Times New Roman"/>
              </a:rPr>
              <a:t> </a:t>
            </a:r>
            <a:r>
              <a:rPr sz="2400" b="1" spc="-20" dirty="0">
                <a:solidFill>
                  <a:srgbClr val="FFC000"/>
                </a:solidFill>
                <a:latin typeface="Times New Roman"/>
                <a:cs typeface="Times New Roman"/>
              </a:rPr>
              <a:t>LAW</a:t>
            </a:r>
            <a:r>
              <a:rPr sz="2400" spc="-20" dirty="0">
                <a:solidFill>
                  <a:srgbClr val="FFC000"/>
                </a:solidFill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  <a:tabLst>
                <a:tab pos="2648585" algn="l"/>
                <a:tab pos="5122545" algn="l"/>
                <a:tab pos="6136005" algn="l"/>
                <a:tab pos="6910070" algn="l"/>
              </a:tabLst>
            </a:pPr>
            <a:r>
              <a:rPr sz="2800" spc="-10" dirty="0">
                <a:latin typeface="Comic Sans MS"/>
                <a:cs typeface="Comic Sans MS"/>
              </a:rPr>
              <a:t>ESSENTIAL</a:t>
            </a:r>
            <a:r>
              <a:rPr sz="2800" dirty="0">
                <a:latin typeface="Comic Sans MS"/>
                <a:cs typeface="Comic Sans MS"/>
              </a:rPr>
              <a:t>	</a:t>
            </a:r>
            <a:r>
              <a:rPr sz="2800" spc="-10" dirty="0">
                <a:latin typeface="Comic Sans MS"/>
                <a:cs typeface="Comic Sans MS"/>
              </a:rPr>
              <a:t>ELEMENTS</a:t>
            </a:r>
            <a:r>
              <a:rPr sz="2800" dirty="0">
                <a:latin typeface="Comic Sans MS"/>
                <a:cs typeface="Comic Sans MS"/>
              </a:rPr>
              <a:t>	</a:t>
            </a:r>
            <a:r>
              <a:rPr sz="2800" spc="-25" dirty="0">
                <a:latin typeface="Comic Sans MS"/>
                <a:cs typeface="Comic Sans MS"/>
              </a:rPr>
              <a:t>OF</a:t>
            </a:r>
            <a:r>
              <a:rPr sz="2800" dirty="0">
                <a:latin typeface="Comic Sans MS"/>
                <a:cs typeface="Comic Sans MS"/>
              </a:rPr>
              <a:t>	</a:t>
            </a:r>
            <a:r>
              <a:rPr sz="2800" spc="-50" dirty="0">
                <a:latin typeface="Comic Sans MS"/>
                <a:cs typeface="Comic Sans MS"/>
              </a:rPr>
              <a:t>A</a:t>
            </a:r>
            <a:r>
              <a:rPr sz="2800" dirty="0">
                <a:latin typeface="Comic Sans MS"/>
                <a:cs typeface="Comic Sans MS"/>
              </a:rPr>
              <a:t>	</a:t>
            </a:r>
            <a:r>
              <a:rPr sz="2800" spc="-10" dirty="0">
                <a:latin typeface="Comic Sans MS"/>
                <a:cs typeface="Comic Sans MS"/>
              </a:rPr>
              <a:t>VALID CONTRACT</a:t>
            </a:r>
            <a:endParaRPr sz="2800">
              <a:latin typeface="Comic Sans MS"/>
              <a:cs typeface="Comic Sans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88340" y="1722088"/>
            <a:ext cx="7991475" cy="46081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074035" algn="l"/>
              </a:tabLst>
            </a:pPr>
            <a:r>
              <a:rPr sz="3600" spc="200" dirty="0">
                <a:solidFill>
                  <a:srgbClr val="FF0000"/>
                </a:solidFill>
                <a:latin typeface="Times New Roman"/>
                <a:cs typeface="Times New Roman"/>
              </a:rPr>
              <a:t>1.</a:t>
            </a:r>
            <a:r>
              <a:rPr sz="3600" spc="-4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600" spc="-70" dirty="0">
                <a:solidFill>
                  <a:srgbClr val="FF0000"/>
                </a:solidFill>
                <a:latin typeface="Times New Roman"/>
                <a:cs typeface="Times New Roman"/>
              </a:rPr>
              <a:t>OFFER</a:t>
            </a:r>
            <a:r>
              <a:rPr sz="3600" spc="-1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600" spc="-290" dirty="0">
                <a:solidFill>
                  <a:srgbClr val="FF0000"/>
                </a:solidFill>
                <a:latin typeface="Times New Roman"/>
                <a:cs typeface="Times New Roman"/>
              </a:rPr>
              <a:t>AND</a:t>
            </a:r>
            <a:r>
              <a:rPr sz="3600" dirty="0">
                <a:solidFill>
                  <a:srgbClr val="FF0000"/>
                </a:solidFill>
                <a:latin typeface="Times New Roman"/>
                <a:cs typeface="Times New Roman"/>
              </a:rPr>
              <a:t>	</a:t>
            </a:r>
            <a:r>
              <a:rPr sz="3600" spc="-10" dirty="0">
                <a:solidFill>
                  <a:srgbClr val="FF0000"/>
                </a:solidFill>
                <a:latin typeface="Times New Roman"/>
                <a:cs typeface="Times New Roman"/>
              </a:rPr>
              <a:t>ACCEPTANCE</a:t>
            </a:r>
            <a:r>
              <a:rPr sz="3600" spc="-10" dirty="0">
                <a:solidFill>
                  <a:srgbClr val="002060"/>
                </a:solidFill>
                <a:latin typeface="Times New Roman"/>
                <a:cs typeface="Times New Roman"/>
              </a:rPr>
              <a:t>.</a:t>
            </a:r>
            <a:endParaRPr sz="3600">
              <a:latin typeface="Times New Roman"/>
              <a:cs typeface="Times New Roman"/>
            </a:endParaRPr>
          </a:p>
          <a:p>
            <a:pPr marL="469265" marR="96520" indent="-36830">
              <a:lnSpc>
                <a:spcPct val="100000"/>
              </a:lnSpc>
              <a:spcBef>
                <a:spcPts val="85"/>
              </a:spcBef>
            </a:pP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In</a:t>
            </a:r>
            <a:r>
              <a:rPr sz="2400" spc="-5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order</a:t>
            </a:r>
            <a:r>
              <a:rPr sz="2400" spc="-3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to</a:t>
            </a:r>
            <a:r>
              <a:rPr sz="2400" spc="-5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create</a:t>
            </a:r>
            <a:r>
              <a:rPr sz="2400" spc="-5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a</a:t>
            </a:r>
            <a:r>
              <a:rPr sz="2400" spc="-4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valid</a:t>
            </a:r>
            <a:r>
              <a:rPr sz="2400" spc="-2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contract,</a:t>
            </a:r>
            <a:r>
              <a:rPr sz="2400" spc="-7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there</a:t>
            </a:r>
            <a:r>
              <a:rPr sz="2400" spc="-4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must</a:t>
            </a:r>
            <a:r>
              <a:rPr sz="2400" spc="-6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be</a:t>
            </a:r>
            <a:r>
              <a:rPr sz="2400" spc="-3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spc="-50" dirty="0">
                <a:solidFill>
                  <a:srgbClr val="002060"/>
                </a:solidFill>
                <a:latin typeface="Arial MT"/>
                <a:cs typeface="Arial MT"/>
              </a:rPr>
              <a:t>a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'lawful</a:t>
            </a:r>
            <a:r>
              <a:rPr sz="2400" spc="-4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offer'</a:t>
            </a:r>
            <a:r>
              <a:rPr sz="2400" spc="-7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by</a:t>
            </a:r>
            <a:r>
              <a:rPr sz="2400" spc="-5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one</a:t>
            </a:r>
            <a:r>
              <a:rPr sz="2400" spc="-5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party</a:t>
            </a:r>
            <a:r>
              <a:rPr sz="2400" spc="-7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and</a:t>
            </a:r>
            <a:r>
              <a:rPr sz="2400" spc="-6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'lawful</a:t>
            </a:r>
            <a:r>
              <a:rPr sz="2400" spc="-4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acceptance'</a:t>
            </a:r>
            <a:r>
              <a:rPr sz="2400" spc="-4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of</a:t>
            </a:r>
            <a:r>
              <a:rPr sz="2400" spc="-7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spc="-25" dirty="0">
                <a:solidFill>
                  <a:srgbClr val="002060"/>
                </a:solidFill>
                <a:latin typeface="Arial MT"/>
                <a:cs typeface="Arial MT"/>
              </a:rPr>
              <a:t>the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same</a:t>
            </a:r>
            <a:r>
              <a:rPr sz="2400" spc="-4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by</a:t>
            </a:r>
            <a:r>
              <a:rPr sz="2400" spc="-5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the</a:t>
            </a:r>
            <a:r>
              <a:rPr sz="2400" spc="-4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other</a:t>
            </a:r>
            <a:r>
              <a:rPr sz="2400" spc="-4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spc="-10" dirty="0">
                <a:solidFill>
                  <a:srgbClr val="002060"/>
                </a:solidFill>
                <a:latin typeface="Arial MT"/>
                <a:cs typeface="Arial MT"/>
              </a:rPr>
              <a:t>party.</a:t>
            </a:r>
            <a:endParaRPr sz="2400">
              <a:latin typeface="Arial MT"/>
              <a:cs typeface="Arial MT"/>
            </a:endParaRPr>
          </a:p>
          <a:p>
            <a:pPr marL="469265" marR="73660" indent="-36830">
              <a:lnSpc>
                <a:spcPts val="2880"/>
              </a:lnSpc>
              <a:spcBef>
                <a:spcPts val="20"/>
              </a:spcBef>
            </a:pP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Section</a:t>
            </a:r>
            <a:r>
              <a:rPr sz="2400" spc="-4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2</a:t>
            </a:r>
            <a:r>
              <a:rPr sz="2400" spc="-4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(a)</a:t>
            </a:r>
            <a:r>
              <a:rPr sz="2400" spc="-4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of</a:t>
            </a:r>
            <a:r>
              <a:rPr sz="2400" spc="-4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the</a:t>
            </a:r>
            <a:r>
              <a:rPr sz="2400" spc="-5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spc="-10" dirty="0">
                <a:solidFill>
                  <a:srgbClr val="002060"/>
                </a:solidFill>
                <a:latin typeface="Arial MT"/>
                <a:cs typeface="Arial MT"/>
              </a:rPr>
              <a:t>Contract</a:t>
            </a:r>
            <a:r>
              <a:rPr sz="2400" spc="-15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Act</a:t>
            </a:r>
            <a:r>
              <a:rPr sz="2400" spc="-4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defines</a:t>
            </a:r>
            <a:r>
              <a:rPr sz="2400" spc="-2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Offer</a:t>
            </a:r>
            <a:r>
              <a:rPr sz="2400" spc="-6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as</a:t>
            </a:r>
            <a:r>
              <a:rPr sz="2400" spc="-4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spc="-50" dirty="0">
                <a:solidFill>
                  <a:srgbClr val="002060"/>
                </a:solidFill>
                <a:latin typeface="Calibri"/>
                <a:cs typeface="Calibri"/>
              </a:rPr>
              <a:t>– </a:t>
            </a:r>
            <a:r>
              <a:rPr sz="2400" dirty="0">
                <a:solidFill>
                  <a:srgbClr val="002060"/>
                </a:solidFill>
                <a:latin typeface="Calibri"/>
                <a:cs typeface="Calibri"/>
              </a:rPr>
              <a:t>‘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when</a:t>
            </a:r>
            <a:r>
              <a:rPr sz="2400" spc="-7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one</a:t>
            </a:r>
            <a:r>
              <a:rPr sz="2400" spc="-6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person</a:t>
            </a:r>
            <a:r>
              <a:rPr sz="2400" spc="-7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signifies</a:t>
            </a:r>
            <a:r>
              <a:rPr sz="2400" spc="-5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to</a:t>
            </a:r>
            <a:r>
              <a:rPr sz="2400" spc="-8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another</a:t>
            </a:r>
            <a:r>
              <a:rPr sz="2400" spc="-6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his</a:t>
            </a:r>
            <a:r>
              <a:rPr sz="2400" spc="-6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willingness</a:t>
            </a:r>
            <a:r>
              <a:rPr sz="2400" spc="-2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spc="-25" dirty="0">
                <a:solidFill>
                  <a:srgbClr val="002060"/>
                </a:solidFill>
                <a:latin typeface="Arial MT"/>
                <a:cs typeface="Arial MT"/>
              </a:rPr>
              <a:t>to</a:t>
            </a:r>
            <a:endParaRPr sz="2400">
              <a:latin typeface="Arial MT"/>
              <a:cs typeface="Arial MT"/>
            </a:endParaRPr>
          </a:p>
          <a:p>
            <a:pPr marL="469265" marR="5080">
              <a:lnSpc>
                <a:spcPct val="99200"/>
              </a:lnSpc>
            </a:pP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do</a:t>
            </a:r>
            <a:r>
              <a:rPr sz="2400" spc="-5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or</a:t>
            </a:r>
            <a:r>
              <a:rPr sz="2400" spc="-5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to</a:t>
            </a:r>
            <a:r>
              <a:rPr sz="2400" spc="-6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abstain</a:t>
            </a:r>
            <a:r>
              <a:rPr sz="2400" spc="-4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from</a:t>
            </a:r>
            <a:r>
              <a:rPr sz="2400" spc="-5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doing</a:t>
            </a:r>
            <a:r>
              <a:rPr sz="2400" spc="-4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anything,</a:t>
            </a:r>
            <a:r>
              <a:rPr sz="2400" spc="-3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with</a:t>
            </a:r>
            <a:r>
              <a:rPr sz="2400" spc="-4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a</a:t>
            </a:r>
            <a:r>
              <a:rPr sz="2400" spc="-6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view</a:t>
            </a:r>
            <a:r>
              <a:rPr sz="2400" spc="-3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spc="-25" dirty="0">
                <a:solidFill>
                  <a:srgbClr val="002060"/>
                </a:solidFill>
                <a:latin typeface="Arial MT"/>
                <a:cs typeface="Arial MT"/>
              </a:rPr>
              <a:t>to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obtaining</a:t>
            </a:r>
            <a:r>
              <a:rPr sz="2400" spc="-1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the</a:t>
            </a:r>
            <a:r>
              <a:rPr sz="2400" spc="-5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assent</a:t>
            </a:r>
            <a:r>
              <a:rPr sz="2400" spc="-3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of</a:t>
            </a:r>
            <a:r>
              <a:rPr sz="2400" spc="-5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that</a:t>
            </a:r>
            <a:r>
              <a:rPr sz="2400" spc="-6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other</a:t>
            </a:r>
            <a:r>
              <a:rPr sz="2400" spc="-3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to</a:t>
            </a:r>
            <a:r>
              <a:rPr sz="2400" spc="-5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such</a:t>
            </a:r>
            <a:r>
              <a:rPr sz="2400" spc="-4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act</a:t>
            </a:r>
            <a:r>
              <a:rPr sz="2400" spc="-5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spc="-25" dirty="0">
                <a:solidFill>
                  <a:srgbClr val="002060"/>
                </a:solidFill>
                <a:latin typeface="Arial MT"/>
                <a:cs typeface="Arial MT"/>
              </a:rPr>
              <a:t>or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abstinence,</a:t>
            </a:r>
            <a:r>
              <a:rPr sz="2400" spc="-3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he</a:t>
            </a:r>
            <a:r>
              <a:rPr sz="2400" spc="-5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is</a:t>
            </a:r>
            <a:r>
              <a:rPr sz="2400" spc="-4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said</a:t>
            </a:r>
            <a:r>
              <a:rPr sz="2400" spc="-4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to</a:t>
            </a:r>
            <a:r>
              <a:rPr sz="2400" spc="-6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make</a:t>
            </a:r>
            <a:r>
              <a:rPr sz="2400" spc="-4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an</a:t>
            </a:r>
            <a:r>
              <a:rPr sz="2400" spc="-5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offer'.</a:t>
            </a:r>
            <a:r>
              <a:rPr sz="2400" spc="-6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Section</a:t>
            </a:r>
            <a:r>
              <a:rPr sz="2400" spc="-4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2</a:t>
            </a:r>
            <a:r>
              <a:rPr sz="2400" spc="-4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(b)</a:t>
            </a:r>
            <a:r>
              <a:rPr sz="2400" spc="-5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spc="-25" dirty="0">
                <a:solidFill>
                  <a:srgbClr val="002060"/>
                </a:solidFill>
                <a:latin typeface="Arial MT"/>
                <a:cs typeface="Arial MT"/>
              </a:rPr>
              <a:t>of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the</a:t>
            </a:r>
            <a:r>
              <a:rPr sz="2400" spc="-4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spc="-10" dirty="0">
                <a:solidFill>
                  <a:srgbClr val="002060"/>
                </a:solidFill>
                <a:latin typeface="Arial MT"/>
                <a:cs typeface="Arial MT"/>
              </a:rPr>
              <a:t>Contract</a:t>
            </a:r>
            <a:r>
              <a:rPr sz="2400" spc="-14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Act</a:t>
            </a:r>
            <a:r>
              <a:rPr sz="2400" spc="-3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states</a:t>
            </a:r>
            <a:r>
              <a:rPr sz="2400" spc="-4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that,</a:t>
            </a:r>
            <a:r>
              <a:rPr sz="2400" spc="-3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Calibri"/>
                <a:cs typeface="Calibri"/>
              </a:rPr>
              <a:t>‘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when</a:t>
            </a:r>
            <a:r>
              <a:rPr sz="2400" spc="-2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the</a:t>
            </a:r>
            <a:r>
              <a:rPr sz="2400" spc="-2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person</a:t>
            </a:r>
            <a:r>
              <a:rPr sz="2400" spc="-2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to</a:t>
            </a:r>
            <a:r>
              <a:rPr sz="2400" spc="-4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spc="-20" dirty="0">
                <a:solidFill>
                  <a:srgbClr val="002060"/>
                </a:solidFill>
                <a:latin typeface="Arial MT"/>
                <a:cs typeface="Arial MT"/>
              </a:rPr>
              <a:t>whom</a:t>
            </a:r>
            <a:endParaRPr sz="2400">
              <a:latin typeface="Arial MT"/>
              <a:cs typeface="Arial MT"/>
            </a:endParaRPr>
          </a:p>
          <a:p>
            <a:pPr marL="469265" marR="205740">
              <a:lnSpc>
                <a:spcPct val="100000"/>
              </a:lnSpc>
              <a:spcBef>
                <a:spcPts val="75"/>
              </a:spcBef>
            </a:pP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the</a:t>
            </a:r>
            <a:r>
              <a:rPr sz="2400" spc="-6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offer</a:t>
            </a:r>
            <a:r>
              <a:rPr sz="2400" spc="-5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is</a:t>
            </a:r>
            <a:r>
              <a:rPr sz="2400" spc="-4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made</a:t>
            </a:r>
            <a:r>
              <a:rPr sz="2400" spc="-4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signifies</a:t>
            </a:r>
            <a:r>
              <a:rPr sz="2400" spc="-2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his</a:t>
            </a:r>
            <a:r>
              <a:rPr sz="2400" spc="-3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assent</a:t>
            </a:r>
            <a:r>
              <a:rPr sz="2400" spc="-3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there</a:t>
            </a:r>
            <a:r>
              <a:rPr sz="2400" spc="-6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to,</a:t>
            </a:r>
            <a:r>
              <a:rPr sz="2400" spc="-6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the</a:t>
            </a:r>
            <a:r>
              <a:rPr sz="2400" spc="-5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spc="-10" dirty="0">
                <a:solidFill>
                  <a:srgbClr val="002060"/>
                </a:solidFill>
                <a:latin typeface="Arial MT"/>
                <a:cs typeface="Arial MT"/>
              </a:rPr>
              <a:t>offer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is</a:t>
            </a:r>
            <a:r>
              <a:rPr sz="2400" spc="-2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said</a:t>
            </a:r>
            <a:r>
              <a:rPr sz="2400" spc="-1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to</a:t>
            </a:r>
            <a:r>
              <a:rPr sz="2400" spc="-3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be</a:t>
            </a:r>
            <a:r>
              <a:rPr sz="2400" spc="-2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spc="-10" dirty="0">
                <a:solidFill>
                  <a:srgbClr val="002060"/>
                </a:solidFill>
                <a:latin typeface="Arial MT"/>
                <a:cs typeface="Arial MT"/>
              </a:rPr>
              <a:t>accepted.</a:t>
            </a:r>
            <a:endParaRPr sz="24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4840" y="258935"/>
            <a:ext cx="7384415" cy="10013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84455">
              <a:lnSpc>
                <a:spcPct val="100000"/>
              </a:lnSpc>
              <a:spcBef>
                <a:spcPts val="100"/>
              </a:spcBef>
              <a:tabLst>
                <a:tab pos="1033144" algn="l"/>
                <a:tab pos="3345179" algn="l"/>
                <a:tab pos="4189729" algn="l"/>
                <a:tab pos="6088380" algn="l"/>
              </a:tabLst>
            </a:pPr>
            <a:r>
              <a:rPr sz="3200" b="0" spc="-50" dirty="0">
                <a:latin typeface="Arial MT"/>
                <a:cs typeface="Arial MT"/>
              </a:rPr>
              <a:t>2</a:t>
            </a:r>
            <a:r>
              <a:rPr sz="3200" b="0" dirty="0">
                <a:latin typeface="Arial MT"/>
                <a:cs typeface="Arial MT"/>
              </a:rPr>
              <a:t>	</a:t>
            </a:r>
            <a:r>
              <a:rPr sz="3200" b="0" spc="-10" dirty="0">
                <a:latin typeface="Times New Roman"/>
                <a:cs typeface="Times New Roman"/>
              </a:rPr>
              <a:t>INTENTION</a:t>
            </a:r>
            <a:r>
              <a:rPr sz="3200" b="0" dirty="0">
                <a:latin typeface="Times New Roman"/>
                <a:cs typeface="Times New Roman"/>
              </a:rPr>
              <a:t>	</a:t>
            </a:r>
            <a:r>
              <a:rPr sz="3200" b="0" spc="-25" dirty="0">
                <a:latin typeface="Times New Roman"/>
                <a:cs typeface="Times New Roman"/>
              </a:rPr>
              <a:t>TO</a:t>
            </a:r>
            <a:r>
              <a:rPr sz="3200" b="0" dirty="0">
                <a:latin typeface="Times New Roman"/>
                <a:cs typeface="Times New Roman"/>
              </a:rPr>
              <a:t>	</a:t>
            </a:r>
            <a:r>
              <a:rPr sz="3200" b="0" spc="-10" dirty="0">
                <a:latin typeface="Times New Roman"/>
                <a:cs typeface="Times New Roman"/>
              </a:rPr>
              <a:t>CREATE</a:t>
            </a:r>
            <a:r>
              <a:rPr sz="3200" b="0" dirty="0">
                <a:latin typeface="Times New Roman"/>
                <a:cs typeface="Times New Roman"/>
              </a:rPr>
              <a:t>	</a:t>
            </a:r>
            <a:r>
              <a:rPr sz="3200" b="0" spc="-90" dirty="0">
                <a:latin typeface="Times New Roman"/>
                <a:cs typeface="Times New Roman"/>
              </a:rPr>
              <a:t>LEGAL </a:t>
            </a:r>
            <a:r>
              <a:rPr sz="3200" b="0" spc="-30" dirty="0">
                <a:latin typeface="Times New Roman"/>
                <a:cs typeface="Times New Roman"/>
              </a:rPr>
              <a:t>RELATIONSHIP.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64654" y="1609199"/>
            <a:ext cx="7388859" cy="459994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69850" algn="just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In</a:t>
            </a:r>
            <a:r>
              <a:rPr sz="2000" spc="6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case,</a:t>
            </a:r>
            <a:r>
              <a:rPr sz="2000" spc="6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there</a:t>
            </a:r>
            <a:r>
              <a:rPr sz="2000" spc="6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is</a:t>
            </a:r>
            <a:r>
              <a:rPr sz="2000" spc="7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no</a:t>
            </a:r>
            <a:r>
              <a:rPr sz="2000" spc="6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such</a:t>
            </a:r>
            <a:r>
              <a:rPr sz="2000" spc="6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intention</a:t>
            </a:r>
            <a:r>
              <a:rPr sz="2000" spc="6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on</a:t>
            </a:r>
            <a:r>
              <a:rPr sz="2000" spc="6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the</a:t>
            </a:r>
            <a:r>
              <a:rPr sz="2000" spc="6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part</a:t>
            </a:r>
            <a:r>
              <a:rPr sz="2000" spc="6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of</a:t>
            </a:r>
            <a:r>
              <a:rPr sz="2000" spc="6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parties,</a:t>
            </a:r>
            <a:r>
              <a:rPr sz="2000" spc="5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there</a:t>
            </a:r>
            <a:r>
              <a:rPr sz="2000" spc="6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spc="-25" dirty="0">
                <a:solidFill>
                  <a:srgbClr val="212121"/>
                </a:solidFill>
                <a:latin typeface="Arial MT"/>
                <a:cs typeface="Arial MT"/>
              </a:rPr>
              <a:t>is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no</a:t>
            </a:r>
            <a:r>
              <a:rPr sz="2000" spc="-10" dirty="0">
                <a:solidFill>
                  <a:srgbClr val="212121"/>
                </a:solidFill>
                <a:latin typeface="Arial MT"/>
                <a:cs typeface="Arial MT"/>
              </a:rPr>
              <a:t> 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contract.</a:t>
            </a:r>
            <a:r>
              <a:rPr sz="2000" spc="-20" dirty="0">
                <a:solidFill>
                  <a:srgbClr val="212121"/>
                </a:solidFill>
                <a:latin typeface="Arial MT"/>
                <a:cs typeface="Arial MT"/>
              </a:rPr>
              <a:t> 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Agreements</a:t>
            </a:r>
            <a:r>
              <a:rPr sz="2000" spc="-15" dirty="0">
                <a:solidFill>
                  <a:srgbClr val="212121"/>
                </a:solidFill>
                <a:latin typeface="Arial MT"/>
                <a:cs typeface="Arial MT"/>
              </a:rPr>
              <a:t> 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of</a:t>
            </a:r>
            <a:r>
              <a:rPr sz="2000" spc="-15" dirty="0">
                <a:solidFill>
                  <a:srgbClr val="212121"/>
                </a:solidFill>
                <a:latin typeface="Arial MT"/>
                <a:cs typeface="Arial MT"/>
              </a:rPr>
              <a:t> 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social</a:t>
            </a:r>
            <a:r>
              <a:rPr sz="2000" spc="-10" dirty="0">
                <a:solidFill>
                  <a:srgbClr val="212121"/>
                </a:solidFill>
                <a:latin typeface="Arial MT"/>
                <a:cs typeface="Arial MT"/>
              </a:rPr>
              <a:t> 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or</a:t>
            </a:r>
            <a:r>
              <a:rPr sz="2000" spc="-15" dirty="0">
                <a:solidFill>
                  <a:srgbClr val="212121"/>
                </a:solidFill>
                <a:latin typeface="Arial MT"/>
                <a:cs typeface="Arial MT"/>
              </a:rPr>
              <a:t> 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domestic</a:t>
            </a:r>
            <a:r>
              <a:rPr sz="2000" spc="-5" dirty="0">
                <a:solidFill>
                  <a:srgbClr val="212121"/>
                </a:solidFill>
                <a:latin typeface="Arial MT"/>
                <a:cs typeface="Arial MT"/>
              </a:rPr>
              <a:t> 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nature</a:t>
            </a:r>
            <a:r>
              <a:rPr sz="2000" spc="-15" dirty="0">
                <a:solidFill>
                  <a:srgbClr val="212121"/>
                </a:solidFill>
                <a:latin typeface="Arial MT"/>
                <a:cs typeface="Arial MT"/>
              </a:rPr>
              <a:t> 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do</a:t>
            </a:r>
            <a:r>
              <a:rPr sz="2000" spc="-5" dirty="0">
                <a:solidFill>
                  <a:srgbClr val="212121"/>
                </a:solidFill>
                <a:latin typeface="Arial MT"/>
                <a:cs typeface="Arial MT"/>
              </a:rPr>
              <a:t>  </a:t>
            </a:r>
            <a:r>
              <a:rPr sz="2000" spc="-25" dirty="0">
                <a:solidFill>
                  <a:srgbClr val="212121"/>
                </a:solidFill>
                <a:latin typeface="Arial MT"/>
                <a:cs typeface="Arial MT"/>
              </a:rPr>
              <a:t>not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contemplate</a:t>
            </a:r>
            <a:r>
              <a:rPr sz="2000" spc="27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legal</a:t>
            </a:r>
            <a:r>
              <a:rPr sz="2000" spc="27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relations.</a:t>
            </a:r>
            <a:r>
              <a:rPr sz="2000" spc="26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b="1" dirty="0">
                <a:solidFill>
                  <a:srgbClr val="212121"/>
                </a:solidFill>
                <a:latin typeface="Arial"/>
                <a:cs typeface="Arial"/>
              </a:rPr>
              <a:t>Case</a:t>
            </a:r>
            <a:r>
              <a:rPr sz="2000" b="1" spc="260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212121"/>
                </a:solidFill>
                <a:latin typeface="Arial"/>
                <a:cs typeface="Arial"/>
              </a:rPr>
              <a:t>:-</a:t>
            </a:r>
            <a:r>
              <a:rPr sz="2000" b="1" spc="275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212121"/>
                </a:solidFill>
                <a:latin typeface="Arial"/>
                <a:cs typeface="Arial"/>
              </a:rPr>
              <a:t>Balfour</a:t>
            </a:r>
            <a:r>
              <a:rPr sz="2000" b="1" spc="270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212121"/>
                </a:solidFill>
                <a:latin typeface="Arial"/>
                <a:cs typeface="Arial"/>
              </a:rPr>
              <a:t>vs.</a:t>
            </a:r>
            <a:r>
              <a:rPr sz="2000" b="1" spc="265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212121"/>
                </a:solidFill>
                <a:latin typeface="Arial"/>
                <a:cs typeface="Arial"/>
              </a:rPr>
              <a:t>Balfour(1919)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Mr.</a:t>
            </a:r>
            <a:r>
              <a:rPr sz="2000" spc="14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Balfour</a:t>
            </a:r>
            <a:r>
              <a:rPr sz="2000" spc="14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and</a:t>
            </a:r>
            <a:r>
              <a:rPr sz="2000" spc="14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his</a:t>
            </a:r>
            <a:r>
              <a:rPr sz="2000" spc="15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wife</a:t>
            </a:r>
            <a:r>
              <a:rPr sz="2000" spc="14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went</a:t>
            </a:r>
            <a:r>
              <a:rPr sz="2000" spc="14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to</a:t>
            </a:r>
            <a:r>
              <a:rPr sz="2000" spc="14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England</a:t>
            </a:r>
            <a:r>
              <a:rPr sz="2000" spc="14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for</a:t>
            </a:r>
            <a:r>
              <a:rPr sz="2000" spc="15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a</a:t>
            </a:r>
            <a:r>
              <a:rPr sz="2000" spc="14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vacation,</a:t>
            </a:r>
            <a:r>
              <a:rPr sz="2000" spc="14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and</a:t>
            </a:r>
            <a:r>
              <a:rPr sz="2000" spc="13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spc="-25" dirty="0">
                <a:solidFill>
                  <a:srgbClr val="212121"/>
                </a:solidFill>
                <a:latin typeface="Arial MT"/>
                <a:cs typeface="Arial MT"/>
              </a:rPr>
              <a:t>his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wife</a:t>
            </a:r>
            <a:r>
              <a:rPr sz="2000" spc="42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became</a:t>
            </a:r>
            <a:r>
              <a:rPr sz="2000" spc="42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ill</a:t>
            </a:r>
            <a:r>
              <a:rPr sz="2000" spc="42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and</a:t>
            </a:r>
            <a:r>
              <a:rPr sz="2000" spc="434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needed</a:t>
            </a:r>
            <a:r>
              <a:rPr sz="2000" spc="41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medical</a:t>
            </a:r>
            <a:r>
              <a:rPr sz="2000" spc="43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attention.</a:t>
            </a:r>
            <a:r>
              <a:rPr sz="2000" spc="409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They</a:t>
            </a:r>
            <a:r>
              <a:rPr sz="2000" spc="42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made</a:t>
            </a:r>
            <a:r>
              <a:rPr sz="2000" spc="43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spc="-25" dirty="0">
                <a:solidFill>
                  <a:srgbClr val="212121"/>
                </a:solidFill>
                <a:latin typeface="Arial MT"/>
                <a:cs typeface="Arial MT"/>
              </a:rPr>
              <a:t>an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agreement</a:t>
            </a:r>
            <a:r>
              <a:rPr sz="2000" spc="35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that</a:t>
            </a:r>
            <a:r>
              <a:rPr sz="2000" spc="36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Mrs.</a:t>
            </a:r>
            <a:r>
              <a:rPr sz="2000" spc="37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Balfour</a:t>
            </a:r>
            <a:r>
              <a:rPr sz="2000" spc="36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was</a:t>
            </a:r>
            <a:r>
              <a:rPr sz="2000" spc="37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to</a:t>
            </a:r>
            <a:r>
              <a:rPr sz="2000" spc="35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remain</a:t>
            </a:r>
            <a:r>
              <a:rPr sz="2000" spc="37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behind</a:t>
            </a:r>
            <a:r>
              <a:rPr sz="2000" spc="36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in</a:t>
            </a:r>
            <a:r>
              <a:rPr sz="2000" spc="37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spc="-10" dirty="0">
                <a:solidFill>
                  <a:srgbClr val="212121"/>
                </a:solidFill>
                <a:latin typeface="Arial MT"/>
                <a:cs typeface="Arial MT"/>
              </a:rPr>
              <a:t>England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when</a:t>
            </a:r>
            <a:r>
              <a:rPr sz="2000" spc="28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the</a:t>
            </a:r>
            <a:r>
              <a:rPr sz="2000" spc="28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husband</a:t>
            </a:r>
            <a:r>
              <a:rPr sz="2000" spc="28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returned</a:t>
            </a:r>
            <a:r>
              <a:rPr sz="2000" spc="30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to</a:t>
            </a:r>
            <a:r>
              <a:rPr sz="2000" spc="28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Ceylon</a:t>
            </a:r>
            <a:r>
              <a:rPr sz="2000" spc="28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(Sri</a:t>
            </a:r>
            <a:r>
              <a:rPr sz="2000" spc="28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Lanka)</a:t>
            </a:r>
            <a:r>
              <a:rPr sz="2000" spc="29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and</a:t>
            </a:r>
            <a:r>
              <a:rPr sz="2000" spc="30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that</a:t>
            </a:r>
            <a:r>
              <a:rPr sz="2000" spc="28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spc="-25" dirty="0">
                <a:solidFill>
                  <a:srgbClr val="212121"/>
                </a:solidFill>
                <a:latin typeface="Arial MT"/>
                <a:cs typeface="Arial MT"/>
              </a:rPr>
              <a:t>Mr.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Balfour</a:t>
            </a:r>
            <a:r>
              <a:rPr sz="2000" spc="15" dirty="0">
                <a:solidFill>
                  <a:srgbClr val="212121"/>
                </a:solidFill>
                <a:latin typeface="Arial MT"/>
                <a:cs typeface="Arial MT"/>
              </a:rPr>
              <a:t> 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would</a:t>
            </a:r>
            <a:r>
              <a:rPr sz="2000" spc="25" dirty="0">
                <a:solidFill>
                  <a:srgbClr val="212121"/>
                </a:solidFill>
                <a:latin typeface="Arial MT"/>
                <a:cs typeface="Arial MT"/>
              </a:rPr>
              <a:t> 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pay</a:t>
            </a:r>
            <a:r>
              <a:rPr sz="2000" spc="15" dirty="0">
                <a:solidFill>
                  <a:srgbClr val="212121"/>
                </a:solidFill>
                <a:latin typeface="Arial MT"/>
                <a:cs typeface="Arial MT"/>
              </a:rPr>
              <a:t> 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her</a:t>
            </a:r>
            <a:r>
              <a:rPr sz="2000" spc="15" dirty="0">
                <a:solidFill>
                  <a:srgbClr val="212121"/>
                </a:solidFill>
                <a:latin typeface="Arial MT"/>
                <a:cs typeface="Arial MT"/>
              </a:rPr>
              <a:t>  </a:t>
            </a:r>
            <a:r>
              <a:rPr sz="2000" dirty="0">
                <a:solidFill>
                  <a:srgbClr val="212121"/>
                </a:solidFill>
                <a:latin typeface="Calibri"/>
                <a:cs typeface="Calibri"/>
              </a:rPr>
              <a:t>£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30</a:t>
            </a:r>
            <a:r>
              <a:rPr sz="2000" spc="25" dirty="0">
                <a:solidFill>
                  <a:srgbClr val="212121"/>
                </a:solidFill>
                <a:latin typeface="Arial MT"/>
                <a:cs typeface="Arial MT"/>
              </a:rPr>
              <a:t> 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a</a:t>
            </a:r>
            <a:r>
              <a:rPr sz="2000" spc="10" dirty="0">
                <a:solidFill>
                  <a:srgbClr val="212121"/>
                </a:solidFill>
                <a:latin typeface="Arial MT"/>
                <a:cs typeface="Arial MT"/>
              </a:rPr>
              <a:t> 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month</a:t>
            </a:r>
            <a:r>
              <a:rPr sz="2000" spc="15" dirty="0">
                <a:solidFill>
                  <a:srgbClr val="212121"/>
                </a:solidFill>
                <a:latin typeface="Arial MT"/>
                <a:cs typeface="Arial MT"/>
              </a:rPr>
              <a:t> 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until</a:t>
            </a:r>
            <a:r>
              <a:rPr sz="2000" spc="15" dirty="0">
                <a:solidFill>
                  <a:srgbClr val="212121"/>
                </a:solidFill>
                <a:latin typeface="Arial MT"/>
                <a:cs typeface="Arial MT"/>
              </a:rPr>
              <a:t> 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she</a:t>
            </a:r>
            <a:r>
              <a:rPr sz="2000" spc="10" dirty="0">
                <a:solidFill>
                  <a:srgbClr val="212121"/>
                </a:solidFill>
                <a:latin typeface="Arial MT"/>
                <a:cs typeface="Arial MT"/>
              </a:rPr>
              <a:t> 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returned.</a:t>
            </a:r>
            <a:r>
              <a:rPr sz="2000" spc="15" dirty="0">
                <a:solidFill>
                  <a:srgbClr val="212121"/>
                </a:solidFill>
                <a:latin typeface="Arial MT"/>
                <a:cs typeface="Arial MT"/>
              </a:rPr>
              <a:t>  </a:t>
            </a:r>
            <a:r>
              <a:rPr sz="2000" spc="-20" dirty="0">
                <a:solidFill>
                  <a:srgbClr val="212121"/>
                </a:solidFill>
                <a:latin typeface="Arial MT"/>
                <a:cs typeface="Arial MT"/>
              </a:rPr>
              <a:t>This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understanding</a:t>
            </a:r>
            <a:r>
              <a:rPr sz="2000" spc="180" dirty="0">
                <a:solidFill>
                  <a:srgbClr val="212121"/>
                </a:solidFill>
                <a:latin typeface="Arial MT"/>
                <a:cs typeface="Arial MT"/>
              </a:rPr>
              <a:t> 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was</a:t>
            </a:r>
            <a:r>
              <a:rPr sz="2000" spc="185" dirty="0">
                <a:solidFill>
                  <a:srgbClr val="212121"/>
                </a:solidFill>
                <a:latin typeface="Arial MT"/>
                <a:cs typeface="Arial MT"/>
              </a:rPr>
              <a:t> 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made</a:t>
            </a:r>
            <a:r>
              <a:rPr sz="2000" spc="185" dirty="0">
                <a:solidFill>
                  <a:srgbClr val="212121"/>
                </a:solidFill>
                <a:latin typeface="Arial MT"/>
                <a:cs typeface="Arial MT"/>
              </a:rPr>
              <a:t> 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while</a:t>
            </a:r>
            <a:r>
              <a:rPr sz="2000" spc="185" dirty="0">
                <a:solidFill>
                  <a:srgbClr val="212121"/>
                </a:solidFill>
                <a:latin typeface="Arial MT"/>
                <a:cs typeface="Arial MT"/>
              </a:rPr>
              <a:t> 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their</a:t>
            </a:r>
            <a:r>
              <a:rPr sz="2000" spc="180" dirty="0">
                <a:solidFill>
                  <a:srgbClr val="212121"/>
                </a:solidFill>
                <a:latin typeface="Arial MT"/>
                <a:cs typeface="Arial MT"/>
              </a:rPr>
              <a:t> 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relationship</a:t>
            </a:r>
            <a:r>
              <a:rPr sz="2000" spc="185" dirty="0">
                <a:solidFill>
                  <a:srgbClr val="212121"/>
                </a:solidFill>
                <a:latin typeface="Arial MT"/>
                <a:cs typeface="Arial MT"/>
              </a:rPr>
              <a:t> 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was</a:t>
            </a:r>
            <a:r>
              <a:rPr sz="2000" spc="190" dirty="0">
                <a:solidFill>
                  <a:srgbClr val="212121"/>
                </a:solidFill>
                <a:latin typeface="Arial MT"/>
                <a:cs typeface="Arial MT"/>
              </a:rPr>
              <a:t>  </a:t>
            </a:r>
            <a:r>
              <a:rPr sz="2000" spc="-10" dirty="0">
                <a:solidFill>
                  <a:srgbClr val="212121"/>
                </a:solidFill>
                <a:latin typeface="Arial MT"/>
                <a:cs typeface="Arial MT"/>
              </a:rPr>
              <a:t>fine;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however</a:t>
            </a:r>
            <a:r>
              <a:rPr sz="2000" spc="6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the</a:t>
            </a:r>
            <a:r>
              <a:rPr sz="2000" spc="5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relationship</a:t>
            </a:r>
            <a:r>
              <a:rPr sz="2000" spc="6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later</a:t>
            </a:r>
            <a:r>
              <a:rPr sz="2000" spc="7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soured.</a:t>
            </a:r>
            <a:r>
              <a:rPr sz="2000" spc="3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The</a:t>
            </a:r>
            <a:r>
              <a:rPr sz="2000" spc="6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lower</a:t>
            </a:r>
            <a:r>
              <a:rPr sz="2000" spc="6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court</a:t>
            </a:r>
            <a:r>
              <a:rPr sz="2000" spc="6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found</a:t>
            </a:r>
            <a:r>
              <a:rPr sz="2000" spc="6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spc="-20" dirty="0">
                <a:solidFill>
                  <a:srgbClr val="212121"/>
                </a:solidFill>
                <a:latin typeface="Arial MT"/>
                <a:cs typeface="Arial MT"/>
              </a:rPr>
              <a:t>that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there</a:t>
            </a:r>
            <a:r>
              <a:rPr sz="2000" spc="18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was</a:t>
            </a:r>
            <a:r>
              <a:rPr sz="2000" spc="18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sufficient</a:t>
            </a:r>
            <a:r>
              <a:rPr sz="2000" spc="16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consideration</a:t>
            </a:r>
            <a:r>
              <a:rPr sz="2000" spc="18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in</a:t>
            </a:r>
            <a:r>
              <a:rPr sz="2000" spc="18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the</a:t>
            </a:r>
            <a:r>
              <a:rPr sz="2000" spc="17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consent</a:t>
            </a:r>
            <a:r>
              <a:rPr sz="2000" spc="16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of</a:t>
            </a:r>
            <a:r>
              <a:rPr sz="2000" spc="17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Mrs.</a:t>
            </a:r>
            <a:r>
              <a:rPr sz="2000" spc="18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spc="-10" dirty="0">
                <a:solidFill>
                  <a:srgbClr val="212121"/>
                </a:solidFill>
                <a:latin typeface="Arial MT"/>
                <a:cs typeface="Arial MT"/>
              </a:rPr>
              <a:t>Balfour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and</a:t>
            </a:r>
            <a:r>
              <a:rPr sz="2000" spc="6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thus</a:t>
            </a:r>
            <a:r>
              <a:rPr sz="2000" spc="6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found</a:t>
            </a:r>
            <a:r>
              <a:rPr sz="2000" spc="6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the</a:t>
            </a:r>
            <a:r>
              <a:rPr sz="2000" spc="5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contract</a:t>
            </a:r>
            <a:r>
              <a:rPr sz="2000" spc="6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binding,</a:t>
            </a:r>
            <a:r>
              <a:rPr sz="2000" spc="6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which</a:t>
            </a:r>
            <a:r>
              <a:rPr sz="2000" spc="7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Mr.</a:t>
            </a:r>
            <a:r>
              <a:rPr sz="2000" spc="6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Balfour</a:t>
            </a:r>
            <a:r>
              <a:rPr sz="2000" spc="6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spc="-10" dirty="0">
                <a:solidFill>
                  <a:srgbClr val="212121"/>
                </a:solidFill>
                <a:latin typeface="Arial MT"/>
                <a:cs typeface="Arial MT"/>
              </a:rPr>
              <a:t>appealed.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Arrangements</a:t>
            </a:r>
            <a:r>
              <a:rPr sz="2000" spc="150" dirty="0">
                <a:solidFill>
                  <a:srgbClr val="212121"/>
                </a:solidFill>
                <a:latin typeface="Arial MT"/>
                <a:cs typeface="Arial MT"/>
              </a:rPr>
              <a:t> 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made</a:t>
            </a:r>
            <a:r>
              <a:rPr sz="2000" spc="150" dirty="0">
                <a:solidFill>
                  <a:srgbClr val="212121"/>
                </a:solidFill>
                <a:latin typeface="Arial MT"/>
                <a:cs typeface="Arial MT"/>
              </a:rPr>
              <a:t> 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between</a:t>
            </a:r>
            <a:r>
              <a:rPr sz="2000" spc="145" dirty="0">
                <a:solidFill>
                  <a:srgbClr val="212121"/>
                </a:solidFill>
                <a:latin typeface="Arial MT"/>
                <a:cs typeface="Arial MT"/>
              </a:rPr>
              <a:t> 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husbands</a:t>
            </a:r>
            <a:r>
              <a:rPr sz="2000" spc="150" dirty="0">
                <a:solidFill>
                  <a:srgbClr val="212121"/>
                </a:solidFill>
                <a:latin typeface="Arial MT"/>
                <a:cs typeface="Arial MT"/>
              </a:rPr>
              <a:t> 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and</a:t>
            </a:r>
            <a:r>
              <a:rPr sz="2000" spc="145" dirty="0">
                <a:solidFill>
                  <a:srgbClr val="212121"/>
                </a:solidFill>
                <a:latin typeface="Arial MT"/>
                <a:cs typeface="Arial MT"/>
              </a:rPr>
              <a:t> 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wives</a:t>
            </a:r>
            <a:r>
              <a:rPr sz="2000" spc="155" dirty="0">
                <a:solidFill>
                  <a:srgbClr val="212121"/>
                </a:solidFill>
                <a:latin typeface="Arial MT"/>
                <a:cs typeface="Arial MT"/>
              </a:rPr>
              <a:t> 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are</a:t>
            </a:r>
            <a:r>
              <a:rPr sz="2000" spc="145" dirty="0">
                <a:solidFill>
                  <a:srgbClr val="212121"/>
                </a:solidFill>
                <a:latin typeface="Arial MT"/>
                <a:cs typeface="Arial MT"/>
              </a:rPr>
              <a:t>  </a:t>
            </a:r>
            <a:r>
              <a:rPr sz="2000" spc="-25" dirty="0">
                <a:solidFill>
                  <a:srgbClr val="212121"/>
                </a:solidFill>
                <a:latin typeface="Arial MT"/>
                <a:cs typeface="Arial MT"/>
              </a:rPr>
              <a:t>not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generally</a:t>
            </a:r>
            <a:r>
              <a:rPr sz="2000" spc="49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contracts</a:t>
            </a:r>
            <a:r>
              <a:rPr sz="2000" spc="-25" dirty="0">
                <a:solidFill>
                  <a:srgbClr val="212121"/>
                </a:solidFill>
                <a:latin typeface="Arial MT"/>
                <a:cs typeface="Arial MT"/>
              </a:rPr>
              <a:t> 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as</a:t>
            </a:r>
            <a:r>
              <a:rPr sz="2000" spc="-25" dirty="0">
                <a:solidFill>
                  <a:srgbClr val="212121"/>
                </a:solidFill>
                <a:latin typeface="Arial MT"/>
                <a:cs typeface="Arial MT"/>
              </a:rPr>
              <a:t> 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the</a:t>
            </a:r>
            <a:r>
              <a:rPr sz="2000" spc="-25" dirty="0">
                <a:solidFill>
                  <a:srgbClr val="212121"/>
                </a:solidFill>
                <a:latin typeface="Arial MT"/>
                <a:cs typeface="Arial MT"/>
              </a:rPr>
              <a:t> 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parties</a:t>
            </a:r>
            <a:r>
              <a:rPr sz="2000" spc="-25" dirty="0">
                <a:solidFill>
                  <a:srgbClr val="212121"/>
                </a:solidFill>
                <a:latin typeface="Arial MT"/>
                <a:cs typeface="Arial MT"/>
              </a:rPr>
              <a:t> 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do</a:t>
            </a:r>
            <a:r>
              <a:rPr sz="2000" spc="484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not</a:t>
            </a:r>
            <a:r>
              <a:rPr sz="2000" spc="49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intend</a:t>
            </a:r>
            <a:r>
              <a:rPr sz="2000" spc="484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to</a:t>
            </a:r>
            <a:r>
              <a:rPr sz="2000" spc="49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be</a:t>
            </a:r>
            <a:r>
              <a:rPr sz="2000" spc="-25" dirty="0">
                <a:solidFill>
                  <a:srgbClr val="212121"/>
                </a:solidFill>
                <a:latin typeface="Arial MT"/>
                <a:cs typeface="Arial MT"/>
              </a:rPr>
              <a:t>  </a:t>
            </a:r>
            <a:r>
              <a:rPr sz="2000" spc="-10" dirty="0">
                <a:solidFill>
                  <a:srgbClr val="212121"/>
                </a:solidFill>
                <a:latin typeface="Arial MT"/>
                <a:cs typeface="Arial MT"/>
              </a:rPr>
              <a:t>legally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bound</a:t>
            </a:r>
            <a:r>
              <a:rPr sz="2000" spc="-3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by</a:t>
            </a:r>
            <a:r>
              <a:rPr sz="2000" spc="-1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the</a:t>
            </a:r>
            <a:r>
              <a:rPr sz="2000" spc="-1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spc="-10" dirty="0">
                <a:solidFill>
                  <a:srgbClr val="212121"/>
                </a:solidFill>
                <a:latin typeface="Arial MT"/>
                <a:cs typeface="Arial MT"/>
              </a:rPr>
              <a:t>agreements.</a:t>
            </a:r>
            <a:endParaRPr sz="20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47553" rIns="0" bIns="0" rtlCol="0">
            <a:spAutoFit/>
          </a:bodyPr>
          <a:lstStyle/>
          <a:p>
            <a:pPr marL="88900">
              <a:lnSpc>
                <a:spcPct val="100000"/>
              </a:lnSpc>
              <a:spcBef>
                <a:spcPts val="105"/>
              </a:spcBef>
            </a:pPr>
            <a:r>
              <a:rPr sz="3200" spc="-200" dirty="0"/>
              <a:t>3.LAWFUL</a:t>
            </a:r>
            <a:r>
              <a:rPr sz="3200" spc="5" dirty="0"/>
              <a:t> </a:t>
            </a:r>
            <a:r>
              <a:rPr sz="3200" spc="-290" dirty="0"/>
              <a:t>CONSIDERATION</a:t>
            </a:r>
            <a:r>
              <a:rPr sz="3200" spc="-290" dirty="0">
                <a:latin typeface="Arial"/>
                <a:cs typeface="Arial"/>
              </a:rPr>
              <a:t>.</a:t>
            </a:r>
            <a:endParaRPr sz="3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64540" y="1487498"/>
            <a:ext cx="7539355" cy="3683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3B3835"/>
                </a:solidFill>
                <a:latin typeface="Calibri"/>
                <a:cs typeface="Calibri"/>
              </a:rPr>
              <a:t>At</a:t>
            </a:r>
            <a:r>
              <a:rPr sz="2400" spc="30" dirty="0">
                <a:solidFill>
                  <a:srgbClr val="3B383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B3835"/>
                </a:solidFill>
                <a:latin typeface="Calibri"/>
                <a:cs typeface="Calibri"/>
              </a:rPr>
              <a:t>the</a:t>
            </a:r>
            <a:r>
              <a:rPr sz="2400" spc="30" dirty="0">
                <a:solidFill>
                  <a:srgbClr val="3B383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B3835"/>
                </a:solidFill>
                <a:latin typeface="Calibri"/>
                <a:cs typeface="Calibri"/>
              </a:rPr>
              <a:t>desire</a:t>
            </a:r>
            <a:r>
              <a:rPr sz="2400" spc="35" dirty="0">
                <a:solidFill>
                  <a:srgbClr val="3B383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B3835"/>
                </a:solidFill>
                <a:latin typeface="Calibri"/>
                <a:cs typeface="Calibri"/>
              </a:rPr>
              <a:t>of</a:t>
            </a:r>
            <a:r>
              <a:rPr sz="2400" spc="25" dirty="0">
                <a:solidFill>
                  <a:srgbClr val="3B3835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3B3835"/>
                </a:solidFill>
                <a:latin typeface="Calibri"/>
                <a:cs typeface="Calibri"/>
              </a:rPr>
              <a:t>promisor,</a:t>
            </a:r>
            <a:r>
              <a:rPr sz="2400" spc="25" dirty="0">
                <a:solidFill>
                  <a:srgbClr val="3B383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B3835"/>
                </a:solidFill>
                <a:latin typeface="Calibri"/>
                <a:cs typeface="Calibri"/>
              </a:rPr>
              <a:t>promisee</a:t>
            </a:r>
            <a:r>
              <a:rPr sz="2400" spc="25" dirty="0">
                <a:solidFill>
                  <a:srgbClr val="3B383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B3835"/>
                </a:solidFill>
                <a:latin typeface="Calibri"/>
                <a:cs typeface="Calibri"/>
              </a:rPr>
              <a:t>or</a:t>
            </a:r>
            <a:r>
              <a:rPr sz="2400" spc="30" dirty="0">
                <a:solidFill>
                  <a:srgbClr val="3B383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B3835"/>
                </a:solidFill>
                <a:latin typeface="Calibri"/>
                <a:cs typeface="Calibri"/>
              </a:rPr>
              <a:t>any</a:t>
            </a:r>
            <a:r>
              <a:rPr sz="2400" spc="30" dirty="0">
                <a:solidFill>
                  <a:srgbClr val="3B383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B3835"/>
                </a:solidFill>
                <a:latin typeface="Calibri"/>
                <a:cs typeface="Calibri"/>
              </a:rPr>
              <a:t>other</a:t>
            </a:r>
            <a:r>
              <a:rPr sz="2400" spc="30" dirty="0">
                <a:solidFill>
                  <a:srgbClr val="3B383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B3835"/>
                </a:solidFill>
                <a:latin typeface="Calibri"/>
                <a:cs typeface="Calibri"/>
              </a:rPr>
              <a:t>person</a:t>
            </a:r>
            <a:r>
              <a:rPr sz="2400" spc="30" dirty="0">
                <a:solidFill>
                  <a:srgbClr val="3B3835"/>
                </a:solidFill>
                <a:latin typeface="Calibri"/>
                <a:cs typeface="Calibri"/>
              </a:rPr>
              <a:t> </a:t>
            </a:r>
            <a:r>
              <a:rPr sz="2400" spc="-25" dirty="0">
                <a:solidFill>
                  <a:srgbClr val="3B3835"/>
                </a:solidFill>
                <a:latin typeface="Calibri"/>
                <a:cs typeface="Calibri"/>
              </a:rPr>
              <a:t>has </a:t>
            </a:r>
            <a:r>
              <a:rPr sz="2400" dirty="0">
                <a:solidFill>
                  <a:srgbClr val="3B3835"/>
                </a:solidFill>
                <a:latin typeface="Calibri"/>
                <a:cs typeface="Calibri"/>
              </a:rPr>
              <a:t>done</a:t>
            </a:r>
            <a:r>
              <a:rPr sz="2400" spc="45" dirty="0">
                <a:solidFill>
                  <a:srgbClr val="3B383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B3835"/>
                </a:solidFill>
                <a:latin typeface="Calibri"/>
                <a:cs typeface="Calibri"/>
              </a:rPr>
              <a:t>or</a:t>
            </a:r>
            <a:r>
              <a:rPr sz="2400" spc="50" dirty="0">
                <a:solidFill>
                  <a:srgbClr val="3B383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B3835"/>
                </a:solidFill>
                <a:latin typeface="Calibri"/>
                <a:cs typeface="Calibri"/>
              </a:rPr>
              <a:t>abstain</a:t>
            </a:r>
            <a:r>
              <a:rPr sz="2400" spc="40" dirty="0">
                <a:solidFill>
                  <a:srgbClr val="3B383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B3835"/>
                </a:solidFill>
                <a:latin typeface="Calibri"/>
                <a:cs typeface="Calibri"/>
              </a:rPr>
              <a:t>from</a:t>
            </a:r>
            <a:r>
              <a:rPr sz="2400" spc="50" dirty="0">
                <a:solidFill>
                  <a:srgbClr val="3B383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B3835"/>
                </a:solidFill>
                <a:latin typeface="Calibri"/>
                <a:cs typeface="Calibri"/>
              </a:rPr>
              <a:t>doing</a:t>
            </a:r>
            <a:r>
              <a:rPr sz="2400" spc="45" dirty="0">
                <a:solidFill>
                  <a:srgbClr val="3B383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B3835"/>
                </a:solidFill>
                <a:latin typeface="Calibri"/>
                <a:cs typeface="Calibri"/>
              </a:rPr>
              <a:t>or</a:t>
            </a:r>
            <a:r>
              <a:rPr sz="2400" spc="45" dirty="0">
                <a:solidFill>
                  <a:srgbClr val="3B383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B3835"/>
                </a:solidFill>
                <a:latin typeface="Calibri"/>
                <a:cs typeface="Calibri"/>
              </a:rPr>
              <a:t>does</a:t>
            </a:r>
            <a:r>
              <a:rPr sz="2400" spc="55" dirty="0">
                <a:solidFill>
                  <a:srgbClr val="3B383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B3835"/>
                </a:solidFill>
                <a:latin typeface="Calibri"/>
                <a:cs typeface="Calibri"/>
              </a:rPr>
              <a:t>abstain</a:t>
            </a:r>
            <a:r>
              <a:rPr sz="2400" spc="40" dirty="0">
                <a:solidFill>
                  <a:srgbClr val="3B383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B3835"/>
                </a:solidFill>
                <a:latin typeface="Calibri"/>
                <a:cs typeface="Calibri"/>
              </a:rPr>
              <a:t>from</a:t>
            </a:r>
            <a:r>
              <a:rPr sz="2400" spc="50" dirty="0">
                <a:solidFill>
                  <a:srgbClr val="3B383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B3835"/>
                </a:solidFill>
                <a:latin typeface="Calibri"/>
                <a:cs typeface="Calibri"/>
              </a:rPr>
              <a:t>doing</a:t>
            </a:r>
            <a:r>
              <a:rPr sz="2400" spc="45" dirty="0">
                <a:solidFill>
                  <a:srgbClr val="3B3835"/>
                </a:solidFill>
                <a:latin typeface="Calibri"/>
                <a:cs typeface="Calibri"/>
              </a:rPr>
              <a:t> </a:t>
            </a:r>
            <a:r>
              <a:rPr sz="2400" spc="-20" dirty="0">
                <a:solidFill>
                  <a:srgbClr val="3B3835"/>
                </a:solidFill>
                <a:latin typeface="Calibri"/>
                <a:cs typeface="Calibri"/>
              </a:rPr>
              <a:t>such </a:t>
            </a:r>
            <a:r>
              <a:rPr sz="2400" dirty="0">
                <a:solidFill>
                  <a:srgbClr val="3B3835"/>
                </a:solidFill>
                <a:latin typeface="Calibri"/>
                <a:cs typeface="Calibri"/>
              </a:rPr>
              <a:t>act</a:t>
            </a:r>
            <a:r>
              <a:rPr sz="2400" spc="585" dirty="0">
                <a:solidFill>
                  <a:srgbClr val="3B383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B3835"/>
                </a:solidFill>
                <a:latin typeface="Calibri"/>
                <a:cs typeface="Calibri"/>
              </a:rPr>
              <a:t>or</a:t>
            </a:r>
            <a:r>
              <a:rPr sz="2400" spc="585" dirty="0">
                <a:solidFill>
                  <a:srgbClr val="3B383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B3835"/>
                </a:solidFill>
                <a:latin typeface="Calibri"/>
                <a:cs typeface="Calibri"/>
              </a:rPr>
              <a:t>promises</a:t>
            </a:r>
            <a:r>
              <a:rPr sz="2400" spc="585" dirty="0">
                <a:solidFill>
                  <a:srgbClr val="3B383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B3835"/>
                </a:solidFill>
                <a:latin typeface="Calibri"/>
                <a:cs typeface="Calibri"/>
              </a:rPr>
              <a:t>is</a:t>
            </a:r>
            <a:r>
              <a:rPr sz="2400" spc="580" dirty="0">
                <a:solidFill>
                  <a:srgbClr val="3B383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B3835"/>
                </a:solidFill>
                <a:latin typeface="Calibri"/>
                <a:cs typeface="Calibri"/>
              </a:rPr>
              <a:t>known</a:t>
            </a:r>
            <a:r>
              <a:rPr sz="2400" spc="590" dirty="0">
                <a:solidFill>
                  <a:srgbClr val="3B383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B3835"/>
                </a:solidFill>
                <a:latin typeface="Calibri"/>
                <a:cs typeface="Calibri"/>
              </a:rPr>
              <a:t>as</a:t>
            </a:r>
            <a:r>
              <a:rPr sz="2400" spc="590" dirty="0">
                <a:solidFill>
                  <a:srgbClr val="3B383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B3835"/>
                </a:solidFill>
                <a:latin typeface="Calibri"/>
                <a:cs typeface="Calibri"/>
              </a:rPr>
              <a:t>consideration.</a:t>
            </a:r>
            <a:r>
              <a:rPr sz="2400" spc="580" dirty="0">
                <a:solidFill>
                  <a:srgbClr val="3B383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B3835"/>
                </a:solidFill>
                <a:latin typeface="Calibri"/>
                <a:cs typeface="Calibri"/>
              </a:rPr>
              <a:t>According</a:t>
            </a:r>
            <a:r>
              <a:rPr sz="2400" spc="585" dirty="0">
                <a:solidFill>
                  <a:srgbClr val="3B3835"/>
                </a:solidFill>
                <a:latin typeface="Calibri"/>
                <a:cs typeface="Calibri"/>
              </a:rPr>
              <a:t> </a:t>
            </a:r>
            <a:r>
              <a:rPr sz="2400" spc="-25" dirty="0">
                <a:solidFill>
                  <a:srgbClr val="3B3835"/>
                </a:solidFill>
                <a:latin typeface="Calibri"/>
                <a:cs typeface="Calibri"/>
              </a:rPr>
              <a:t>to </a:t>
            </a:r>
            <a:r>
              <a:rPr sz="2400" dirty="0">
                <a:solidFill>
                  <a:srgbClr val="3B3835"/>
                </a:solidFill>
                <a:latin typeface="Calibri"/>
                <a:cs typeface="Calibri"/>
              </a:rPr>
              <a:t>Blackstone</a:t>
            </a:r>
            <a:r>
              <a:rPr sz="2400" spc="40" dirty="0">
                <a:solidFill>
                  <a:srgbClr val="3B383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B3835"/>
                </a:solidFill>
                <a:latin typeface="Calibri"/>
                <a:cs typeface="Calibri"/>
              </a:rPr>
              <a:t>"Consideration</a:t>
            </a:r>
            <a:r>
              <a:rPr sz="2400" spc="40" dirty="0">
                <a:solidFill>
                  <a:srgbClr val="3B383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B3835"/>
                </a:solidFill>
                <a:latin typeface="Calibri"/>
                <a:cs typeface="Calibri"/>
              </a:rPr>
              <a:t>is</a:t>
            </a:r>
            <a:r>
              <a:rPr sz="2400" spc="35" dirty="0">
                <a:solidFill>
                  <a:srgbClr val="3B383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B3835"/>
                </a:solidFill>
                <a:latin typeface="Calibri"/>
                <a:cs typeface="Calibri"/>
              </a:rPr>
              <a:t>recompense</a:t>
            </a:r>
            <a:r>
              <a:rPr sz="2400" spc="40" dirty="0">
                <a:solidFill>
                  <a:srgbClr val="3B383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B3835"/>
                </a:solidFill>
                <a:latin typeface="Calibri"/>
                <a:cs typeface="Calibri"/>
              </a:rPr>
              <a:t>given</a:t>
            </a:r>
            <a:r>
              <a:rPr sz="2400" spc="45" dirty="0">
                <a:solidFill>
                  <a:srgbClr val="3B383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B3835"/>
                </a:solidFill>
                <a:latin typeface="Calibri"/>
                <a:cs typeface="Calibri"/>
              </a:rPr>
              <a:t>by</a:t>
            </a:r>
            <a:r>
              <a:rPr sz="2400" spc="40" dirty="0">
                <a:solidFill>
                  <a:srgbClr val="3B383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B3835"/>
                </a:solidFill>
                <a:latin typeface="Calibri"/>
                <a:cs typeface="Calibri"/>
              </a:rPr>
              <a:t>the</a:t>
            </a:r>
            <a:r>
              <a:rPr sz="2400" spc="40" dirty="0">
                <a:solidFill>
                  <a:srgbClr val="3B3835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3B3835"/>
                </a:solidFill>
                <a:latin typeface="Calibri"/>
                <a:cs typeface="Calibri"/>
              </a:rPr>
              <a:t>party </a:t>
            </a:r>
            <a:r>
              <a:rPr sz="2400" dirty="0">
                <a:solidFill>
                  <a:srgbClr val="3B3835"/>
                </a:solidFill>
                <a:latin typeface="Calibri"/>
                <a:cs typeface="Calibri"/>
              </a:rPr>
              <a:t>contracting</a:t>
            </a:r>
            <a:r>
              <a:rPr sz="2400" spc="420" dirty="0">
                <a:solidFill>
                  <a:srgbClr val="3B3835"/>
                </a:solidFill>
                <a:latin typeface="Calibri"/>
                <a:cs typeface="Calibri"/>
              </a:rPr>
              <a:t>  </a:t>
            </a:r>
            <a:r>
              <a:rPr sz="2400" dirty="0">
                <a:solidFill>
                  <a:srgbClr val="3B3835"/>
                </a:solidFill>
                <a:latin typeface="Calibri"/>
                <a:cs typeface="Calibri"/>
              </a:rPr>
              <a:t>to</a:t>
            </a:r>
            <a:r>
              <a:rPr sz="2400" spc="425" dirty="0">
                <a:solidFill>
                  <a:srgbClr val="3B3835"/>
                </a:solidFill>
                <a:latin typeface="Calibri"/>
                <a:cs typeface="Calibri"/>
              </a:rPr>
              <a:t>  </a:t>
            </a:r>
            <a:r>
              <a:rPr sz="2400" dirty="0">
                <a:solidFill>
                  <a:srgbClr val="3B3835"/>
                </a:solidFill>
                <a:latin typeface="Calibri"/>
                <a:cs typeface="Calibri"/>
              </a:rPr>
              <a:t>another."</a:t>
            </a:r>
            <a:r>
              <a:rPr sz="2400" spc="425" dirty="0">
                <a:solidFill>
                  <a:srgbClr val="3B3835"/>
                </a:solidFill>
                <a:latin typeface="Calibri"/>
                <a:cs typeface="Calibri"/>
              </a:rPr>
              <a:t>  </a:t>
            </a:r>
            <a:r>
              <a:rPr sz="2400" dirty="0">
                <a:solidFill>
                  <a:srgbClr val="3B3835"/>
                </a:solidFill>
                <a:latin typeface="Calibri"/>
                <a:cs typeface="Calibri"/>
              </a:rPr>
              <a:t>In</a:t>
            </a:r>
            <a:r>
              <a:rPr sz="2400" spc="430" dirty="0">
                <a:solidFill>
                  <a:srgbClr val="3B3835"/>
                </a:solidFill>
                <a:latin typeface="Calibri"/>
                <a:cs typeface="Calibri"/>
              </a:rPr>
              <a:t>  </a:t>
            </a:r>
            <a:r>
              <a:rPr sz="2400" dirty="0">
                <a:solidFill>
                  <a:srgbClr val="3B3835"/>
                </a:solidFill>
                <a:latin typeface="Calibri"/>
                <a:cs typeface="Calibri"/>
              </a:rPr>
              <a:t>other</a:t>
            </a:r>
            <a:r>
              <a:rPr sz="2400" spc="430" dirty="0">
                <a:solidFill>
                  <a:srgbClr val="3B3835"/>
                </a:solidFill>
                <a:latin typeface="Calibri"/>
                <a:cs typeface="Calibri"/>
              </a:rPr>
              <a:t>  </a:t>
            </a:r>
            <a:r>
              <a:rPr sz="2400" dirty="0">
                <a:solidFill>
                  <a:srgbClr val="3B3835"/>
                </a:solidFill>
                <a:latin typeface="Calibri"/>
                <a:cs typeface="Calibri"/>
              </a:rPr>
              <a:t>words</a:t>
            </a:r>
            <a:r>
              <a:rPr sz="2400" spc="430" dirty="0">
                <a:solidFill>
                  <a:srgbClr val="3B3835"/>
                </a:solidFill>
                <a:latin typeface="Calibri"/>
                <a:cs typeface="Calibri"/>
              </a:rPr>
              <a:t>  </a:t>
            </a:r>
            <a:r>
              <a:rPr sz="2400" dirty="0">
                <a:solidFill>
                  <a:srgbClr val="3B3835"/>
                </a:solidFill>
                <a:latin typeface="Calibri"/>
                <a:cs typeface="Calibri"/>
              </a:rPr>
              <a:t>of</a:t>
            </a:r>
            <a:r>
              <a:rPr sz="2400" spc="430" dirty="0">
                <a:solidFill>
                  <a:srgbClr val="3B3835"/>
                </a:solidFill>
                <a:latin typeface="Calibri"/>
                <a:cs typeface="Calibri"/>
              </a:rPr>
              <a:t>  </a:t>
            </a:r>
            <a:r>
              <a:rPr sz="2400" spc="-10" dirty="0">
                <a:solidFill>
                  <a:srgbClr val="3B3835"/>
                </a:solidFill>
                <a:latin typeface="Calibri"/>
                <a:cs typeface="Calibri"/>
              </a:rPr>
              <a:t>Pollock, </a:t>
            </a:r>
            <a:r>
              <a:rPr sz="2400" dirty="0">
                <a:solidFill>
                  <a:srgbClr val="3B3835"/>
                </a:solidFill>
                <a:latin typeface="Calibri"/>
                <a:cs typeface="Calibri"/>
              </a:rPr>
              <a:t>"Consideration</a:t>
            </a:r>
            <a:r>
              <a:rPr sz="2400" spc="495" dirty="0">
                <a:solidFill>
                  <a:srgbClr val="3B383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B3835"/>
                </a:solidFill>
                <a:latin typeface="Calibri"/>
                <a:cs typeface="Calibri"/>
              </a:rPr>
              <a:t>is</a:t>
            </a:r>
            <a:r>
              <a:rPr sz="2400" spc="500" dirty="0">
                <a:solidFill>
                  <a:srgbClr val="3B383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B3835"/>
                </a:solidFill>
                <a:latin typeface="Calibri"/>
                <a:cs typeface="Calibri"/>
              </a:rPr>
              <a:t>the</a:t>
            </a:r>
            <a:r>
              <a:rPr sz="2400" spc="500" dirty="0">
                <a:solidFill>
                  <a:srgbClr val="3B383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B3835"/>
                </a:solidFill>
                <a:latin typeface="Calibri"/>
                <a:cs typeface="Calibri"/>
              </a:rPr>
              <a:t>price</a:t>
            </a:r>
            <a:r>
              <a:rPr sz="2400" spc="509" dirty="0">
                <a:solidFill>
                  <a:srgbClr val="3B383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B3835"/>
                </a:solidFill>
                <a:latin typeface="Calibri"/>
                <a:cs typeface="Calibri"/>
              </a:rPr>
              <a:t>for</a:t>
            </a:r>
            <a:r>
              <a:rPr sz="2400" spc="495" dirty="0">
                <a:solidFill>
                  <a:srgbClr val="3B383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B3835"/>
                </a:solidFill>
                <a:latin typeface="Calibri"/>
                <a:cs typeface="Calibri"/>
              </a:rPr>
              <a:t>which</a:t>
            </a:r>
            <a:r>
              <a:rPr sz="2400" spc="500" dirty="0">
                <a:solidFill>
                  <a:srgbClr val="3B383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B3835"/>
                </a:solidFill>
                <a:latin typeface="Calibri"/>
                <a:cs typeface="Calibri"/>
              </a:rPr>
              <a:t>the</a:t>
            </a:r>
            <a:r>
              <a:rPr sz="2400" spc="505" dirty="0">
                <a:solidFill>
                  <a:srgbClr val="3B383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B3835"/>
                </a:solidFill>
                <a:latin typeface="Calibri"/>
                <a:cs typeface="Calibri"/>
              </a:rPr>
              <a:t>promise</a:t>
            </a:r>
            <a:r>
              <a:rPr sz="2400" spc="505" dirty="0">
                <a:solidFill>
                  <a:srgbClr val="3B383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B3835"/>
                </a:solidFill>
                <a:latin typeface="Calibri"/>
                <a:cs typeface="Calibri"/>
              </a:rPr>
              <a:t>of</a:t>
            </a:r>
            <a:r>
              <a:rPr sz="2400" spc="505" dirty="0">
                <a:solidFill>
                  <a:srgbClr val="3B3835"/>
                </a:solidFill>
                <a:latin typeface="Calibri"/>
                <a:cs typeface="Calibri"/>
              </a:rPr>
              <a:t> </a:t>
            </a:r>
            <a:r>
              <a:rPr sz="2400" spc="-25" dirty="0">
                <a:solidFill>
                  <a:srgbClr val="3B3835"/>
                </a:solidFill>
                <a:latin typeface="Calibri"/>
                <a:cs typeface="Calibri"/>
              </a:rPr>
              <a:t>the </a:t>
            </a:r>
            <a:r>
              <a:rPr sz="2400" dirty="0">
                <a:solidFill>
                  <a:srgbClr val="3B3835"/>
                </a:solidFill>
                <a:latin typeface="Calibri"/>
                <a:cs typeface="Calibri"/>
              </a:rPr>
              <a:t>another</a:t>
            </a:r>
            <a:r>
              <a:rPr sz="2400" spc="320" dirty="0">
                <a:solidFill>
                  <a:srgbClr val="3B383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B3835"/>
                </a:solidFill>
                <a:latin typeface="Calibri"/>
                <a:cs typeface="Calibri"/>
              </a:rPr>
              <a:t>is</a:t>
            </a:r>
            <a:r>
              <a:rPr sz="2400" spc="320" dirty="0">
                <a:solidFill>
                  <a:srgbClr val="3B383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B3835"/>
                </a:solidFill>
                <a:latin typeface="Calibri"/>
                <a:cs typeface="Calibri"/>
              </a:rPr>
              <a:t>brought."</a:t>
            </a:r>
            <a:r>
              <a:rPr sz="2400" spc="325" dirty="0">
                <a:solidFill>
                  <a:srgbClr val="3B383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B3835"/>
                </a:solidFill>
                <a:latin typeface="Calibri"/>
                <a:cs typeface="Calibri"/>
              </a:rPr>
              <a:t>Consideration</a:t>
            </a:r>
            <a:r>
              <a:rPr sz="2400" spc="320" dirty="0">
                <a:solidFill>
                  <a:srgbClr val="3B383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B3835"/>
                </a:solidFill>
                <a:latin typeface="Calibri"/>
                <a:cs typeface="Calibri"/>
              </a:rPr>
              <a:t>is</a:t>
            </a:r>
            <a:r>
              <a:rPr sz="2400" spc="320" dirty="0">
                <a:solidFill>
                  <a:srgbClr val="3B383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B3835"/>
                </a:solidFill>
                <a:latin typeface="Calibri"/>
                <a:cs typeface="Calibri"/>
              </a:rPr>
              <a:t>known</a:t>
            </a:r>
            <a:r>
              <a:rPr sz="2400" spc="325" dirty="0">
                <a:solidFill>
                  <a:srgbClr val="3B383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B3835"/>
                </a:solidFill>
                <a:latin typeface="Calibri"/>
                <a:cs typeface="Calibri"/>
              </a:rPr>
              <a:t>as</a:t>
            </a:r>
            <a:r>
              <a:rPr sz="2400" spc="320" dirty="0">
                <a:solidFill>
                  <a:srgbClr val="3B383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B3835"/>
                </a:solidFill>
                <a:latin typeface="Calibri"/>
                <a:cs typeface="Calibri"/>
              </a:rPr>
              <a:t>“quid</a:t>
            </a:r>
            <a:r>
              <a:rPr sz="2400" spc="325" dirty="0">
                <a:solidFill>
                  <a:srgbClr val="3B3835"/>
                </a:solidFill>
                <a:latin typeface="Calibri"/>
                <a:cs typeface="Calibri"/>
              </a:rPr>
              <a:t> </a:t>
            </a:r>
            <a:r>
              <a:rPr sz="2400" spc="-20" dirty="0">
                <a:solidFill>
                  <a:srgbClr val="3B3835"/>
                </a:solidFill>
                <a:latin typeface="Calibri"/>
                <a:cs typeface="Calibri"/>
              </a:rPr>
              <a:t>pro- </a:t>
            </a:r>
            <a:r>
              <a:rPr sz="2400" dirty="0">
                <a:solidFill>
                  <a:srgbClr val="3B3835"/>
                </a:solidFill>
                <a:latin typeface="Calibri"/>
                <a:cs typeface="Calibri"/>
              </a:rPr>
              <a:t>quo”</a:t>
            </a:r>
            <a:r>
              <a:rPr sz="2400" spc="385" dirty="0">
                <a:solidFill>
                  <a:srgbClr val="3B383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B3835"/>
                </a:solidFill>
                <a:latin typeface="Calibri"/>
                <a:cs typeface="Calibri"/>
              </a:rPr>
              <a:t>or</a:t>
            </a:r>
            <a:r>
              <a:rPr sz="2400" spc="385" dirty="0">
                <a:solidFill>
                  <a:srgbClr val="3B383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B3835"/>
                </a:solidFill>
                <a:latin typeface="Calibri"/>
                <a:cs typeface="Calibri"/>
              </a:rPr>
              <a:t>something</a:t>
            </a:r>
            <a:r>
              <a:rPr sz="2400" spc="385" dirty="0">
                <a:solidFill>
                  <a:srgbClr val="3B383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B3835"/>
                </a:solidFill>
                <a:latin typeface="Calibri"/>
                <a:cs typeface="Calibri"/>
              </a:rPr>
              <a:t>in</a:t>
            </a:r>
            <a:r>
              <a:rPr sz="2400" spc="360" dirty="0">
                <a:solidFill>
                  <a:srgbClr val="3B383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B3835"/>
                </a:solidFill>
                <a:latin typeface="Calibri"/>
                <a:cs typeface="Calibri"/>
              </a:rPr>
              <a:t>return.</a:t>
            </a:r>
            <a:r>
              <a:rPr sz="2400" spc="375" dirty="0">
                <a:solidFill>
                  <a:srgbClr val="3B383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B3835"/>
                </a:solidFill>
                <a:latin typeface="Calibri"/>
                <a:cs typeface="Calibri"/>
              </a:rPr>
              <a:t>It</a:t>
            </a:r>
            <a:r>
              <a:rPr sz="2400" spc="375" dirty="0">
                <a:solidFill>
                  <a:srgbClr val="3B383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B3835"/>
                </a:solidFill>
                <a:latin typeface="Calibri"/>
                <a:cs typeface="Calibri"/>
              </a:rPr>
              <a:t>may</a:t>
            </a:r>
            <a:r>
              <a:rPr sz="2400" spc="390" dirty="0">
                <a:solidFill>
                  <a:srgbClr val="3B383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B3835"/>
                </a:solidFill>
                <a:latin typeface="Calibri"/>
                <a:cs typeface="Calibri"/>
              </a:rPr>
              <a:t>be</a:t>
            </a:r>
            <a:r>
              <a:rPr sz="2400" spc="390" dirty="0">
                <a:solidFill>
                  <a:srgbClr val="3B383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B3835"/>
                </a:solidFill>
                <a:latin typeface="Calibri"/>
                <a:cs typeface="Calibri"/>
              </a:rPr>
              <a:t>cash,</a:t>
            </a:r>
            <a:r>
              <a:rPr sz="2400" spc="375" dirty="0">
                <a:solidFill>
                  <a:srgbClr val="3B383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B3835"/>
                </a:solidFill>
                <a:latin typeface="Calibri"/>
                <a:cs typeface="Calibri"/>
              </a:rPr>
              <a:t>kind,</a:t>
            </a:r>
            <a:r>
              <a:rPr sz="2400" spc="385" dirty="0">
                <a:solidFill>
                  <a:srgbClr val="3B383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B3835"/>
                </a:solidFill>
                <a:latin typeface="Calibri"/>
                <a:cs typeface="Calibri"/>
              </a:rPr>
              <a:t>act</a:t>
            </a:r>
            <a:r>
              <a:rPr sz="2400" spc="385" dirty="0">
                <a:solidFill>
                  <a:srgbClr val="3B3835"/>
                </a:solidFill>
                <a:latin typeface="Calibri"/>
                <a:cs typeface="Calibri"/>
              </a:rPr>
              <a:t> </a:t>
            </a:r>
            <a:r>
              <a:rPr sz="2400" spc="-25" dirty="0">
                <a:solidFill>
                  <a:srgbClr val="3B3835"/>
                </a:solidFill>
                <a:latin typeface="Calibri"/>
                <a:cs typeface="Calibri"/>
              </a:rPr>
              <a:t>or </a:t>
            </a:r>
            <a:r>
              <a:rPr sz="2400" dirty="0">
                <a:solidFill>
                  <a:srgbClr val="3B3835"/>
                </a:solidFill>
                <a:latin typeface="Calibri"/>
                <a:cs typeface="Calibri"/>
              </a:rPr>
              <a:t>abstinence</a:t>
            </a:r>
            <a:r>
              <a:rPr sz="2400" spc="160" dirty="0">
                <a:solidFill>
                  <a:srgbClr val="3B383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B3835"/>
                </a:solidFill>
                <a:latin typeface="Calibri"/>
                <a:cs typeface="Calibri"/>
              </a:rPr>
              <a:t>and</a:t>
            </a:r>
            <a:r>
              <a:rPr sz="2400" spc="165" dirty="0">
                <a:solidFill>
                  <a:srgbClr val="3B383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B3835"/>
                </a:solidFill>
                <a:latin typeface="Calibri"/>
                <a:cs typeface="Calibri"/>
              </a:rPr>
              <a:t>may</a:t>
            </a:r>
            <a:r>
              <a:rPr sz="2400" spc="160" dirty="0">
                <a:solidFill>
                  <a:srgbClr val="3B383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B3835"/>
                </a:solidFill>
                <a:latin typeface="Calibri"/>
                <a:cs typeface="Calibri"/>
              </a:rPr>
              <a:t>be</a:t>
            </a:r>
            <a:r>
              <a:rPr sz="2400" spc="170" dirty="0">
                <a:solidFill>
                  <a:srgbClr val="3B383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B3835"/>
                </a:solidFill>
                <a:latin typeface="Calibri"/>
                <a:cs typeface="Calibri"/>
              </a:rPr>
              <a:t>in</a:t>
            </a:r>
            <a:r>
              <a:rPr sz="2400" spc="165" dirty="0">
                <a:solidFill>
                  <a:srgbClr val="3B383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B3835"/>
                </a:solidFill>
                <a:latin typeface="Calibri"/>
                <a:cs typeface="Calibri"/>
              </a:rPr>
              <a:t>past,</a:t>
            </a:r>
            <a:r>
              <a:rPr sz="2400" spc="155" dirty="0">
                <a:solidFill>
                  <a:srgbClr val="3B383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B3835"/>
                </a:solidFill>
                <a:latin typeface="Calibri"/>
                <a:cs typeface="Calibri"/>
              </a:rPr>
              <a:t>present</a:t>
            </a:r>
            <a:r>
              <a:rPr sz="2400" spc="170" dirty="0">
                <a:solidFill>
                  <a:srgbClr val="3B383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B3835"/>
                </a:solidFill>
                <a:latin typeface="Calibri"/>
                <a:cs typeface="Calibri"/>
              </a:rPr>
              <a:t>or</a:t>
            </a:r>
            <a:r>
              <a:rPr sz="2400" spc="170" dirty="0">
                <a:solidFill>
                  <a:srgbClr val="3B383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B3835"/>
                </a:solidFill>
                <a:latin typeface="Calibri"/>
                <a:cs typeface="Calibri"/>
              </a:rPr>
              <a:t>future.</a:t>
            </a:r>
            <a:r>
              <a:rPr sz="2400" spc="160" dirty="0">
                <a:solidFill>
                  <a:srgbClr val="3B383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B3835"/>
                </a:solidFill>
                <a:latin typeface="Calibri"/>
                <a:cs typeface="Calibri"/>
              </a:rPr>
              <a:t>It</a:t>
            </a:r>
            <a:r>
              <a:rPr sz="2400" spc="170" dirty="0">
                <a:solidFill>
                  <a:srgbClr val="3B3835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3B3835"/>
                </a:solidFill>
                <a:latin typeface="Calibri"/>
                <a:cs typeface="Calibri"/>
              </a:rPr>
              <a:t>should </a:t>
            </a:r>
            <a:r>
              <a:rPr sz="2400" dirty="0">
                <a:solidFill>
                  <a:srgbClr val="3B3835"/>
                </a:solidFill>
                <a:latin typeface="Calibri"/>
                <a:cs typeface="Calibri"/>
              </a:rPr>
              <a:t>not</a:t>
            </a:r>
            <a:r>
              <a:rPr sz="2400" spc="-65" dirty="0">
                <a:solidFill>
                  <a:srgbClr val="3B383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B3835"/>
                </a:solidFill>
                <a:latin typeface="Calibri"/>
                <a:cs typeface="Calibri"/>
              </a:rPr>
              <a:t>be</a:t>
            </a:r>
            <a:r>
              <a:rPr sz="2400" spc="-55" dirty="0">
                <a:solidFill>
                  <a:srgbClr val="3B383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B3835"/>
                </a:solidFill>
                <a:latin typeface="Calibri"/>
                <a:cs typeface="Calibri"/>
              </a:rPr>
              <a:t>unlawful,</a:t>
            </a:r>
            <a:r>
              <a:rPr sz="2400" spc="-75" dirty="0">
                <a:solidFill>
                  <a:srgbClr val="3B383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B3835"/>
                </a:solidFill>
                <a:latin typeface="Calibri"/>
                <a:cs typeface="Calibri"/>
              </a:rPr>
              <a:t>immoral</a:t>
            </a:r>
            <a:r>
              <a:rPr sz="2400" spc="-80" dirty="0">
                <a:solidFill>
                  <a:srgbClr val="3B383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B3835"/>
                </a:solidFill>
                <a:latin typeface="Calibri"/>
                <a:cs typeface="Calibri"/>
              </a:rPr>
              <a:t>and</a:t>
            </a:r>
            <a:r>
              <a:rPr sz="2400" spc="-60" dirty="0">
                <a:solidFill>
                  <a:srgbClr val="3B383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B3835"/>
                </a:solidFill>
                <a:latin typeface="Calibri"/>
                <a:cs typeface="Calibri"/>
              </a:rPr>
              <a:t>against</a:t>
            </a:r>
            <a:r>
              <a:rPr sz="2400" spc="-70" dirty="0">
                <a:solidFill>
                  <a:srgbClr val="3B383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B3835"/>
                </a:solidFill>
                <a:latin typeface="Calibri"/>
                <a:cs typeface="Calibri"/>
              </a:rPr>
              <a:t>the</a:t>
            </a:r>
            <a:r>
              <a:rPr sz="2400" spc="-60" dirty="0">
                <a:solidFill>
                  <a:srgbClr val="3B383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B3835"/>
                </a:solidFill>
                <a:latin typeface="Calibri"/>
                <a:cs typeface="Calibri"/>
              </a:rPr>
              <a:t>public</a:t>
            </a:r>
            <a:r>
              <a:rPr sz="2400" spc="-65" dirty="0">
                <a:solidFill>
                  <a:srgbClr val="3B3835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3B3835"/>
                </a:solidFill>
                <a:latin typeface="Calibri"/>
                <a:cs typeface="Calibri"/>
              </a:rPr>
              <a:t>policy.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977596"/>
            <a:ext cx="6699884" cy="100139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-635">
              <a:lnSpc>
                <a:spcPct val="100000"/>
              </a:lnSpc>
              <a:spcBef>
                <a:spcPts val="105"/>
              </a:spcBef>
            </a:pPr>
            <a:r>
              <a:rPr sz="2400" b="0" spc="135" dirty="0">
                <a:latin typeface="Times New Roman"/>
                <a:cs typeface="Times New Roman"/>
              </a:rPr>
              <a:t>4.</a:t>
            </a:r>
            <a:r>
              <a:rPr sz="2400" b="0" spc="5" dirty="0">
                <a:latin typeface="Times New Roman"/>
                <a:cs typeface="Times New Roman"/>
              </a:rPr>
              <a:t> </a:t>
            </a:r>
            <a:r>
              <a:rPr sz="3200" b="0" spc="-210" dirty="0">
                <a:latin typeface="Times New Roman"/>
                <a:cs typeface="Times New Roman"/>
              </a:rPr>
              <a:t>COMPETENCY</a:t>
            </a:r>
            <a:r>
              <a:rPr sz="3200" b="0" spc="-5" dirty="0">
                <a:latin typeface="Times New Roman"/>
                <a:cs typeface="Times New Roman"/>
              </a:rPr>
              <a:t> </a:t>
            </a:r>
            <a:r>
              <a:rPr sz="3200" b="0" spc="-150" dirty="0">
                <a:latin typeface="Times New Roman"/>
                <a:cs typeface="Times New Roman"/>
              </a:rPr>
              <a:t>OF</a:t>
            </a:r>
            <a:r>
              <a:rPr sz="3200" b="0" spc="20" dirty="0">
                <a:latin typeface="Times New Roman"/>
                <a:cs typeface="Times New Roman"/>
              </a:rPr>
              <a:t> </a:t>
            </a:r>
            <a:r>
              <a:rPr sz="3200" b="0" spc="-25" dirty="0">
                <a:latin typeface="Times New Roman"/>
                <a:cs typeface="Times New Roman"/>
              </a:rPr>
              <a:t>THE </a:t>
            </a:r>
            <a:r>
              <a:rPr sz="3200" b="0" dirty="0">
                <a:latin typeface="Times New Roman"/>
                <a:cs typeface="Times New Roman"/>
              </a:rPr>
              <a:t>PARTIES./CAPACITY</a:t>
            </a:r>
            <a:r>
              <a:rPr sz="3200" b="0" spc="-140" dirty="0">
                <a:latin typeface="Times New Roman"/>
                <a:cs typeface="Times New Roman"/>
              </a:rPr>
              <a:t> </a:t>
            </a:r>
            <a:r>
              <a:rPr sz="3200" b="0" spc="-225" dirty="0">
                <a:latin typeface="Times New Roman"/>
                <a:cs typeface="Times New Roman"/>
              </a:rPr>
              <a:t>TO</a:t>
            </a:r>
            <a:r>
              <a:rPr sz="3200" b="0" spc="-5" dirty="0">
                <a:latin typeface="Times New Roman"/>
                <a:cs typeface="Times New Roman"/>
              </a:rPr>
              <a:t> </a:t>
            </a:r>
            <a:r>
              <a:rPr sz="3200" b="0" spc="-145" dirty="0">
                <a:latin typeface="Times New Roman"/>
                <a:cs typeface="Times New Roman"/>
              </a:rPr>
              <a:t>CONTRACT</a:t>
            </a:r>
            <a:r>
              <a:rPr sz="2400" b="0" spc="-145" dirty="0"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6939" y="2327860"/>
            <a:ext cx="6929120" cy="404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914400" algn="just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3B3835"/>
                </a:solidFill>
                <a:latin typeface="Arial MT"/>
                <a:cs typeface="Arial MT"/>
              </a:rPr>
              <a:t>The</a:t>
            </a:r>
            <a:r>
              <a:rPr sz="2400" spc="285" dirty="0">
                <a:solidFill>
                  <a:srgbClr val="3B3835"/>
                </a:solidFill>
                <a:latin typeface="Arial MT"/>
                <a:cs typeface="Arial MT"/>
              </a:rPr>
              <a:t>  </a:t>
            </a:r>
            <a:r>
              <a:rPr sz="2400" dirty="0">
                <a:solidFill>
                  <a:srgbClr val="3B3835"/>
                </a:solidFill>
                <a:latin typeface="Arial MT"/>
                <a:cs typeface="Arial MT"/>
              </a:rPr>
              <a:t>parties</a:t>
            </a:r>
            <a:r>
              <a:rPr sz="2400" spc="285" dirty="0">
                <a:solidFill>
                  <a:srgbClr val="3B3835"/>
                </a:solidFill>
                <a:latin typeface="Arial MT"/>
                <a:cs typeface="Arial MT"/>
              </a:rPr>
              <a:t>  </a:t>
            </a:r>
            <a:r>
              <a:rPr sz="2400" dirty="0">
                <a:solidFill>
                  <a:srgbClr val="3B3835"/>
                </a:solidFill>
                <a:latin typeface="Arial MT"/>
                <a:cs typeface="Arial MT"/>
              </a:rPr>
              <a:t>to</a:t>
            </a:r>
            <a:r>
              <a:rPr sz="2400" spc="280" dirty="0">
                <a:solidFill>
                  <a:srgbClr val="3B3835"/>
                </a:solidFill>
                <a:latin typeface="Arial MT"/>
                <a:cs typeface="Arial MT"/>
              </a:rPr>
              <a:t>  </a:t>
            </a:r>
            <a:r>
              <a:rPr sz="2400" dirty="0">
                <a:solidFill>
                  <a:srgbClr val="3B3835"/>
                </a:solidFill>
                <a:latin typeface="Arial MT"/>
                <a:cs typeface="Arial MT"/>
              </a:rPr>
              <a:t>an</a:t>
            </a:r>
            <a:r>
              <a:rPr sz="2400" spc="285" dirty="0">
                <a:solidFill>
                  <a:srgbClr val="3B3835"/>
                </a:solidFill>
                <a:latin typeface="Arial MT"/>
                <a:cs typeface="Arial MT"/>
              </a:rPr>
              <a:t>  </a:t>
            </a:r>
            <a:r>
              <a:rPr sz="2400" dirty="0">
                <a:solidFill>
                  <a:srgbClr val="3B3835"/>
                </a:solidFill>
                <a:latin typeface="Arial MT"/>
                <a:cs typeface="Arial MT"/>
              </a:rPr>
              <a:t>agreement</a:t>
            </a:r>
            <a:r>
              <a:rPr sz="2400" spc="285" dirty="0">
                <a:solidFill>
                  <a:srgbClr val="3B3835"/>
                </a:solidFill>
                <a:latin typeface="Arial MT"/>
                <a:cs typeface="Arial MT"/>
              </a:rPr>
              <a:t>  </a:t>
            </a:r>
            <a:r>
              <a:rPr sz="2400" dirty="0">
                <a:solidFill>
                  <a:srgbClr val="3B3835"/>
                </a:solidFill>
                <a:latin typeface="Arial MT"/>
                <a:cs typeface="Arial MT"/>
              </a:rPr>
              <a:t>must</a:t>
            </a:r>
            <a:r>
              <a:rPr sz="2400" spc="285" dirty="0">
                <a:solidFill>
                  <a:srgbClr val="3B3835"/>
                </a:solidFill>
                <a:latin typeface="Arial MT"/>
                <a:cs typeface="Arial MT"/>
              </a:rPr>
              <a:t>  </a:t>
            </a:r>
            <a:r>
              <a:rPr sz="2400" spc="-25" dirty="0">
                <a:solidFill>
                  <a:srgbClr val="3B3835"/>
                </a:solidFill>
                <a:latin typeface="Arial MT"/>
                <a:cs typeface="Arial MT"/>
              </a:rPr>
              <a:t>be </a:t>
            </a:r>
            <a:r>
              <a:rPr sz="2400" dirty="0">
                <a:solidFill>
                  <a:srgbClr val="3B3835"/>
                </a:solidFill>
                <a:latin typeface="Arial MT"/>
                <a:cs typeface="Arial MT"/>
              </a:rPr>
              <a:t>competent.</a:t>
            </a:r>
            <a:r>
              <a:rPr sz="2400" spc="380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3B3835"/>
                </a:solidFill>
                <a:latin typeface="Arial MT"/>
                <a:cs typeface="Arial MT"/>
              </a:rPr>
              <a:t>If</a:t>
            </a:r>
            <a:r>
              <a:rPr sz="2400" spc="380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3B3835"/>
                </a:solidFill>
                <a:latin typeface="Arial MT"/>
                <a:cs typeface="Arial MT"/>
              </a:rPr>
              <a:t>either</a:t>
            </a:r>
            <a:r>
              <a:rPr sz="2400" spc="390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3B3835"/>
                </a:solidFill>
                <a:latin typeface="Arial MT"/>
                <a:cs typeface="Arial MT"/>
              </a:rPr>
              <a:t>of</a:t>
            </a:r>
            <a:r>
              <a:rPr sz="2400" spc="36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3B3835"/>
                </a:solidFill>
                <a:latin typeface="Arial MT"/>
                <a:cs typeface="Arial MT"/>
              </a:rPr>
              <a:t>the</a:t>
            </a:r>
            <a:r>
              <a:rPr sz="2400" spc="38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3B3835"/>
                </a:solidFill>
                <a:latin typeface="Arial MT"/>
                <a:cs typeface="Arial MT"/>
              </a:rPr>
              <a:t>parties</a:t>
            </a:r>
            <a:r>
              <a:rPr sz="2400" spc="38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3B3835"/>
                </a:solidFill>
                <a:latin typeface="Arial MT"/>
                <a:cs typeface="Arial MT"/>
              </a:rPr>
              <a:t>does</a:t>
            </a:r>
            <a:r>
              <a:rPr sz="2400" spc="38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3B3835"/>
                </a:solidFill>
                <a:latin typeface="Arial MT"/>
                <a:cs typeface="Arial MT"/>
              </a:rPr>
              <a:t>not</a:t>
            </a:r>
            <a:r>
              <a:rPr sz="2400" spc="37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400" spc="-20" dirty="0">
                <a:solidFill>
                  <a:srgbClr val="3B3835"/>
                </a:solidFill>
                <a:latin typeface="Arial MT"/>
                <a:cs typeface="Arial MT"/>
              </a:rPr>
              <a:t>have </a:t>
            </a:r>
            <a:r>
              <a:rPr sz="2400" dirty="0">
                <a:solidFill>
                  <a:srgbClr val="3B3835"/>
                </a:solidFill>
                <a:latin typeface="Arial MT"/>
                <a:cs typeface="Arial MT"/>
              </a:rPr>
              <a:t>the</a:t>
            </a:r>
            <a:r>
              <a:rPr sz="2400" spc="6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3B3835"/>
                </a:solidFill>
                <a:latin typeface="Arial MT"/>
                <a:cs typeface="Arial MT"/>
              </a:rPr>
              <a:t>ability</a:t>
            </a:r>
            <a:r>
              <a:rPr sz="2400" spc="70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3B3835"/>
                </a:solidFill>
                <a:latin typeface="Arial MT"/>
                <a:cs typeface="Arial MT"/>
              </a:rPr>
              <a:t>to</a:t>
            </a:r>
            <a:r>
              <a:rPr sz="2400" spc="6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3B3835"/>
                </a:solidFill>
                <a:latin typeface="Arial MT"/>
                <a:cs typeface="Arial MT"/>
              </a:rPr>
              <a:t>contract,</a:t>
            </a:r>
            <a:r>
              <a:rPr sz="2400" spc="50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3B3835"/>
                </a:solidFill>
                <a:latin typeface="Arial MT"/>
                <a:cs typeface="Arial MT"/>
              </a:rPr>
              <a:t>the</a:t>
            </a:r>
            <a:r>
              <a:rPr sz="2400" spc="70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3B3835"/>
                </a:solidFill>
                <a:latin typeface="Arial MT"/>
                <a:cs typeface="Arial MT"/>
              </a:rPr>
              <a:t>contract</a:t>
            </a:r>
            <a:r>
              <a:rPr sz="2400" spc="70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3B3835"/>
                </a:solidFill>
                <a:latin typeface="Arial MT"/>
                <a:cs typeface="Arial MT"/>
              </a:rPr>
              <a:t>is</a:t>
            </a:r>
            <a:r>
              <a:rPr sz="2400" spc="70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3B3835"/>
                </a:solidFill>
                <a:latin typeface="Arial MT"/>
                <a:cs typeface="Arial MT"/>
              </a:rPr>
              <a:t>not</a:t>
            </a:r>
            <a:r>
              <a:rPr sz="2400" spc="70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3B3835"/>
                </a:solidFill>
                <a:latin typeface="Arial MT"/>
                <a:cs typeface="Arial MT"/>
              </a:rPr>
              <a:t>valid.</a:t>
            </a:r>
            <a:r>
              <a:rPr sz="2400" spc="7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400" spc="-25" dirty="0">
                <a:solidFill>
                  <a:srgbClr val="3B3835"/>
                </a:solidFill>
                <a:latin typeface="Arial MT"/>
                <a:cs typeface="Arial MT"/>
              </a:rPr>
              <a:t>The </a:t>
            </a:r>
            <a:r>
              <a:rPr sz="2400" dirty="0">
                <a:solidFill>
                  <a:srgbClr val="3B3835"/>
                </a:solidFill>
                <a:latin typeface="Arial MT"/>
                <a:cs typeface="Arial MT"/>
              </a:rPr>
              <a:t>following</a:t>
            </a:r>
            <a:r>
              <a:rPr sz="2400" spc="220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3B3835"/>
                </a:solidFill>
                <a:latin typeface="Arial MT"/>
                <a:cs typeface="Arial MT"/>
              </a:rPr>
              <a:t>persons</a:t>
            </a:r>
            <a:r>
              <a:rPr sz="2400" spc="220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3B3835"/>
                </a:solidFill>
                <a:latin typeface="Arial MT"/>
                <a:cs typeface="Arial MT"/>
              </a:rPr>
              <a:t>are</a:t>
            </a:r>
            <a:r>
              <a:rPr sz="2400" spc="23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3B3835"/>
                </a:solidFill>
                <a:latin typeface="Arial MT"/>
                <a:cs typeface="Arial MT"/>
              </a:rPr>
              <a:t>incompetent</a:t>
            </a:r>
            <a:r>
              <a:rPr sz="2400" spc="22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3B3835"/>
                </a:solidFill>
                <a:latin typeface="Arial MT"/>
                <a:cs typeface="Arial MT"/>
              </a:rPr>
              <a:t>to</a:t>
            </a:r>
            <a:r>
              <a:rPr sz="2400" spc="220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3B3835"/>
                </a:solidFill>
                <a:latin typeface="Arial MT"/>
                <a:cs typeface="Arial MT"/>
              </a:rPr>
              <a:t>contract.</a:t>
            </a:r>
            <a:r>
              <a:rPr sz="2400" spc="220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400" spc="-25" dirty="0">
                <a:solidFill>
                  <a:srgbClr val="3B3835"/>
                </a:solidFill>
                <a:latin typeface="Arial MT"/>
                <a:cs typeface="Arial MT"/>
              </a:rPr>
              <a:t>(a) </a:t>
            </a:r>
            <a:r>
              <a:rPr sz="2400" dirty="0">
                <a:solidFill>
                  <a:srgbClr val="3B3835"/>
                </a:solidFill>
                <a:latin typeface="Arial MT"/>
                <a:cs typeface="Arial MT"/>
              </a:rPr>
              <a:t>Minor:</a:t>
            </a:r>
            <a:r>
              <a:rPr sz="2400" spc="40" dirty="0">
                <a:solidFill>
                  <a:srgbClr val="3B3835"/>
                </a:solidFill>
                <a:latin typeface="Arial MT"/>
                <a:cs typeface="Arial MT"/>
              </a:rPr>
              <a:t>  </a:t>
            </a:r>
            <a:r>
              <a:rPr sz="2400" dirty="0">
                <a:solidFill>
                  <a:srgbClr val="3B3835"/>
                </a:solidFill>
                <a:latin typeface="Arial MT"/>
                <a:cs typeface="Arial MT"/>
              </a:rPr>
              <a:t>A</a:t>
            </a:r>
            <a:r>
              <a:rPr sz="2400" spc="580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3B3835"/>
                </a:solidFill>
                <a:latin typeface="Arial MT"/>
                <a:cs typeface="Arial MT"/>
              </a:rPr>
              <a:t>person</a:t>
            </a:r>
            <a:r>
              <a:rPr sz="2400" spc="35" dirty="0">
                <a:solidFill>
                  <a:srgbClr val="3B3835"/>
                </a:solidFill>
                <a:latin typeface="Arial MT"/>
                <a:cs typeface="Arial MT"/>
              </a:rPr>
              <a:t>  </a:t>
            </a:r>
            <a:r>
              <a:rPr sz="2400" dirty="0">
                <a:solidFill>
                  <a:srgbClr val="3B3835"/>
                </a:solidFill>
                <a:latin typeface="Arial MT"/>
                <a:cs typeface="Arial MT"/>
              </a:rPr>
              <a:t>less</a:t>
            </a:r>
            <a:r>
              <a:rPr sz="2400" spc="30" dirty="0">
                <a:solidFill>
                  <a:srgbClr val="3B3835"/>
                </a:solidFill>
                <a:latin typeface="Arial MT"/>
                <a:cs typeface="Arial MT"/>
              </a:rPr>
              <a:t>  </a:t>
            </a:r>
            <a:r>
              <a:rPr sz="2400" dirty="0">
                <a:solidFill>
                  <a:srgbClr val="3B3835"/>
                </a:solidFill>
                <a:latin typeface="Arial MT"/>
                <a:cs typeface="Arial MT"/>
              </a:rPr>
              <a:t>than</a:t>
            </a:r>
            <a:r>
              <a:rPr sz="2400" spc="40" dirty="0">
                <a:solidFill>
                  <a:srgbClr val="3B3835"/>
                </a:solidFill>
                <a:latin typeface="Arial MT"/>
                <a:cs typeface="Arial MT"/>
              </a:rPr>
              <a:t>  </a:t>
            </a:r>
            <a:r>
              <a:rPr sz="2400" dirty="0">
                <a:solidFill>
                  <a:srgbClr val="3B3835"/>
                </a:solidFill>
                <a:latin typeface="Arial MT"/>
                <a:cs typeface="Arial MT"/>
              </a:rPr>
              <a:t>age</a:t>
            </a:r>
            <a:r>
              <a:rPr sz="2400" spc="35" dirty="0">
                <a:solidFill>
                  <a:srgbClr val="3B3835"/>
                </a:solidFill>
                <a:latin typeface="Arial MT"/>
                <a:cs typeface="Arial MT"/>
              </a:rPr>
              <a:t>  </a:t>
            </a:r>
            <a:r>
              <a:rPr sz="2400" dirty="0">
                <a:solidFill>
                  <a:srgbClr val="3B3835"/>
                </a:solidFill>
                <a:latin typeface="Arial MT"/>
                <a:cs typeface="Arial MT"/>
              </a:rPr>
              <a:t>of</a:t>
            </a:r>
            <a:r>
              <a:rPr sz="2400" spc="35" dirty="0">
                <a:solidFill>
                  <a:srgbClr val="3B3835"/>
                </a:solidFill>
                <a:latin typeface="Arial MT"/>
                <a:cs typeface="Arial MT"/>
              </a:rPr>
              <a:t>  </a:t>
            </a:r>
            <a:r>
              <a:rPr sz="2400" dirty="0">
                <a:solidFill>
                  <a:srgbClr val="3B3835"/>
                </a:solidFill>
                <a:latin typeface="Arial MT"/>
                <a:cs typeface="Arial MT"/>
              </a:rPr>
              <a:t>18</a:t>
            </a:r>
            <a:r>
              <a:rPr sz="2400" spc="30" dirty="0">
                <a:solidFill>
                  <a:srgbClr val="3B3835"/>
                </a:solidFill>
                <a:latin typeface="Arial MT"/>
                <a:cs typeface="Arial MT"/>
              </a:rPr>
              <a:t>  </a:t>
            </a:r>
            <a:r>
              <a:rPr sz="2400" dirty="0">
                <a:solidFill>
                  <a:srgbClr val="3B3835"/>
                </a:solidFill>
                <a:latin typeface="Arial MT"/>
                <a:cs typeface="Arial MT"/>
              </a:rPr>
              <a:t>is</a:t>
            </a:r>
            <a:r>
              <a:rPr sz="2400" spc="35" dirty="0">
                <a:solidFill>
                  <a:srgbClr val="3B3835"/>
                </a:solidFill>
                <a:latin typeface="Arial MT"/>
                <a:cs typeface="Arial MT"/>
              </a:rPr>
              <a:t>  </a:t>
            </a:r>
            <a:r>
              <a:rPr sz="2400" spc="-10" dirty="0">
                <a:solidFill>
                  <a:srgbClr val="3B3835"/>
                </a:solidFill>
                <a:latin typeface="Arial MT"/>
                <a:cs typeface="Arial MT"/>
              </a:rPr>
              <a:t>minor. </a:t>
            </a:r>
            <a:r>
              <a:rPr sz="2400" b="1" spc="-25" dirty="0">
                <a:solidFill>
                  <a:srgbClr val="3B3835"/>
                </a:solidFill>
                <a:latin typeface="Arial"/>
                <a:cs typeface="Arial"/>
              </a:rPr>
              <a:t>Case-</a:t>
            </a:r>
            <a:r>
              <a:rPr sz="2400" b="1" dirty="0">
                <a:solidFill>
                  <a:srgbClr val="3B3835"/>
                </a:solidFill>
                <a:latin typeface="Arial"/>
                <a:cs typeface="Arial"/>
              </a:rPr>
              <a:t>Mohri</a:t>
            </a:r>
            <a:r>
              <a:rPr sz="2400" b="1" spc="585" dirty="0">
                <a:solidFill>
                  <a:srgbClr val="3B3835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3B3835"/>
                </a:solidFill>
                <a:latin typeface="Arial"/>
                <a:cs typeface="Arial"/>
              </a:rPr>
              <a:t>Bibi</a:t>
            </a:r>
            <a:r>
              <a:rPr sz="2400" b="1" spc="590" dirty="0">
                <a:solidFill>
                  <a:srgbClr val="3B3835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3B3835"/>
                </a:solidFill>
                <a:latin typeface="Arial"/>
                <a:cs typeface="Arial"/>
              </a:rPr>
              <a:t>vs</a:t>
            </a:r>
            <a:r>
              <a:rPr sz="2400" b="1" spc="595" dirty="0">
                <a:solidFill>
                  <a:srgbClr val="3B3835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3B3835"/>
                </a:solidFill>
                <a:latin typeface="Arial"/>
                <a:cs typeface="Arial"/>
              </a:rPr>
              <a:t>Damodar</a:t>
            </a:r>
            <a:r>
              <a:rPr sz="2400" b="1" spc="-35" dirty="0">
                <a:solidFill>
                  <a:srgbClr val="3B3835"/>
                </a:solidFill>
                <a:latin typeface="Arial"/>
                <a:cs typeface="Arial"/>
              </a:rPr>
              <a:t>  </a:t>
            </a:r>
            <a:r>
              <a:rPr sz="2400" b="1" dirty="0">
                <a:solidFill>
                  <a:srgbClr val="3B3835"/>
                </a:solidFill>
                <a:latin typeface="Arial"/>
                <a:cs typeface="Arial"/>
              </a:rPr>
              <a:t>Ghosh</a:t>
            </a:r>
            <a:r>
              <a:rPr sz="2400" b="1" spc="-35" dirty="0">
                <a:solidFill>
                  <a:srgbClr val="3B3835"/>
                </a:solidFill>
                <a:latin typeface="Arial"/>
                <a:cs typeface="Arial"/>
              </a:rPr>
              <a:t>  </a:t>
            </a:r>
            <a:r>
              <a:rPr sz="2400" b="1" dirty="0">
                <a:solidFill>
                  <a:srgbClr val="3B3835"/>
                </a:solidFill>
                <a:latin typeface="Arial"/>
                <a:cs typeface="Arial"/>
              </a:rPr>
              <a:t>1903</a:t>
            </a:r>
            <a:r>
              <a:rPr sz="2400" b="1" spc="-30" dirty="0">
                <a:solidFill>
                  <a:srgbClr val="3B3835"/>
                </a:solidFill>
                <a:latin typeface="Arial"/>
                <a:cs typeface="Arial"/>
              </a:rPr>
              <a:t>  </a:t>
            </a:r>
            <a:r>
              <a:rPr sz="2400" spc="-25" dirty="0">
                <a:solidFill>
                  <a:srgbClr val="3B3835"/>
                </a:solidFill>
                <a:latin typeface="Arial MT"/>
                <a:cs typeface="Arial MT"/>
              </a:rPr>
              <a:t>(b) </a:t>
            </a:r>
            <a:r>
              <a:rPr sz="2400" dirty="0">
                <a:solidFill>
                  <a:srgbClr val="3B3835"/>
                </a:solidFill>
                <a:latin typeface="Arial MT"/>
                <a:cs typeface="Arial MT"/>
              </a:rPr>
              <a:t>Unsound</a:t>
            </a:r>
            <a:r>
              <a:rPr sz="2400" spc="22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3B3835"/>
                </a:solidFill>
                <a:latin typeface="Arial MT"/>
                <a:cs typeface="Arial MT"/>
              </a:rPr>
              <a:t>mind</a:t>
            </a:r>
            <a:r>
              <a:rPr sz="2400" spc="229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3B3835"/>
                </a:solidFill>
                <a:latin typeface="Arial MT"/>
                <a:cs typeface="Arial MT"/>
              </a:rPr>
              <a:t>person:</a:t>
            </a:r>
            <a:r>
              <a:rPr sz="2400" spc="229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3B3835"/>
                </a:solidFill>
                <a:latin typeface="Arial MT"/>
                <a:cs typeface="Arial MT"/>
              </a:rPr>
              <a:t>Any</a:t>
            </a:r>
            <a:r>
              <a:rPr sz="2400" spc="220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3B3835"/>
                </a:solidFill>
                <a:latin typeface="Arial MT"/>
                <a:cs typeface="Arial MT"/>
              </a:rPr>
              <a:t>person</a:t>
            </a:r>
            <a:r>
              <a:rPr sz="2400" spc="22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3B3835"/>
                </a:solidFill>
                <a:latin typeface="Arial MT"/>
                <a:cs typeface="Arial MT"/>
              </a:rPr>
              <a:t>who</a:t>
            </a:r>
            <a:r>
              <a:rPr sz="2400" spc="22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3B3835"/>
                </a:solidFill>
                <a:latin typeface="Arial MT"/>
                <a:cs typeface="Arial MT"/>
              </a:rPr>
              <a:t>is</a:t>
            </a:r>
            <a:r>
              <a:rPr sz="2400" spc="229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400" spc="-10" dirty="0">
                <a:solidFill>
                  <a:srgbClr val="3B3835"/>
                </a:solidFill>
                <a:latin typeface="Arial MT"/>
                <a:cs typeface="Arial MT"/>
              </a:rPr>
              <a:t>unable </a:t>
            </a:r>
            <a:r>
              <a:rPr sz="2400" dirty="0">
                <a:solidFill>
                  <a:srgbClr val="3B3835"/>
                </a:solidFill>
                <a:latin typeface="Arial MT"/>
                <a:cs typeface="Arial MT"/>
              </a:rPr>
              <a:t>to</a:t>
            </a:r>
            <a:r>
              <a:rPr sz="2400" spc="3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3B3835"/>
                </a:solidFill>
                <a:latin typeface="Arial MT"/>
                <a:cs typeface="Arial MT"/>
              </a:rPr>
              <a:t>understand</a:t>
            </a:r>
            <a:r>
              <a:rPr sz="2400" spc="40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3B3835"/>
                </a:solidFill>
                <a:latin typeface="Arial MT"/>
                <a:cs typeface="Arial MT"/>
              </a:rPr>
              <a:t>the</a:t>
            </a:r>
            <a:r>
              <a:rPr sz="2400" spc="3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3B3835"/>
                </a:solidFill>
                <a:latin typeface="Arial MT"/>
                <a:cs typeface="Arial MT"/>
              </a:rPr>
              <a:t>term</a:t>
            </a:r>
            <a:r>
              <a:rPr sz="2400" spc="4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3B3835"/>
                </a:solidFill>
                <a:latin typeface="Arial MT"/>
                <a:cs typeface="Arial MT"/>
              </a:rPr>
              <a:t>and</a:t>
            </a:r>
            <a:r>
              <a:rPr sz="2400" spc="40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3B3835"/>
                </a:solidFill>
                <a:latin typeface="Arial MT"/>
                <a:cs typeface="Arial MT"/>
              </a:rPr>
              <a:t>condition</a:t>
            </a:r>
            <a:r>
              <a:rPr sz="2400" spc="3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3B3835"/>
                </a:solidFill>
                <a:latin typeface="Arial MT"/>
                <a:cs typeface="Arial MT"/>
              </a:rPr>
              <a:t>of</a:t>
            </a:r>
            <a:r>
              <a:rPr sz="2400" spc="4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3B3835"/>
                </a:solidFill>
                <a:latin typeface="Arial MT"/>
                <a:cs typeface="Arial MT"/>
              </a:rPr>
              <a:t>contract</a:t>
            </a:r>
            <a:r>
              <a:rPr sz="2400" spc="40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400" spc="-25" dirty="0">
                <a:solidFill>
                  <a:srgbClr val="3B3835"/>
                </a:solidFill>
                <a:latin typeface="Arial MT"/>
                <a:cs typeface="Arial MT"/>
              </a:rPr>
              <a:t>at </a:t>
            </a:r>
            <a:r>
              <a:rPr sz="2400" dirty="0">
                <a:solidFill>
                  <a:srgbClr val="3B3835"/>
                </a:solidFill>
                <a:latin typeface="Arial MT"/>
                <a:cs typeface="Arial MT"/>
              </a:rPr>
              <a:t>the</a:t>
            </a:r>
            <a:r>
              <a:rPr sz="2400" spc="85" dirty="0">
                <a:solidFill>
                  <a:srgbClr val="3B3835"/>
                </a:solidFill>
                <a:latin typeface="Arial MT"/>
                <a:cs typeface="Arial MT"/>
              </a:rPr>
              <a:t>  </a:t>
            </a:r>
            <a:r>
              <a:rPr sz="2400" dirty="0">
                <a:solidFill>
                  <a:srgbClr val="3B3835"/>
                </a:solidFill>
                <a:latin typeface="Arial MT"/>
                <a:cs typeface="Arial MT"/>
              </a:rPr>
              <a:t>time</a:t>
            </a:r>
            <a:r>
              <a:rPr sz="2400" spc="80" dirty="0">
                <a:solidFill>
                  <a:srgbClr val="3B3835"/>
                </a:solidFill>
                <a:latin typeface="Arial MT"/>
                <a:cs typeface="Arial MT"/>
              </a:rPr>
              <a:t>  </a:t>
            </a:r>
            <a:r>
              <a:rPr sz="2400" dirty="0">
                <a:solidFill>
                  <a:srgbClr val="3B3835"/>
                </a:solidFill>
                <a:latin typeface="Arial MT"/>
                <a:cs typeface="Arial MT"/>
              </a:rPr>
              <a:t>of</a:t>
            </a:r>
            <a:r>
              <a:rPr sz="2400" spc="90" dirty="0">
                <a:solidFill>
                  <a:srgbClr val="3B3835"/>
                </a:solidFill>
                <a:latin typeface="Arial MT"/>
                <a:cs typeface="Arial MT"/>
              </a:rPr>
              <a:t>  </a:t>
            </a:r>
            <a:r>
              <a:rPr sz="2400" dirty="0">
                <a:solidFill>
                  <a:srgbClr val="3B3835"/>
                </a:solidFill>
                <a:latin typeface="Arial MT"/>
                <a:cs typeface="Arial MT"/>
              </a:rPr>
              <a:t>its</a:t>
            </a:r>
            <a:r>
              <a:rPr sz="2400" spc="80" dirty="0">
                <a:solidFill>
                  <a:srgbClr val="3B3835"/>
                </a:solidFill>
                <a:latin typeface="Arial MT"/>
                <a:cs typeface="Arial MT"/>
              </a:rPr>
              <a:t>  </a:t>
            </a:r>
            <a:r>
              <a:rPr sz="2400" dirty="0">
                <a:solidFill>
                  <a:srgbClr val="3B3835"/>
                </a:solidFill>
                <a:latin typeface="Arial MT"/>
                <a:cs typeface="Arial MT"/>
              </a:rPr>
              <a:t>formation</a:t>
            </a:r>
            <a:r>
              <a:rPr sz="2400" spc="85" dirty="0">
                <a:solidFill>
                  <a:srgbClr val="3B3835"/>
                </a:solidFill>
                <a:latin typeface="Arial MT"/>
                <a:cs typeface="Arial MT"/>
              </a:rPr>
              <a:t>  </a:t>
            </a:r>
            <a:r>
              <a:rPr sz="2400" dirty="0">
                <a:solidFill>
                  <a:srgbClr val="3B3835"/>
                </a:solidFill>
                <a:latin typeface="Arial MT"/>
                <a:cs typeface="Arial MT"/>
              </a:rPr>
              <a:t>is</a:t>
            </a:r>
            <a:r>
              <a:rPr sz="2400" spc="95" dirty="0">
                <a:solidFill>
                  <a:srgbClr val="3B3835"/>
                </a:solidFill>
                <a:latin typeface="Arial MT"/>
                <a:cs typeface="Arial MT"/>
              </a:rPr>
              <a:t>  </a:t>
            </a:r>
            <a:r>
              <a:rPr sz="2400" dirty="0">
                <a:solidFill>
                  <a:srgbClr val="3B3835"/>
                </a:solidFill>
                <a:latin typeface="Arial MT"/>
                <a:cs typeface="Arial MT"/>
              </a:rPr>
              <a:t>unsound</a:t>
            </a:r>
            <a:r>
              <a:rPr sz="2400" spc="85" dirty="0">
                <a:solidFill>
                  <a:srgbClr val="3B3835"/>
                </a:solidFill>
                <a:latin typeface="Arial MT"/>
                <a:cs typeface="Arial MT"/>
              </a:rPr>
              <a:t>  </a:t>
            </a:r>
            <a:r>
              <a:rPr sz="2400" dirty="0">
                <a:solidFill>
                  <a:srgbClr val="3B3835"/>
                </a:solidFill>
                <a:latin typeface="Arial MT"/>
                <a:cs typeface="Arial MT"/>
              </a:rPr>
              <a:t>mind.</a:t>
            </a:r>
            <a:r>
              <a:rPr sz="2400" spc="90" dirty="0">
                <a:solidFill>
                  <a:srgbClr val="3B3835"/>
                </a:solidFill>
                <a:latin typeface="Arial MT"/>
                <a:cs typeface="Arial MT"/>
              </a:rPr>
              <a:t>  </a:t>
            </a:r>
            <a:r>
              <a:rPr sz="2400" spc="-25" dirty="0">
                <a:solidFill>
                  <a:srgbClr val="3B3835"/>
                </a:solidFill>
                <a:latin typeface="Arial MT"/>
                <a:cs typeface="Arial MT"/>
              </a:rPr>
              <a:t>(c) </a:t>
            </a:r>
            <a:r>
              <a:rPr sz="2400" dirty="0">
                <a:solidFill>
                  <a:srgbClr val="3B3835"/>
                </a:solidFill>
                <a:latin typeface="Arial MT"/>
                <a:cs typeface="Arial MT"/>
              </a:rPr>
              <a:t>persons</a:t>
            </a:r>
            <a:r>
              <a:rPr sz="2400" spc="120" dirty="0">
                <a:solidFill>
                  <a:srgbClr val="3B3835"/>
                </a:solidFill>
                <a:latin typeface="Arial MT"/>
                <a:cs typeface="Arial MT"/>
              </a:rPr>
              <a:t>  </a:t>
            </a:r>
            <a:r>
              <a:rPr sz="2400" dirty="0">
                <a:solidFill>
                  <a:srgbClr val="3B3835"/>
                </a:solidFill>
                <a:latin typeface="Arial MT"/>
                <a:cs typeface="Arial MT"/>
              </a:rPr>
              <a:t>disqualified</a:t>
            </a:r>
            <a:r>
              <a:rPr sz="2400" spc="125" dirty="0">
                <a:solidFill>
                  <a:srgbClr val="3B3835"/>
                </a:solidFill>
                <a:latin typeface="Arial MT"/>
                <a:cs typeface="Arial MT"/>
              </a:rPr>
              <a:t>  </a:t>
            </a:r>
            <a:r>
              <a:rPr sz="2400" dirty="0">
                <a:solidFill>
                  <a:srgbClr val="3B3835"/>
                </a:solidFill>
                <a:latin typeface="Arial MT"/>
                <a:cs typeface="Arial MT"/>
              </a:rPr>
              <a:t>by</a:t>
            </a:r>
            <a:r>
              <a:rPr sz="2400" spc="125" dirty="0">
                <a:solidFill>
                  <a:srgbClr val="3B3835"/>
                </a:solidFill>
                <a:latin typeface="Arial MT"/>
                <a:cs typeface="Arial MT"/>
              </a:rPr>
              <a:t>  </a:t>
            </a:r>
            <a:r>
              <a:rPr sz="2400" dirty="0">
                <a:solidFill>
                  <a:srgbClr val="3B3835"/>
                </a:solidFill>
                <a:latin typeface="Arial MT"/>
                <a:cs typeface="Arial MT"/>
              </a:rPr>
              <a:t>law</a:t>
            </a:r>
            <a:r>
              <a:rPr sz="2400" spc="125" dirty="0">
                <a:solidFill>
                  <a:srgbClr val="3B3835"/>
                </a:solidFill>
                <a:latin typeface="Arial MT"/>
                <a:cs typeface="Arial MT"/>
              </a:rPr>
              <a:t>  </a:t>
            </a:r>
            <a:r>
              <a:rPr sz="2400" dirty="0">
                <a:solidFill>
                  <a:srgbClr val="3B3835"/>
                </a:solidFill>
                <a:latin typeface="Arial MT"/>
                <a:cs typeface="Arial MT"/>
              </a:rPr>
              <a:t>to</a:t>
            </a:r>
            <a:r>
              <a:rPr sz="2400" spc="125" dirty="0">
                <a:solidFill>
                  <a:srgbClr val="3B3835"/>
                </a:solidFill>
                <a:latin typeface="Arial MT"/>
                <a:cs typeface="Arial MT"/>
              </a:rPr>
              <a:t>  </a:t>
            </a:r>
            <a:r>
              <a:rPr sz="2400" dirty="0">
                <a:solidFill>
                  <a:srgbClr val="3B3835"/>
                </a:solidFill>
                <a:latin typeface="Arial MT"/>
                <a:cs typeface="Arial MT"/>
              </a:rPr>
              <a:t>which</a:t>
            </a:r>
            <a:r>
              <a:rPr sz="2400" spc="125" dirty="0">
                <a:solidFill>
                  <a:srgbClr val="3B3835"/>
                </a:solidFill>
                <a:latin typeface="Arial MT"/>
                <a:cs typeface="Arial MT"/>
              </a:rPr>
              <a:t>  </a:t>
            </a:r>
            <a:r>
              <a:rPr sz="2400" dirty="0">
                <a:solidFill>
                  <a:srgbClr val="3B3835"/>
                </a:solidFill>
                <a:latin typeface="Arial MT"/>
                <a:cs typeface="Arial MT"/>
              </a:rPr>
              <a:t>they</a:t>
            </a:r>
            <a:r>
              <a:rPr sz="2400" spc="125" dirty="0">
                <a:solidFill>
                  <a:srgbClr val="3B3835"/>
                </a:solidFill>
                <a:latin typeface="Arial MT"/>
                <a:cs typeface="Arial MT"/>
              </a:rPr>
              <a:t>  </a:t>
            </a:r>
            <a:r>
              <a:rPr sz="2400" spc="-25" dirty="0">
                <a:solidFill>
                  <a:srgbClr val="3B3835"/>
                </a:solidFill>
                <a:latin typeface="Arial MT"/>
                <a:cs typeface="Arial MT"/>
              </a:rPr>
              <a:t>are </a:t>
            </a:r>
            <a:r>
              <a:rPr sz="2400" spc="-10" dirty="0">
                <a:solidFill>
                  <a:srgbClr val="3B3835"/>
                </a:solidFill>
                <a:latin typeface="Arial MT"/>
                <a:cs typeface="Arial MT"/>
              </a:rPr>
              <a:t>subject.</a:t>
            </a:r>
            <a:endParaRPr sz="24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3139" y="1104190"/>
            <a:ext cx="6466840" cy="12541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185" dirty="0"/>
              <a:t>5.</a:t>
            </a:r>
            <a:r>
              <a:rPr sz="3200" dirty="0"/>
              <a:t> </a:t>
            </a:r>
            <a:r>
              <a:rPr sz="3200" spc="-195" dirty="0"/>
              <a:t>FREE</a:t>
            </a:r>
            <a:r>
              <a:rPr sz="3200" spc="-30" dirty="0"/>
              <a:t> </a:t>
            </a:r>
            <a:r>
              <a:rPr sz="3200" spc="-290" dirty="0"/>
              <a:t>CONSENT</a:t>
            </a:r>
            <a:r>
              <a:rPr sz="3200" spc="-290" dirty="0">
                <a:latin typeface="Arial"/>
                <a:cs typeface="Arial"/>
              </a:rPr>
              <a:t>.</a:t>
            </a:r>
            <a:endParaRPr sz="3200">
              <a:latin typeface="Arial"/>
              <a:cs typeface="Arial"/>
            </a:endParaRPr>
          </a:p>
          <a:p>
            <a:pPr marL="12700" marR="5080" indent="914400">
              <a:lnSpc>
                <a:spcPct val="100000"/>
              </a:lnSpc>
              <a:spcBef>
                <a:spcPts val="65"/>
              </a:spcBef>
            </a:pPr>
            <a:r>
              <a:rPr sz="2400" b="0" dirty="0">
                <a:solidFill>
                  <a:srgbClr val="002060"/>
                </a:solidFill>
                <a:latin typeface="Arial MT"/>
                <a:cs typeface="Arial MT"/>
              </a:rPr>
              <a:t>“Consent'</a:t>
            </a:r>
            <a:r>
              <a:rPr sz="2400" b="0" spc="-6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b="0" dirty="0">
                <a:solidFill>
                  <a:srgbClr val="002060"/>
                </a:solidFill>
                <a:latin typeface="Arial MT"/>
                <a:cs typeface="Arial MT"/>
              </a:rPr>
              <a:t>means</a:t>
            </a:r>
            <a:r>
              <a:rPr sz="2400" b="0" spc="-6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b="0" dirty="0">
                <a:solidFill>
                  <a:srgbClr val="002060"/>
                </a:solidFill>
                <a:latin typeface="Arial MT"/>
                <a:cs typeface="Arial MT"/>
              </a:rPr>
              <a:t>the</a:t>
            </a:r>
            <a:r>
              <a:rPr sz="2400" b="0" spc="-8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b="0" dirty="0">
                <a:solidFill>
                  <a:srgbClr val="002060"/>
                </a:solidFill>
                <a:latin typeface="Arial MT"/>
                <a:cs typeface="Arial MT"/>
              </a:rPr>
              <a:t>parties</a:t>
            </a:r>
            <a:r>
              <a:rPr sz="2400" b="0" spc="-6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b="0" dirty="0">
                <a:solidFill>
                  <a:srgbClr val="002060"/>
                </a:solidFill>
                <a:latin typeface="Arial MT"/>
                <a:cs typeface="Arial MT"/>
              </a:rPr>
              <a:t>must</a:t>
            </a:r>
            <a:r>
              <a:rPr sz="2400" b="0" spc="-8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b="0" spc="-20" dirty="0">
                <a:solidFill>
                  <a:srgbClr val="002060"/>
                </a:solidFill>
                <a:latin typeface="Arial MT"/>
                <a:cs typeface="Arial MT"/>
              </a:rPr>
              <a:t>have </a:t>
            </a:r>
            <a:r>
              <a:rPr sz="2400" b="0" dirty="0">
                <a:solidFill>
                  <a:srgbClr val="002060"/>
                </a:solidFill>
                <a:latin typeface="Arial MT"/>
                <a:cs typeface="Arial MT"/>
              </a:rPr>
              <a:t>agreed</a:t>
            </a:r>
            <a:r>
              <a:rPr sz="2400" b="0" spc="-4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b="0" dirty="0">
                <a:solidFill>
                  <a:srgbClr val="002060"/>
                </a:solidFill>
                <a:latin typeface="Arial MT"/>
                <a:cs typeface="Arial MT"/>
              </a:rPr>
              <a:t>upon</a:t>
            </a:r>
            <a:r>
              <a:rPr sz="2400" b="0" spc="-4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b="0" dirty="0">
                <a:solidFill>
                  <a:srgbClr val="002060"/>
                </a:solidFill>
                <a:latin typeface="Arial MT"/>
                <a:cs typeface="Arial MT"/>
              </a:rPr>
              <a:t>the</a:t>
            </a:r>
            <a:r>
              <a:rPr sz="2400" b="0" spc="-5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b="0" dirty="0">
                <a:solidFill>
                  <a:srgbClr val="002060"/>
                </a:solidFill>
                <a:latin typeface="Arial MT"/>
                <a:cs typeface="Arial MT"/>
              </a:rPr>
              <a:t>same</a:t>
            </a:r>
            <a:r>
              <a:rPr sz="2400" b="0" spc="-6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b="0" dirty="0">
                <a:solidFill>
                  <a:srgbClr val="002060"/>
                </a:solidFill>
                <a:latin typeface="Arial MT"/>
                <a:cs typeface="Arial MT"/>
              </a:rPr>
              <a:t>thing</a:t>
            </a:r>
            <a:r>
              <a:rPr sz="2400" b="0" spc="-4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b="0" dirty="0">
                <a:solidFill>
                  <a:srgbClr val="002060"/>
                </a:solidFill>
                <a:latin typeface="Arial MT"/>
                <a:cs typeface="Arial MT"/>
              </a:rPr>
              <a:t>in</a:t>
            </a:r>
            <a:r>
              <a:rPr sz="2400" b="0" spc="-5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b="0" dirty="0">
                <a:solidFill>
                  <a:srgbClr val="002060"/>
                </a:solidFill>
                <a:latin typeface="Arial MT"/>
                <a:cs typeface="Arial MT"/>
              </a:rPr>
              <a:t>the</a:t>
            </a:r>
            <a:r>
              <a:rPr sz="2400" b="0" spc="-5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b="0" dirty="0">
                <a:solidFill>
                  <a:srgbClr val="002060"/>
                </a:solidFill>
                <a:latin typeface="Arial MT"/>
                <a:cs typeface="Arial MT"/>
              </a:rPr>
              <a:t>same</a:t>
            </a:r>
            <a:r>
              <a:rPr sz="2400" b="0" spc="-5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b="0" spc="-10" dirty="0">
                <a:solidFill>
                  <a:srgbClr val="002060"/>
                </a:solidFill>
                <a:latin typeface="Arial MT"/>
                <a:cs typeface="Arial MT"/>
              </a:rPr>
              <a:t>sense.</a:t>
            </a:r>
            <a:endParaRPr sz="240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93139" y="2698292"/>
            <a:ext cx="6852920" cy="2219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1527175" algn="l"/>
                <a:tab pos="1939925" algn="l"/>
                <a:tab pos="3115310" algn="l"/>
                <a:tab pos="3697604" algn="l"/>
                <a:tab pos="4991100" algn="l"/>
                <a:tab pos="5368925" algn="l"/>
                <a:tab pos="6088380" algn="l"/>
                <a:tab pos="6501765" algn="l"/>
              </a:tabLst>
            </a:pPr>
            <a:r>
              <a:rPr sz="2400" spc="-10" dirty="0">
                <a:solidFill>
                  <a:srgbClr val="002060"/>
                </a:solidFill>
                <a:latin typeface="Arial MT"/>
                <a:cs typeface="Arial MT"/>
              </a:rPr>
              <a:t>According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	</a:t>
            </a:r>
            <a:r>
              <a:rPr sz="2400" spc="-25" dirty="0">
                <a:solidFill>
                  <a:srgbClr val="002060"/>
                </a:solidFill>
                <a:latin typeface="Arial MT"/>
                <a:cs typeface="Arial MT"/>
              </a:rPr>
              <a:t>to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	</a:t>
            </a:r>
            <a:r>
              <a:rPr sz="2400" spc="-10" dirty="0">
                <a:solidFill>
                  <a:srgbClr val="002060"/>
                </a:solidFill>
                <a:latin typeface="Arial MT"/>
                <a:cs typeface="Arial MT"/>
              </a:rPr>
              <a:t>Section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	</a:t>
            </a:r>
            <a:r>
              <a:rPr sz="2400" spc="-25" dirty="0">
                <a:solidFill>
                  <a:srgbClr val="002060"/>
                </a:solidFill>
                <a:latin typeface="Arial MT"/>
                <a:cs typeface="Arial MT"/>
              </a:rPr>
              <a:t>14,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	</a:t>
            </a:r>
            <a:r>
              <a:rPr sz="2400" spc="-10" dirty="0">
                <a:solidFill>
                  <a:srgbClr val="002060"/>
                </a:solidFill>
                <a:latin typeface="Arial MT"/>
                <a:cs typeface="Arial MT"/>
              </a:rPr>
              <a:t>Consent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	</a:t>
            </a:r>
            <a:r>
              <a:rPr sz="2400" spc="-25" dirty="0">
                <a:solidFill>
                  <a:srgbClr val="002060"/>
                </a:solidFill>
                <a:latin typeface="Arial MT"/>
                <a:cs typeface="Arial MT"/>
              </a:rPr>
              <a:t>is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	</a:t>
            </a:r>
            <a:r>
              <a:rPr sz="2400" spc="-20" dirty="0">
                <a:solidFill>
                  <a:srgbClr val="002060"/>
                </a:solidFill>
                <a:latin typeface="Arial MT"/>
                <a:cs typeface="Arial MT"/>
              </a:rPr>
              <a:t>said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	</a:t>
            </a:r>
            <a:r>
              <a:rPr sz="2400" spc="-25" dirty="0">
                <a:solidFill>
                  <a:srgbClr val="002060"/>
                </a:solidFill>
                <a:latin typeface="Arial MT"/>
                <a:cs typeface="Arial MT"/>
              </a:rPr>
              <a:t>to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	</a:t>
            </a:r>
            <a:r>
              <a:rPr sz="2400" spc="-25" dirty="0">
                <a:solidFill>
                  <a:srgbClr val="002060"/>
                </a:solidFill>
                <a:latin typeface="Arial MT"/>
                <a:cs typeface="Arial MT"/>
              </a:rPr>
              <a:t>be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free</a:t>
            </a:r>
            <a:r>
              <a:rPr sz="2400" spc="-5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when</a:t>
            </a:r>
            <a:r>
              <a:rPr sz="2400" spc="-3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it</a:t>
            </a:r>
            <a:r>
              <a:rPr sz="2400" spc="-3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is</a:t>
            </a:r>
            <a:r>
              <a:rPr sz="2400" spc="-4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not</a:t>
            </a:r>
            <a:r>
              <a:rPr sz="2400" spc="-4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caused</a:t>
            </a:r>
            <a:r>
              <a:rPr sz="2400" spc="-3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by-</a:t>
            </a:r>
            <a:r>
              <a:rPr sz="2400" spc="-4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(1)</a:t>
            </a:r>
            <a:r>
              <a:rPr sz="2400" spc="-4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spc="-10" dirty="0">
                <a:solidFill>
                  <a:srgbClr val="002060"/>
                </a:solidFill>
                <a:latin typeface="Arial MT"/>
                <a:cs typeface="Arial MT"/>
              </a:rPr>
              <a:t>Coercion</a:t>
            </a:r>
            <a:endParaRPr sz="24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sz="2400" b="1" dirty="0">
                <a:solidFill>
                  <a:srgbClr val="002060"/>
                </a:solidFill>
                <a:latin typeface="Arial"/>
                <a:cs typeface="Arial"/>
              </a:rPr>
              <a:t>(Case-</a:t>
            </a:r>
            <a:r>
              <a:rPr sz="2400" b="1" spc="-55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2060"/>
                </a:solidFill>
                <a:latin typeface="Arial"/>
                <a:cs typeface="Arial"/>
              </a:rPr>
              <a:t>Rangnaykamma</a:t>
            </a:r>
            <a:r>
              <a:rPr sz="2400" b="1" spc="-2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2060"/>
                </a:solidFill>
                <a:latin typeface="Arial"/>
                <a:cs typeface="Arial"/>
              </a:rPr>
              <a:t>vs</a:t>
            </a:r>
            <a:r>
              <a:rPr sz="2400" b="1" spc="-145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2060"/>
                </a:solidFill>
                <a:latin typeface="Arial"/>
                <a:cs typeface="Arial"/>
              </a:rPr>
              <a:t>Alwar</a:t>
            </a:r>
            <a:r>
              <a:rPr sz="2400" b="1" spc="-95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2060"/>
                </a:solidFill>
                <a:latin typeface="Arial"/>
                <a:cs typeface="Arial"/>
              </a:rPr>
              <a:t>Setti</a:t>
            </a:r>
            <a:r>
              <a:rPr sz="2400" b="1" spc="-75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2400" b="1" spc="-10" dirty="0">
                <a:solidFill>
                  <a:srgbClr val="002060"/>
                </a:solidFill>
                <a:latin typeface="Arial"/>
                <a:cs typeface="Arial"/>
              </a:rPr>
              <a:t>1889.)</a:t>
            </a:r>
            <a:endParaRPr sz="2400">
              <a:latin typeface="Arial"/>
              <a:cs typeface="Arial"/>
            </a:endParaRPr>
          </a:p>
          <a:p>
            <a:pPr marL="12700" marR="5080" indent="85090" algn="just">
              <a:lnSpc>
                <a:spcPct val="100000"/>
              </a:lnSpc>
            </a:pP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(2)</a:t>
            </a:r>
            <a:r>
              <a:rPr sz="2400" spc="490" dirty="0">
                <a:solidFill>
                  <a:srgbClr val="002060"/>
                </a:solidFill>
                <a:latin typeface="Arial MT"/>
                <a:cs typeface="Arial MT"/>
              </a:rPr>
              <a:t> 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Undue</a:t>
            </a:r>
            <a:r>
              <a:rPr sz="2400" spc="490" dirty="0">
                <a:solidFill>
                  <a:srgbClr val="002060"/>
                </a:solidFill>
                <a:latin typeface="Arial MT"/>
                <a:cs typeface="Arial MT"/>
              </a:rPr>
              <a:t> 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Influence</a:t>
            </a:r>
            <a:r>
              <a:rPr sz="2400" spc="495" dirty="0">
                <a:solidFill>
                  <a:srgbClr val="002060"/>
                </a:solidFill>
                <a:latin typeface="Arial MT"/>
                <a:cs typeface="Arial MT"/>
              </a:rPr>
              <a:t> 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(3)</a:t>
            </a:r>
            <a:r>
              <a:rPr sz="2400" spc="490" dirty="0">
                <a:solidFill>
                  <a:srgbClr val="002060"/>
                </a:solidFill>
                <a:latin typeface="Arial MT"/>
                <a:cs typeface="Arial MT"/>
              </a:rPr>
              <a:t> 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Fraud</a:t>
            </a:r>
            <a:r>
              <a:rPr sz="2400" spc="495" dirty="0">
                <a:solidFill>
                  <a:srgbClr val="002060"/>
                </a:solidFill>
                <a:latin typeface="Arial MT"/>
                <a:cs typeface="Arial MT"/>
              </a:rPr>
              <a:t>   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(4)</a:t>
            </a:r>
            <a:r>
              <a:rPr sz="2400" spc="495" dirty="0">
                <a:solidFill>
                  <a:srgbClr val="002060"/>
                </a:solidFill>
                <a:latin typeface="Arial MT"/>
                <a:cs typeface="Arial MT"/>
              </a:rPr>
              <a:t>  </a:t>
            </a:r>
            <a:r>
              <a:rPr sz="2400" spc="-20" dirty="0">
                <a:solidFill>
                  <a:srgbClr val="002060"/>
                </a:solidFill>
                <a:latin typeface="Arial MT"/>
                <a:cs typeface="Arial MT"/>
              </a:rPr>
              <a:t>Mis-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representation</a:t>
            </a:r>
            <a:r>
              <a:rPr sz="2400" spc="24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(5)</a:t>
            </a:r>
            <a:r>
              <a:rPr sz="2400" spc="24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Mistake.</a:t>
            </a:r>
            <a:r>
              <a:rPr sz="2400" spc="25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An</a:t>
            </a:r>
            <a:r>
              <a:rPr sz="2400" spc="24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agreement</a:t>
            </a:r>
            <a:r>
              <a:rPr sz="2400" spc="24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spc="-10" dirty="0">
                <a:solidFill>
                  <a:srgbClr val="002060"/>
                </a:solidFill>
                <a:latin typeface="Arial MT"/>
                <a:cs typeface="Arial MT"/>
              </a:rPr>
              <a:t>should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be</a:t>
            </a:r>
            <a:r>
              <a:rPr sz="2400" spc="-4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made</a:t>
            </a:r>
            <a:r>
              <a:rPr sz="2400" spc="-4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by</a:t>
            </a:r>
            <a:r>
              <a:rPr sz="2400" spc="-3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the</a:t>
            </a:r>
            <a:r>
              <a:rPr sz="2400" spc="-5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free</a:t>
            </a:r>
            <a:r>
              <a:rPr sz="2400" spc="-45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consent</a:t>
            </a:r>
            <a:r>
              <a:rPr sz="2400" spc="-2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of</a:t>
            </a:r>
            <a:r>
              <a:rPr sz="2400" spc="-4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2060"/>
                </a:solidFill>
                <a:latin typeface="Arial MT"/>
                <a:cs typeface="Arial MT"/>
              </a:rPr>
              <a:t>the</a:t>
            </a:r>
            <a:r>
              <a:rPr sz="2400" spc="-50" dirty="0">
                <a:solidFill>
                  <a:srgbClr val="002060"/>
                </a:solidFill>
                <a:latin typeface="Arial MT"/>
                <a:cs typeface="Arial MT"/>
              </a:rPr>
              <a:t> </a:t>
            </a:r>
            <a:r>
              <a:rPr sz="2400" spc="-10" dirty="0">
                <a:solidFill>
                  <a:srgbClr val="002060"/>
                </a:solidFill>
                <a:latin typeface="Arial MT"/>
                <a:cs typeface="Arial MT"/>
              </a:rPr>
              <a:t>parties.</a:t>
            </a:r>
            <a:endParaRPr sz="24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39737" rIns="0" bIns="0" rtlCol="0">
            <a:spAutoFit/>
          </a:bodyPr>
          <a:lstStyle/>
          <a:p>
            <a:pPr marL="393065">
              <a:lnSpc>
                <a:spcPct val="100000"/>
              </a:lnSpc>
              <a:spcBef>
                <a:spcPts val="100"/>
              </a:spcBef>
            </a:pPr>
            <a:r>
              <a:rPr spc="210" dirty="0"/>
              <a:t>6.</a:t>
            </a:r>
            <a:r>
              <a:rPr spc="-10" dirty="0"/>
              <a:t> </a:t>
            </a:r>
            <a:r>
              <a:rPr spc="-355" dirty="0"/>
              <a:t>LAWFUL</a:t>
            </a:r>
            <a:r>
              <a:rPr spc="-20" dirty="0"/>
              <a:t> </a:t>
            </a:r>
            <a:r>
              <a:rPr spc="-200" dirty="0"/>
              <a:t>OBJECT.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914400" algn="just">
              <a:lnSpc>
                <a:spcPct val="100000"/>
              </a:lnSpc>
              <a:spcBef>
                <a:spcPts val="100"/>
              </a:spcBef>
            </a:pPr>
            <a:r>
              <a:rPr dirty="0"/>
              <a:t>The</a:t>
            </a:r>
            <a:r>
              <a:rPr spc="-30" dirty="0"/>
              <a:t>  </a:t>
            </a:r>
            <a:r>
              <a:rPr dirty="0"/>
              <a:t>object</a:t>
            </a:r>
            <a:r>
              <a:rPr spc="-20" dirty="0"/>
              <a:t>  </a:t>
            </a:r>
            <a:r>
              <a:rPr dirty="0"/>
              <a:t>of</a:t>
            </a:r>
            <a:r>
              <a:rPr spc="-25" dirty="0"/>
              <a:t>  </a:t>
            </a:r>
            <a:r>
              <a:rPr dirty="0"/>
              <a:t>an</a:t>
            </a:r>
            <a:r>
              <a:rPr spc="-30" dirty="0"/>
              <a:t>  </a:t>
            </a:r>
            <a:r>
              <a:rPr dirty="0"/>
              <a:t>agreement</a:t>
            </a:r>
            <a:r>
              <a:rPr spc="-20" dirty="0"/>
              <a:t>  </a:t>
            </a:r>
            <a:r>
              <a:rPr dirty="0"/>
              <a:t>must</a:t>
            </a:r>
            <a:r>
              <a:rPr spc="-25" dirty="0"/>
              <a:t>  </a:t>
            </a:r>
            <a:r>
              <a:rPr dirty="0"/>
              <a:t>be</a:t>
            </a:r>
            <a:r>
              <a:rPr spc="-25" dirty="0"/>
              <a:t>  </a:t>
            </a:r>
            <a:r>
              <a:rPr spc="-10" dirty="0"/>
              <a:t>valid. </a:t>
            </a:r>
            <a:r>
              <a:rPr dirty="0"/>
              <a:t>Object</a:t>
            </a:r>
            <a:r>
              <a:rPr spc="-20" dirty="0"/>
              <a:t> </a:t>
            </a:r>
            <a:r>
              <a:rPr dirty="0"/>
              <a:t>has</a:t>
            </a:r>
            <a:r>
              <a:rPr spc="-5" dirty="0"/>
              <a:t> </a:t>
            </a:r>
            <a:r>
              <a:rPr dirty="0"/>
              <a:t>nothing</a:t>
            </a:r>
            <a:r>
              <a:rPr spc="-15" dirty="0"/>
              <a:t> </a:t>
            </a:r>
            <a:r>
              <a:rPr dirty="0"/>
              <a:t>to</a:t>
            </a:r>
            <a:r>
              <a:rPr spc="-10" dirty="0"/>
              <a:t> </a:t>
            </a:r>
            <a:r>
              <a:rPr dirty="0"/>
              <a:t>do</a:t>
            </a:r>
            <a:r>
              <a:rPr spc="-10" dirty="0"/>
              <a:t> </a:t>
            </a:r>
            <a:r>
              <a:rPr dirty="0"/>
              <a:t>with</a:t>
            </a:r>
            <a:r>
              <a:rPr spc="-15" dirty="0"/>
              <a:t> </a:t>
            </a:r>
            <a:r>
              <a:rPr dirty="0"/>
              <a:t>consideration.</a:t>
            </a:r>
            <a:r>
              <a:rPr spc="-15" dirty="0"/>
              <a:t> </a:t>
            </a:r>
            <a:r>
              <a:rPr dirty="0"/>
              <a:t>It</a:t>
            </a:r>
            <a:r>
              <a:rPr spc="-15" dirty="0"/>
              <a:t> </a:t>
            </a:r>
            <a:r>
              <a:rPr spc="-10" dirty="0"/>
              <a:t>means </a:t>
            </a:r>
            <a:r>
              <a:rPr dirty="0"/>
              <a:t>the</a:t>
            </a:r>
            <a:r>
              <a:rPr spc="430" dirty="0"/>
              <a:t> </a:t>
            </a:r>
            <a:r>
              <a:rPr dirty="0"/>
              <a:t>purpose</a:t>
            </a:r>
            <a:r>
              <a:rPr spc="434" dirty="0"/>
              <a:t> </a:t>
            </a:r>
            <a:r>
              <a:rPr dirty="0"/>
              <a:t>or</a:t>
            </a:r>
            <a:r>
              <a:rPr spc="425" dirty="0"/>
              <a:t> </a:t>
            </a:r>
            <a:r>
              <a:rPr dirty="0"/>
              <a:t>design</a:t>
            </a:r>
            <a:r>
              <a:rPr spc="434" dirty="0"/>
              <a:t> </a:t>
            </a:r>
            <a:r>
              <a:rPr dirty="0"/>
              <a:t>of</a:t>
            </a:r>
            <a:r>
              <a:rPr spc="420" dirty="0"/>
              <a:t> </a:t>
            </a:r>
            <a:r>
              <a:rPr dirty="0"/>
              <a:t>the</a:t>
            </a:r>
            <a:r>
              <a:rPr spc="434" dirty="0"/>
              <a:t> </a:t>
            </a:r>
            <a:r>
              <a:rPr dirty="0"/>
              <a:t>contract.</a:t>
            </a:r>
            <a:r>
              <a:rPr spc="415" dirty="0"/>
              <a:t> </a:t>
            </a:r>
            <a:r>
              <a:rPr dirty="0"/>
              <a:t>Thus,</a:t>
            </a:r>
            <a:r>
              <a:rPr spc="440" dirty="0"/>
              <a:t> </a:t>
            </a:r>
            <a:r>
              <a:rPr spc="-20" dirty="0"/>
              <a:t>when </a:t>
            </a:r>
            <a:r>
              <a:rPr dirty="0"/>
              <a:t>one</a:t>
            </a:r>
            <a:r>
              <a:rPr spc="165" dirty="0"/>
              <a:t> </a:t>
            </a:r>
            <a:r>
              <a:rPr dirty="0"/>
              <a:t>hires</a:t>
            </a:r>
            <a:r>
              <a:rPr spc="175" dirty="0"/>
              <a:t> </a:t>
            </a:r>
            <a:r>
              <a:rPr dirty="0"/>
              <a:t>a</a:t>
            </a:r>
            <a:r>
              <a:rPr spc="165" dirty="0"/>
              <a:t> </a:t>
            </a:r>
            <a:r>
              <a:rPr dirty="0"/>
              <a:t>house</a:t>
            </a:r>
            <a:r>
              <a:rPr spc="170" dirty="0"/>
              <a:t> </a:t>
            </a:r>
            <a:r>
              <a:rPr dirty="0"/>
              <a:t>for</a:t>
            </a:r>
            <a:r>
              <a:rPr spc="175" dirty="0"/>
              <a:t> </a:t>
            </a:r>
            <a:r>
              <a:rPr dirty="0"/>
              <a:t>use</a:t>
            </a:r>
            <a:r>
              <a:rPr spc="170" dirty="0"/>
              <a:t> </a:t>
            </a:r>
            <a:r>
              <a:rPr dirty="0"/>
              <a:t>as</a:t>
            </a:r>
            <a:r>
              <a:rPr spc="155" dirty="0"/>
              <a:t> </a:t>
            </a:r>
            <a:r>
              <a:rPr dirty="0"/>
              <a:t>a</a:t>
            </a:r>
            <a:r>
              <a:rPr spc="160" dirty="0"/>
              <a:t> </a:t>
            </a:r>
            <a:r>
              <a:rPr dirty="0"/>
              <a:t>gambling</a:t>
            </a:r>
            <a:r>
              <a:rPr spc="165" dirty="0"/>
              <a:t> </a:t>
            </a:r>
            <a:r>
              <a:rPr dirty="0"/>
              <a:t>house,</a:t>
            </a:r>
            <a:r>
              <a:rPr spc="175" dirty="0"/>
              <a:t> </a:t>
            </a:r>
            <a:r>
              <a:rPr spc="-25" dirty="0"/>
              <a:t>the </a:t>
            </a:r>
            <a:r>
              <a:rPr dirty="0"/>
              <a:t>object</a:t>
            </a:r>
            <a:r>
              <a:rPr spc="-25" dirty="0"/>
              <a:t> </a:t>
            </a:r>
            <a:r>
              <a:rPr dirty="0"/>
              <a:t>of</a:t>
            </a:r>
            <a:r>
              <a:rPr spc="-25" dirty="0"/>
              <a:t> </a:t>
            </a:r>
            <a:r>
              <a:rPr dirty="0"/>
              <a:t>the</a:t>
            </a:r>
            <a:r>
              <a:rPr spc="-30" dirty="0"/>
              <a:t> </a:t>
            </a:r>
            <a:r>
              <a:rPr dirty="0"/>
              <a:t>contract</a:t>
            </a:r>
            <a:r>
              <a:rPr spc="-20" dirty="0"/>
              <a:t> </a:t>
            </a:r>
            <a:r>
              <a:rPr dirty="0"/>
              <a:t>is</a:t>
            </a:r>
            <a:r>
              <a:rPr spc="-30" dirty="0"/>
              <a:t> </a:t>
            </a:r>
            <a:r>
              <a:rPr dirty="0"/>
              <a:t>to</a:t>
            </a:r>
            <a:r>
              <a:rPr spc="-25" dirty="0"/>
              <a:t> </a:t>
            </a:r>
            <a:r>
              <a:rPr dirty="0"/>
              <a:t>run</a:t>
            </a:r>
            <a:r>
              <a:rPr spc="-35" dirty="0"/>
              <a:t> </a:t>
            </a:r>
            <a:r>
              <a:rPr dirty="0"/>
              <a:t>a</a:t>
            </a:r>
            <a:r>
              <a:rPr spc="-30" dirty="0"/>
              <a:t> </a:t>
            </a:r>
            <a:r>
              <a:rPr dirty="0"/>
              <a:t>gambling</a:t>
            </a:r>
            <a:r>
              <a:rPr spc="-35" dirty="0"/>
              <a:t> </a:t>
            </a:r>
            <a:r>
              <a:rPr dirty="0"/>
              <a:t>house.</a:t>
            </a:r>
            <a:r>
              <a:rPr spc="-20" dirty="0"/>
              <a:t> </a:t>
            </a:r>
            <a:r>
              <a:rPr spc="-25" dirty="0"/>
              <a:t>The </a:t>
            </a:r>
            <a:r>
              <a:rPr dirty="0"/>
              <a:t>Object</a:t>
            </a:r>
            <a:r>
              <a:rPr spc="185" dirty="0"/>
              <a:t> </a:t>
            </a:r>
            <a:r>
              <a:rPr dirty="0"/>
              <a:t>is</a:t>
            </a:r>
            <a:r>
              <a:rPr spc="180" dirty="0"/>
              <a:t> </a:t>
            </a:r>
            <a:r>
              <a:rPr dirty="0"/>
              <a:t>said</a:t>
            </a:r>
            <a:r>
              <a:rPr spc="175" dirty="0"/>
              <a:t> </a:t>
            </a:r>
            <a:r>
              <a:rPr dirty="0"/>
              <a:t>to</a:t>
            </a:r>
            <a:r>
              <a:rPr spc="180" dirty="0"/>
              <a:t> </a:t>
            </a:r>
            <a:r>
              <a:rPr dirty="0"/>
              <a:t>be</a:t>
            </a:r>
            <a:r>
              <a:rPr spc="175" dirty="0"/>
              <a:t> </a:t>
            </a:r>
            <a:r>
              <a:rPr dirty="0"/>
              <a:t>unlawful</a:t>
            </a:r>
            <a:r>
              <a:rPr spc="180" dirty="0"/>
              <a:t> </a:t>
            </a:r>
            <a:r>
              <a:rPr dirty="0"/>
              <a:t>if-</a:t>
            </a:r>
            <a:r>
              <a:rPr spc="185" dirty="0"/>
              <a:t> </a:t>
            </a:r>
            <a:r>
              <a:rPr dirty="0"/>
              <a:t>(a)</a:t>
            </a:r>
            <a:r>
              <a:rPr spc="185" dirty="0"/>
              <a:t> </a:t>
            </a:r>
            <a:r>
              <a:rPr dirty="0"/>
              <a:t>it</a:t>
            </a:r>
            <a:r>
              <a:rPr spc="185" dirty="0"/>
              <a:t> </a:t>
            </a:r>
            <a:r>
              <a:rPr dirty="0"/>
              <a:t>is</a:t>
            </a:r>
            <a:r>
              <a:rPr spc="185" dirty="0"/>
              <a:t> </a:t>
            </a:r>
            <a:r>
              <a:rPr dirty="0"/>
              <a:t>forbidden</a:t>
            </a:r>
            <a:r>
              <a:rPr spc="175" dirty="0"/>
              <a:t> </a:t>
            </a:r>
            <a:r>
              <a:rPr spc="-25" dirty="0"/>
              <a:t>by </a:t>
            </a:r>
            <a:r>
              <a:rPr dirty="0"/>
              <a:t>law;</a:t>
            </a:r>
            <a:r>
              <a:rPr spc="215" dirty="0"/>
              <a:t> </a:t>
            </a:r>
            <a:r>
              <a:rPr dirty="0"/>
              <a:t>(b)</a:t>
            </a:r>
            <a:r>
              <a:rPr spc="204" dirty="0"/>
              <a:t> </a:t>
            </a:r>
            <a:r>
              <a:rPr dirty="0"/>
              <a:t>it</a:t>
            </a:r>
            <a:r>
              <a:rPr spc="204" dirty="0"/>
              <a:t> </a:t>
            </a:r>
            <a:r>
              <a:rPr dirty="0"/>
              <a:t>is</a:t>
            </a:r>
            <a:r>
              <a:rPr spc="215" dirty="0"/>
              <a:t> </a:t>
            </a:r>
            <a:r>
              <a:rPr dirty="0"/>
              <a:t>of</a:t>
            </a:r>
            <a:r>
              <a:rPr spc="200" dirty="0"/>
              <a:t> </a:t>
            </a:r>
            <a:r>
              <a:rPr dirty="0"/>
              <a:t>such</a:t>
            </a:r>
            <a:r>
              <a:rPr spc="200" dirty="0"/>
              <a:t> </a:t>
            </a:r>
            <a:r>
              <a:rPr dirty="0"/>
              <a:t>nature</a:t>
            </a:r>
            <a:r>
              <a:rPr spc="210" dirty="0"/>
              <a:t> </a:t>
            </a:r>
            <a:r>
              <a:rPr dirty="0"/>
              <a:t>that</a:t>
            </a:r>
            <a:r>
              <a:rPr spc="204" dirty="0"/>
              <a:t> </a:t>
            </a:r>
            <a:r>
              <a:rPr dirty="0"/>
              <a:t>if</a:t>
            </a:r>
            <a:r>
              <a:rPr spc="204" dirty="0"/>
              <a:t> </a:t>
            </a:r>
            <a:r>
              <a:rPr dirty="0"/>
              <a:t>permitted</a:t>
            </a:r>
            <a:r>
              <a:rPr spc="204" dirty="0"/>
              <a:t> </a:t>
            </a:r>
            <a:r>
              <a:rPr dirty="0"/>
              <a:t>it</a:t>
            </a:r>
            <a:r>
              <a:rPr spc="204" dirty="0"/>
              <a:t> </a:t>
            </a:r>
            <a:r>
              <a:rPr spc="-10" dirty="0"/>
              <a:t>would </a:t>
            </a:r>
            <a:r>
              <a:rPr dirty="0"/>
              <a:t>defeat</a:t>
            </a:r>
            <a:r>
              <a:rPr spc="-20" dirty="0"/>
              <a:t> </a:t>
            </a:r>
            <a:r>
              <a:rPr dirty="0"/>
              <a:t>the</a:t>
            </a:r>
            <a:r>
              <a:rPr spc="-25" dirty="0"/>
              <a:t> </a:t>
            </a:r>
            <a:r>
              <a:rPr dirty="0"/>
              <a:t>provision</a:t>
            </a:r>
            <a:r>
              <a:rPr spc="-10" dirty="0"/>
              <a:t> </a:t>
            </a:r>
            <a:r>
              <a:rPr dirty="0"/>
              <a:t>of</a:t>
            </a:r>
            <a:r>
              <a:rPr spc="-20" dirty="0"/>
              <a:t> </a:t>
            </a:r>
            <a:r>
              <a:rPr dirty="0"/>
              <a:t>any</a:t>
            </a:r>
            <a:r>
              <a:rPr spc="-5" dirty="0"/>
              <a:t> </a:t>
            </a:r>
            <a:r>
              <a:rPr dirty="0"/>
              <a:t>law;</a:t>
            </a:r>
            <a:r>
              <a:rPr spc="-20" dirty="0"/>
              <a:t> </a:t>
            </a:r>
            <a:r>
              <a:rPr dirty="0"/>
              <a:t>(c)</a:t>
            </a:r>
            <a:r>
              <a:rPr spc="-20" dirty="0"/>
              <a:t> </a:t>
            </a:r>
            <a:r>
              <a:rPr dirty="0"/>
              <a:t>it</a:t>
            </a:r>
            <a:r>
              <a:rPr spc="-15" dirty="0"/>
              <a:t> </a:t>
            </a:r>
            <a:r>
              <a:rPr dirty="0"/>
              <a:t>is</a:t>
            </a:r>
            <a:r>
              <a:rPr spc="-25" dirty="0"/>
              <a:t> </a:t>
            </a:r>
            <a:r>
              <a:rPr dirty="0"/>
              <a:t>fraudulent;</a:t>
            </a:r>
            <a:r>
              <a:rPr spc="-15" dirty="0"/>
              <a:t> </a:t>
            </a:r>
            <a:r>
              <a:rPr spc="-25" dirty="0"/>
              <a:t>(d) </a:t>
            </a:r>
            <a:r>
              <a:rPr dirty="0"/>
              <a:t>it</a:t>
            </a:r>
            <a:r>
              <a:rPr spc="195" dirty="0"/>
              <a:t> </a:t>
            </a:r>
            <a:r>
              <a:rPr dirty="0"/>
              <a:t>involves</a:t>
            </a:r>
            <a:r>
              <a:rPr spc="200" dirty="0"/>
              <a:t> </a:t>
            </a:r>
            <a:r>
              <a:rPr dirty="0"/>
              <a:t>an</a:t>
            </a:r>
            <a:r>
              <a:rPr spc="190" dirty="0"/>
              <a:t> </a:t>
            </a:r>
            <a:r>
              <a:rPr dirty="0"/>
              <a:t>injury</a:t>
            </a:r>
            <a:r>
              <a:rPr spc="190" dirty="0"/>
              <a:t> </a:t>
            </a:r>
            <a:r>
              <a:rPr dirty="0"/>
              <a:t>to</a:t>
            </a:r>
            <a:r>
              <a:rPr spc="175" dirty="0"/>
              <a:t> </a:t>
            </a:r>
            <a:r>
              <a:rPr dirty="0"/>
              <a:t>the</a:t>
            </a:r>
            <a:r>
              <a:rPr spc="190" dirty="0"/>
              <a:t> </a:t>
            </a:r>
            <a:r>
              <a:rPr dirty="0"/>
              <a:t>person</a:t>
            </a:r>
            <a:r>
              <a:rPr spc="185" dirty="0"/>
              <a:t> </a:t>
            </a:r>
            <a:r>
              <a:rPr dirty="0"/>
              <a:t>or</a:t>
            </a:r>
            <a:r>
              <a:rPr spc="195" dirty="0"/>
              <a:t> </a:t>
            </a:r>
            <a:r>
              <a:rPr dirty="0"/>
              <a:t>property</a:t>
            </a:r>
            <a:r>
              <a:rPr spc="195" dirty="0"/>
              <a:t> </a:t>
            </a:r>
            <a:r>
              <a:rPr dirty="0"/>
              <a:t>of</a:t>
            </a:r>
            <a:r>
              <a:rPr spc="195" dirty="0"/>
              <a:t> </a:t>
            </a:r>
            <a:r>
              <a:rPr spc="-25" dirty="0"/>
              <a:t>any </a:t>
            </a:r>
            <a:r>
              <a:rPr dirty="0"/>
              <a:t>other;</a:t>
            </a:r>
            <a:r>
              <a:rPr spc="90" dirty="0"/>
              <a:t> </a:t>
            </a:r>
            <a:r>
              <a:rPr dirty="0"/>
              <a:t>(e)</a:t>
            </a:r>
            <a:r>
              <a:rPr spc="80" dirty="0"/>
              <a:t> </a:t>
            </a:r>
            <a:r>
              <a:rPr dirty="0"/>
              <a:t>the</a:t>
            </a:r>
            <a:r>
              <a:rPr spc="90" dirty="0"/>
              <a:t> </a:t>
            </a:r>
            <a:r>
              <a:rPr dirty="0"/>
              <a:t>court</a:t>
            </a:r>
            <a:r>
              <a:rPr spc="90" dirty="0"/>
              <a:t> </a:t>
            </a:r>
            <a:r>
              <a:rPr dirty="0"/>
              <a:t>regards</a:t>
            </a:r>
            <a:r>
              <a:rPr spc="90" dirty="0"/>
              <a:t> </a:t>
            </a:r>
            <a:r>
              <a:rPr dirty="0"/>
              <a:t>it</a:t>
            </a:r>
            <a:r>
              <a:rPr spc="90" dirty="0"/>
              <a:t> </a:t>
            </a:r>
            <a:r>
              <a:rPr dirty="0"/>
              <a:t>as</a:t>
            </a:r>
            <a:r>
              <a:rPr spc="90" dirty="0"/>
              <a:t> </a:t>
            </a:r>
            <a:r>
              <a:rPr dirty="0"/>
              <a:t>immoral</a:t>
            </a:r>
            <a:r>
              <a:rPr spc="100" dirty="0"/>
              <a:t> </a:t>
            </a:r>
            <a:r>
              <a:rPr dirty="0"/>
              <a:t>or</a:t>
            </a:r>
            <a:r>
              <a:rPr spc="90" dirty="0"/>
              <a:t> </a:t>
            </a:r>
            <a:r>
              <a:rPr spc="-10" dirty="0"/>
              <a:t>opposed </a:t>
            </a:r>
            <a:r>
              <a:rPr dirty="0"/>
              <a:t>to</a:t>
            </a:r>
            <a:r>
              <a:rPr spc="335" dirty="0"/>
              <a:t> </a:t>
            </a:r>
            <a:r>
              <a:rPr dirty="0"/>
              <a:t>public</a:t>
            </a:r>
            <a:r>
              <a:rPr spc="350" dirty="0"/>
              <a:t> </a:t>
            </a:r>
            <a:r>
              <a:rPr dirty="0"/>
              <a:t>policy.</a:t>
            </a:r>
            <a:r>
              <a:rPr spc="345" dirty="0"/>
              <a:t> </a:t>
            </a:r>
            <a:r>
              <a:rPr dirty="0"/>
              <a:t>Or</a:t>
            </a:r>
            <a:r>
              <a:rPr spc="345" dirty="0"/>
              <a:t> </a:t>
            </a:r>
            <a:r>
              <a:rPr dirty="0"/>
              <a:t>any</a:t>
            </a:r>
            <a:r>
              <a:rPr spc="350" dirty="0"/>
              <a:t> </a:t>
            </a:r>
            <a:r>
              <a:rPr dirty="0"/>
              <a:t>agreement</a:t>
            </a:r>
            <a:r>
              <a:rPr spc="345" dirty="0"/>
              <a:t> </a:t>
            </a:r>
            <a:r>
              <a:rPr dirty="0"/>
              <a:t>to</a:t>
            </a:r>
            <a:r>
              <a:rPr spc="340" dirty="0"/>
              <a:t> </a:t>
            </a:r>
            <a:r>
              <a:rPr dirty="0"/>
              <a:t>distribute</a:t>
            </a:r>
            <a:r>
              <a:rPr spc="340" dirty="0"/>
              <a:t> </a:t>
            </a:r>
            <a:r>
              <a:rPr spc="-25" dirty="0"/>
              <a:t>the </a:t>
            </a:r>
            <a:r>
              <a:rPr dirty="0"/>
              <a:t>money</a:t>
            </a:r>
            <a:r>
              <a:rPr spc="-75" dirty="0"/>
              <a:t> </a:t>
            </a:r>
            <a:r>
              <a:rPr dirty="0"/>
              <a:t>earned</a:t>
            </a:r>
            <a:r>
              <a:rPr spc="-60" dirty="0"/>
              <a:t> </a:t>
            </a:r>
            <a:r>
              <a:rPr dirty="0"/>
              <a:t>by</a:t>
            </a:r>
            <a:r>
              <a:rPr spc="-70" dirty="0"/>
              <a:t> </a:t>
            </a:r>
            <a:r>
              <a:rPr spc="-10" dirty="0"/>
              <a:t>robbery.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74040" y="881507"/>
            <a:ext cx="581406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0" spc="200" dirty="0">
                <a:latin typeface="Times New Roman"/>
                <a:cs typeface="Times New Roman"/>
              </a:rPr>
              <a:t>7.</a:t>
            </a:r>
            <a:r>
              <a:rPr b="0" spc="-25" dirty="0">
                <a:latin typeface="Times New Roman"/>
                <a:cs typeface="Times New Roman"/>
              </a:rPr>
              <a:t> </a:t>
            </a:r>
            <a:r>
              <a:rPr b="0" spc="-155" dirty="0">
                <a:latin typeface="Times New Roman"/>
                <a:cs typeface="Times New Roman"/>
              </a:rPr>
              <a:t>CERTAINTY</a:t>
            </a:r>
            <a:r>
              <a:rPr b="0" spc="-20" dirty="0">
                <a:latin typeface="Times New Roman"/>
                <a:cs typeface="Times New Roman"/>
              </a:rPr>
              <a:t> </a:t>
            </a:r>
            <a:r>
              <a:rPr b="0" spc="-185" dirty="0">
                <a:latin typeface="Times New Roman"/>
                <a:cs typeface="Times New Roman"/>
              </a:rPr>
              <a:t>OF</a:t>
            </a:r>
            <a:r>
              <a:rPr b="0" spc="-15" dirty="0">
                <a:latin typeface="Times New Roman"/>
                <a:cs typeface="Times New Roman"/>
              </a:rPr>
              <a:t> </a:t>
            </a:r>
            <a:r>
              <a:rPr b="0" spc="-165" dirty="0">
                <a:latin typeface="Times New Roman"/>
                <a:cs typeface="Times New Roman"/>
              </a:rPr>
              <a:t>MEANING.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9230" y="1440814"/>
            <a:ext cx="7997825" cy="478155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marR="5080" algn="just">
              <a:lnSpc>
                <a:spcPct val="99600"/>
              </a:lnSpc>
              <a:spcBef>
                <a:spcPts val="110"/>
              </a:spcBef>
            </a:pP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According</a:t>
            </a:r>
            <a:r>
              <a:rPr sz="2000" spc="20" dirty="0">
                <a:solidFill>
                  <a:srgbClr val="3B3835"/>
                </a:solidFill>
                <a:latin typeface="Arial MT"/>
                <a:cs typeface="Arial MT"/>
              </a:rPr>
              <a:t> 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to</a:t>
            </a:r>
            <a:r>
              <a:rPr sz="2000" spc="25" dirty="0">
                <a:solidFill>
                  <a:srgbClr val="3B3835"/>
                </a:solidFill>
                <a:latin typeface="Arial MT"/>
                <a:cs typeface="Arial MT"/>
              </a:rPr>
              <a:t> 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Section</a:t>
            </a:r>
            <a:r>
              <a:rPr sz="2000" spc="30" dirty="0">
                <a:solidFill>
                  <a:srgbClr val="3B3835"/>
                </a:solidFill>
                <a:latin typeface="Arial MT"/>
                <a:cs typeface="Arial MT"/>
              </a:rPr>
              <a:t> 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29,"Agreement</a:t>
            </a:r>
            <a:r>
              <a:rPr sz="2000" spc="25" dirty="0">
                <a:solidFill>
                  <a:srgbClr val="3B3835"/>
                </a:solidFill>
                <a:latin typeface="Arial MT"/>
                <a:cs typeface="Arial MT"/>
              </a:rPr>
              <a:t> 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the</a:t>
            </a:r>
            <a:r>
              <a:rPr sz="2000" spc="30" dirty="0">
                <a:solidFill>
                  <a:srgbClr val="3B3835"/>
                </a:solidFill>
                <a:latin typeface="Arial MT"/>
                <a:cs typeface="Arial MT"/>
              </a:rPr>
              <a:t> 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meaning</a:t>
            </a:r>
            <a:r>
              <a:rPr sz="2000" spc="25" dirty="0">
                <a:solidFill>
                  <a:srgbClr val="3B3835"/>
                </a:solidFill>
                <a:latin typeface="Arial MT"/>
                <a:cs typeface="Arial MT"/>
              </a:rPr>
              <a:t> 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of</a:t>
            </a:r>
            <a:r>
              <a:rPr sz="2000" spc="25" dirty="0">
                <a:solidFill>
                  <a:srgbClr val="3B3835"/>
                </a:solidFill>
                <a:latin typeface="Arial MT"/>
                <a:cs typeface="Arial MT"/>
              </a:rPr>
              <a:t> 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which</a:t>
            </a:r>
            <a:r>
              <a:rPr sz="2000" spc="35" dirty="0">
                <a:solidFill>
                  <a:srgbClr val="3B3835"/>
                </a:solidFill>
                <a:latin typeface="Arial MT"/>
                <a:cs typeface="Arial MT"/>
              </a:rPr>
              <a:t> 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is</a:t>
            </a:r>
            <a:r>
              <a:rPr sz="2000" spc="25" dirty="0">
                <a:solidFill>
                  <a:srgbClr val="3B3835"/>
                </a:solidFill>
                <a:latin typeface="Arial MT"/>
                <a:cs typeface="Arial MT"/>
              </a:rPr>
              <a:t>  </a:t>
            </a:r>
            <a:r>
              <a:rPr sz="2000" spc="-25" dirty="0">
                <a:solidFill>
                  <a:srgbClr val="3B3835"/>
                </a:solidFill>
                <a:latin typeface="Arial MT"/>
                <a:cs typeface="Arial MT"/>
              </a:rPr>
              <a:t>not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Certain</a:t>
            </a:r>
            <a:r>
              <a:rPr sz="2000" spc="9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or</a:t>
            </a:r>
            <a:r>
              <a:rPr sz="2000" spc="90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capable</a:t>
            </a:r>
            <a:r>
              <a:rPr sz="2000" spc="100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of</a:t>
            </a:r>
            <a:r>
              <a:rPr sz="2000" spc="9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being</a:t>
            </a:r>
            <a:r>
              <a:rPr sz="2000" spc="9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made</a:t>
            </a:r>
            <a:r>
              <a:rPr sz="2000" spc="8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certain</a:t>
            </a:r>
            <a:r>
              <a:rPr sz="2000" spc="100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are</a:t>
            </a:r>
            <a:r>
              <a:rPr sz="2000" spc="100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void.</a:t>
            </a:r>
            <a:r>
              <a:rPr sz="2000" dirty="0">
                <a:solidFill>
                  <a:srgbClr val="3B3835"/>
                </a:solidFill>
                <a:latin typeface="Calibri"/>
                <a:cs typeface="Calibri"/>
              </a:rPr>
              <a:t>“</a:t>
            </a:r>
            <a:r>
              <a:rPr sz="2000" spc="200" dirty="0">
                <a:solidFill>
                  <a:srgbClr val="3B3835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For</a:t>
            </a:r>
            <a:r>
              <a:rPr sz="2000" spc="10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e.g.</a:t>
            </a:r>
            <a:r>
              <a:rPr sz="2000" spc="9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:</a:t>
            </a:r>
            <a:r>
              <a:rPr sz="2000" spc="9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A</a:t>
            </a:r>
            <a:r>
              <a:rPr sz="2000" spc="-1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spc="-10" dirty="0">
                <a:solidFill>
                  <a:srgbClr val="3B3835"/>
                </a:solidFill>
                <a:latin typeface="Arial MT"/>
                <a:cs typeface="Arial MT"/>
              </a:rPr>
              <a:t>agree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to</a:t>
            </a:r>
            <a:r>
              <a:rPr sz="2000" spc="7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sell</a:t>
            </a:r>
            <a:r>
              <a:rPr sz="2000" spc="80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to</a:t>
            </a:r>
            <a:r>
              <a:rPr sz="2000" spc="80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B</a:t>
            </a:r>
            <a:r>
              <a:rPr sz="2000" spc="7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a</a:t>
            </a:r>
            <a:r>
              <a:rPr sz="2000" spc="80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100</a:t>
            </a:r>
            <a:r>
              <a:rPr sz="2000" spc="7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tones</a:t>
            </a:r>
            <a:r>
              <a:rPr sz="2000" spc="8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of</a:t>
            </a:r>
            <a:r>
              <a:rPr sz="2000" spc="6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oil,</a:t>
            </a:r>
            <a:r>
              <a:rPr sz="2000" spc="7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there</a:t>
            </a:r>
            <a:r>
              <a:rPr sz="2000" spc="80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is</a:t>
            </a:r>
            <a:r>
              <a:rPr sz="2000" spc="80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nothing</a:t>
            </a:r>
            <a:r>
              <a:rPr sz="2000" spc="80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to</a:t>
            </a:r>
            <a:r>
              <a:rPr sz="2000" spc="70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show</a:t>
            </a:r>
            <a:r>
              <a:rPr sz="2000" spc="8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what</a:t>
            </a:r>
            <a:r>
              <a:rPr sz="2000" spc="60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kind</a:t>
            </a:r>
            <a:r>
              <a:rPr sz="2000" spc="7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of</a:t>
            </a:r>
            <a:r>
              <a:rPr sz="2000" spc="7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spc="-25" dirty="0">
                <a:solidFill>
                  <a:srgbClr val="3B3835"/>
                </a:solidFill>
                <a:latin typeface="Arial MT"/>
                <a:cs typeface="Arial MT"/>
              </a:rPr>
              <a:t>oil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intended,</a:t>
            </a:r>
            <a:r>
              <a:rPr sz="2000" spc="8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the</a:t>
            </a:r>
            <a:r>
              <a:rPr sz="2000" spc="8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agreement</a:t>
            </a:r>
            <a:r>
              <a:rPr sz="2000" spc="90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is</a:t>
            </a:r>
            <a:r>
              <a:rPr sz="2000" spc="9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void</a:t>
            </a:r>
            <a:r>
              <a:rPr sz="2000" spc="8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due</a:t>
            </a:r>
            <a:r>
              <a:rPr sz="2000" spc="8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to</a:t>
            </a:r>
            <a:r>
              <a:rPr sz="2000" spc="8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the</a:t>
            </a:r>
            <a:r>
              <a:rPr sz="2000" spc="80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absence</a:t>
            </a:r>
            <a:r>
              <a:rPr sz="2000" spc="8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of</a:t>
            </a:r>
            <a:r>
              <a:rPr sz="2000" spc="80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certainty.</a:t>
            </a:r>
            <a:r>
              <a:rPr sz="2000" spc="6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But</a:t>
            </a:r>
            <a:r>
              <a:rPr sz="2000" spc="90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spc="-25" dirty="0">
                <a:solidFill>
                  <a:srgbClr val="3B3835"/>
                </a:solidFill>
                <a:latin typeface="Arial MT"/>
                <a:cs typeface="Arial MT"/>
              </a:rPr>
              <a:t>if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A</a:t>
            </a:r>
            <a:r>
              <a:rPr sz="2000" spc="254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is</a:t>
            </a:r>
            <a:r>
              <a:rPr sz="2000" spc="37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dealer</a:t>
            </a:r>
            <a:r>
              <a:rPr sz="2000" spc="37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of</a:t>
            </a:r>
            <a:r>
              <a:rPr sz="2000" spc="36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coconut</a:t>
            </a:r>
            <a:r>
              <a:rPr sz="2000" spc="36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oil</a:t>
            </a:r>
            <a:r>
              <a:rPr sz="2000" spc="36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only</a:t>
            </a:r>
            <a:r>
              <a:rPr sz="2000" spc="360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agree</a:t>
            </a:r>
            <a:r>
              <a:rPr sz="2000" spc="370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to</a:t>
            </a:r>
            <a:r>
              <a:rPr sz="2000" spc="370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sell</a:t>
            </a:r>
            <a:r>
              <a:rPr sz="2000" spc="370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B,100</a:t>
            </a:r>
            <a:r>
              <a:rPr sz="2000" spc="360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tones</a:t>
            </a:r>
            <a:r>
              <a:rPr sz="2000" spc="37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of</a:t>
            </a:r>
            <a:r>
              <a:rPr sz="2000" spc="350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oil,</a:t>
            </a:r>
            <a:r>
              <a:rPr sz="2000" spc="36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spc="-25" dirty="0">
                <a:solidFill>
                  <a:srgbClr val="3B3835"/>
                </a:solidFill>
                <a:latin typeface="Arial MT"/>
                <a:cs typeface="Arial MT"/>
              </a:rPr>
              <a:t>the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nature</a:t>
            </a:r>
            <a:r>
              <a:rPr sz="2000" spc="-1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of A</a:t>
            </a:r>
            <a:r>
              <a:rPr sz="2000" dirty="0">
                <a:solidFill>
                  <a:srgbClr val="3B3835"/>
                </a:solidFill>
                <a:latin typeface="Calibri"/>
                <a:cs typeface="Calibri"/>
              </a:rPr>
              <a:t>’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s</a:t>
            </a:r>
            <a:r>
              <a:rPr sz="2000" spc="-10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trade</a:t>
            </a:r>
            <a:r>
              <a:rPr sz="2000" spc="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is</a:t>
            </a:r>
            <a:r>
              <a:rPr sz="2000" spc="-20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sufficient</a:t>
            </a:r>
            <a:r>
              <a:rPr sz="2000" spc="-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to</a:t>
            </a:r>
            <a:r>
              <a:rPr sz="2000" spc="-10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show</a:t>
            </a:r>
            <a:r>
              <a:rPr sz="2000" spc="-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the</a:t>
            </a:r>
            <a:r>
              <a:rPr sz="2000" spc="-10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kind</a:t>
            </a:r>
            <a:r>
              <a:rPr sz="2000" spc="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of oil,</a:t>
            </a:r>
            <a:r>
              <a:rPr sz="2000" spc="-20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and</a:t>
            </a:r>
            <a:r>
              <a:rPr sz="2000" spc="-10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this</a:t>
            </a:r>
            <a:r>
              <a:rPr sz="2000" spc="-10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will</a:t>
            </a:r>
            <a:r>
              <a:rPr sz="2000" spc="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be </a:t>
            </a:r>
            <a:r>
              <a:rPr sz="2000" spc="-50" dirty="0">
                <a:solidFill>
                  <a:srgbClr val="3B3835"/>
                </a:solidFill>
                <a:latin typeface="Arial MT"/>
                <a:cs typeface="Arial MT"/>
              </a:rPr>
              <a:t>a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valid</a:t>
            </a:r>
            <a:r>
              <a:rPr sz="2000" spc="-3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spc="-10" dirty="0">
                <a:solidFill>
                  <a:srgbClr val="3B3835"/>
                </a:solidFill>
                <a:latin typeface="Arial MT"/>
                <a:cs typeface="Arial MT"/>
              </a:rPr>
              <a:t>contract.</a:t>
            </a:r>
            <a:endParaRPr sz="2000">
              <a:latin typeface="Arial MT"/>
              <a:cs typeface="Arial MT"/>
            </a:endParaRPr>
          </a:p>
          <a:p>
            <a:pPr marL="12700">
              <a:lnSpc>
                <a:spcPts val="3825"/>
              </a:lnSpc>
            </a:pPr>
            <a:r>
              <a:rPr sz="3200" spc="180" dirty="0">
                <a:solidFill>
                  <a:srgbClr val="FF0000"/>
                </a:solidFill>
                <a:latin typeface="Times New Roman"/>
                <a:cs typeface="Times New Roman"/>
              </a:rPr>
              <a:t>8.</a:t>
            </a:r>
            <a:r>
              <a:rPr sz="3200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200" spc="-110" dirty="0">
                <a:solidFill>
                  <a:srgbClr val="FF0000"/>
                </a:solidFill>
                <a:latin typeface="Times New Roman"/>
                <a:cs typeface="Times New Roman"/>
              </a:rPr>
              <a:t>POSSIBILITY</a:t>
            </a:r>
            <a:r>
              <a:rPr sz="320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200" spc="-165" dirty="0">
                <a:solidFill>
                  <a:srgbClr val="FF0000"/>
                </a:solidFill>
                <a:latin typeface="Times New Roman"/>
                <a:cs typeface="Times New Roman"/>
              </a:rPr>
              <a:t>OF</a:t>
            </a:r>
            <a:r>
              <a:rPr sz="3200" spc="-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200" spc="-30" dirty="0">
                <a:solidFill>
                  <a:srgbClr val="FF0000"/>
                </a:solidFill>
                <a:latin typeface="Times New Roman"/>
                <a:cs typeface="Times New Roman"/>
              </a:rPr>
              <a:t>PERFORMANCE</a:t>
            </a:r>
            <a:r>
              <a:rPr sz="2400" spc="-30" dirty="0">
                <a:solidFill>
                  <a:srgbClr val="3B3835"/>
                </a:solidFill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  <a:spcBef>
                <a:spcPts val="75"/>
              </a:spcBef>
            </a:pP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Condition</a:t>
            </a:r>
            <a:r>
              <a:rPr sz="2000" spc="150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for</a:t>
            </a:r>
            <a:r>
              <a:rPr sz="2000" spc="14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a</a:t>
            </a:r>
            <a:r>
              <a:rPr sz="2000" spc="150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contract</a:t>
            </a:r>
            <a:r>
              <a:rPr sz="2000" spc="13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should</a:t>
            </a:r>
            <a:r>
              <a:rPr sz="2000" spc="15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be</a:t>
            </a:r>
            <a:r>
              <a:rPr sz="2000" spc="12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capable</a:t>
            </a:r>
            <a:r>
              <a:rPr sz="2000" spc="15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for</a:t>
            </a:r>
            <a:r>
              <a:rPr sz="2000" spc="14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performance</a:t>
            </a:r>
            <a:r>
              <a:rPr sz="2000" spc="13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.If</a:t>
            </a:r>
            <a:r>
              <a:rPr sz="2000" spc="13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the</a:t>
            </a:r>
            <a:r>
              <a:rPr sz="2000" spc="14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spc="-25" dirty="0">
                <a:solidFill>
                  <a:srgbClr val="3B3835"/>
                </a:solidFill>
                <a:latin typeface="Arial MT"/>
                <a:cs typeface="Arial MT"/>
              </a:rPr>
              <a:t>act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is</a:t>
            </a:r>
            <a:r>
              <a:rPr sz="2000" spc="-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impossible</a:t>
            </a:r>
            <a:r>
              <a:rPr sz="2000" spc="-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in</a:t>
            </a:r>
            <a:r>
              <a:rPr sz="2000" spc="-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itself,</a:t>
            </a:r>
            <a:r>
              <a:rPr sz="2000" spc="-10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physically</a:t>
            </a:r>
            <a:r>
              <a:rPr sz="2000" spc="-10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or </a:t>
            </a:r>
            <a:r>
              <a:rPr sz="2000" spc="-10" dirty="0">
                <a:solidFill>
                  <a:srgbClr val="3B3835"/>
                </a:solidFill>
                <a:latin typeface="Arial MT"/>
                <a:cs typeface="Arial MT"/>
              </a:rPr>
              <a:t>legally,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if</a:t>
            </a:r>
            <a:r>
              <a:rPr sz="2000" spc="-1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cannot</a:t>
            </a:r>
            <a:r>
              <a:rPr sz="2000" spc="-1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be</a:t>
            </a:r>
            <a:r>
              <a:rPr sz="2000" spc="-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enforced</a:t>
            </a:r>
            <a:r>
              <a:rPr sz="2000" spc="-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at</a:t>
            </a:r>
            <a:r>
              <a:rPr sz="2000" spc="-2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spc="-20" dirty="0">
                <a:solidFill>
                  <a:srgbClr val="3B3835"/>
                </a:solidFill>
                <a:latin typeface="Arial MT"/>
                <a:cs typeface="Arial MT"/>
              </a:rPr>
              <a:t>law.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For</a:t>
            </a:r>
            <a:r>
              <a:rPr sz="2000" spc="37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example:</a:t>
            </a:r>
            <a:r>
              <a:rPr sz="2000" spc="35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If</a:t>
            </a:r>
            <a:r>
              <a:rPr sz="2000" spc="36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A</a:t>
            </a:r>
            <a:r>
              <a:rPr sz="2000" spc="254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and</a:t>
            </a:r>
            <a:r>
              <a:rPr sz="2000" spc="36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B</a:t>
            </a:r>
            <a:r>
              <a:rPr sz="2000" spc="36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makes</a:t>
            </a:r>
            <a:r>
              <a:rPr sz="2000" spc="360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an</a:t>
            </a:r>
            <a:r>
              <a:rPr sz="2000" spc="360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agreement</a:t>
            </a:r>
            <a:r>
              <a:rPr sz="2000" spc="36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that</a:t>
            </a:r>
            <a:r>
              <a:rPr sz="2000" spc="35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if</a:t>
            </a:r>
            <a:r>
              <a:rPr sz="2000" spc="36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B</a:t>
            </a:r>
            <a:r>
              <a:rPr sz="2000" spc="370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encloses</a:t>
            </a:r>
            <a:r>
              <a:rPr sz="2000" spc="37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spc="-50" dirty="0">
                <a:solidFill>
                  <a:srgbClr val="3B3835"/>
                </a:solidFill>
                <a:latin typeface="Arial MT"/>
                <a:cs typeface="Arial MT"/>
              </a:rPr>
              <a:t>a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space</a:t>
            </a:r>
            <a:r>
              <a:rPr sz="2000" spc="12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with</a:t>
            </a:r>
            <a:r>
              <a:rPr sz="2000" spc="14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the</a:t>
            </a:r>
            <a:r>
              <a:rPr sz="2000" spc="14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help</a:t>
            </a:r>
            <a:r>
              <a:rPr sz="2000" spc="130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of</a:t>
            </a:r>
            <a:r>
              <a:rPr sz="2000" spc="13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two</a:t>
            </a:r>
            <a:r>
              <a:rPr sz="2000" spc="130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straight</a:t>
            </a:r>
            <a:r>
              <a:rPr sz="2000" spc="13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lines</a:t>
            </a:r>
            <a:r>
              <a:rPr sz="2000" spc="13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then</a:t>
            </a:r>
            <a:r>
              <a:rPr sz="2000" spc="12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A</a:t>
            </a:r>
            <a:r>
              <a:rPr sz="2000" spc="3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will</a:t>
            </a:r>
            <a:r>
              <a:rPr sz="2000" spc="140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pay</a:t>
            </a:r>
            <a:r>
              <a:rPr sz="2000" spc="13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him</a:t>
            </a:r>
            <a:r>
              <a:rPr sz="2000" spc="140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Rs.</a:t>
            </a:r>
            <a:r>
              <a:rPr sz="2000" spc="12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spc="-20" dirty="0">
                <a:solidFill>
                  <a:srgbClr val="3B3835"/>
                </a:solidFill>
                <a:latin typeface="Arial MT"/>
                <a:cs typeface="Arial MT"/>
              </a:rPr>
              <a:t>1000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otherwise</a:t>
            </a:r>
            <a:r>
              <a:rPr sz="2000" spc="7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B</a:t>
            </a:r>
            <a:r>
              <a:rPr sz="2000" spc="7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will</a:t>
            </a:r>
            <a:r>
              <a:rPr sz="2000" spc="90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be</a:t>
            </a:r>
            <a:r>
              <a:rPr sz="2000" spc="90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liable</a:t>
            </a:r>
            <a:r>
              <a:rPr sz="2000" spc="7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for</a:t>
            </a:r>
            <a:r>
              <a:rPr sz="2000" spc="8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paying</a:t>
            </a:r>
            <a:r>
              <a:rPr sz="2000" spc="80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Rs.</a:t>
            </a:r>
            <a:r>
              <a:rPr sz="2000" spc="8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500</a:t>
            </a:r>
            <a:r>
              <a:rPr sz="2000" spc="90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to</a:t>
            </a:r>
            <a:r>
              <a:rPr sz="2000" spc="90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A.</a:t>
            </a:r>
            <a:r>
              <a:rPr sz="2000" spc="7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spc="-35" dirty="0">
                <a:solidFill>
                  <a:srgbClr val="3B3835"/>
                </a:solidFill>
                <a:latin typeface="Arial MT"/>
                <a:cs typeface="Arial MT"/>
              </a:rPr>
              <a:t>RESULT:</a:t>
            </a:r>
            <a:r>
              <a:rPr sz="2000" spc="8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This</a:t>
            </a:r>
            <a:r>
              <a:rPr sz="2000" spc="8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is</a:t>
            </a:r>
            <a:r>
              <a:rPr sz="2000" spc="80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spc="-25" dirty="0">
                <a:solidFill>
                  <a:srgbClr val="3B3835"/>
                </a:solidFill>
                <a:latin typeface="Arial MT"/>
                <a:cs typeface="Arial MT"/>
              </a:rPr>
              <a:t>an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impossible</a:t>
            </a:r>
            <a:r>
              <a:rPr sz="2000" spc="21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work.</a:t>
            </a:r>
            <a:r>
              <a:rPr sz="2000" spc="210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Two</a:t>
            </a:r>
            <a:r>
              <a:rPr sz="2000" spc="204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straight</a:t>
            </a:r>
            <a:r>
              <a:rPr sz="2000" spc="210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lines</a:t>
            </a:r>
            <a:r>
              <a:rPr sz="2000" spc="210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can</a:t>
            </a:r>
            <a:r>
              <a:rPr sz="2000" spc="204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not</a:t>
            </a:r>
            <a:r>
              <a:rPr sz="2000" spc="19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enclose</a:t>
            </a:r>
            <a:r>
              <a:rPr sz="2000" spc="190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a</a:t>
            </a:r>
            <a:r>
              <a:rPr sz="2000" spc="21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space</a:t>
            </a:r>
            <a:r>
              <a:rPr sz="2000" spc="220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,</a:t>
            </a:r>
            <a:r>
              <a:rPr sz="2000" spc="200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spc="-10" dirty="0">
                <a:solidFill>
                  <a:srgbClr val="3B3835"/>
                </a:solidFill>
                <a:latin typeface="Arial MT"/>
                <a:cs typeface="Arial MT"/>
              </a:rPr>
              <a:t>hence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contract</a:t>
            </a:r>
            <a:r>
              <a:rPr sz="2000" spc="-6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B3835"/>
                </a:solidFill>
                <a:latin typeface="Arial MT"/>
                <a:cs typeface="Arial MT"/>
              </a:rPr>
              <a:t>is not</a:t>
            </a:r>
            <a:r>
              <a:rPr sz="2000" spc="-25" dirty="0">
                <a:solidFill>
                  <a:srgbClr val="3B3835"/>
                </a:solidFill>
                <a:latin typeface="Arial MT"/>
                <a:cs typeface="Arial MT"/>
              </a:rPr>
              <a:t> </a:t>
            </a:r>
            <a:r>
              <a:rPr sz="2000" spc="-10" dirty="0">
                <a:solidFill>
                  <a:srgbClr val="3B3835"/>
                </a:solidFill>
                <a:latin typeface="Arial MT"/>
                <a:cs typeface="Arial MT"/>
              </a:rPr>
              <a:t>valid.</a:t>
            </a:r>
            <a:endParaRPr sz="20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1318</Words>
  <Application>Microsoft Office PowerPoint</Application>
  <PresentationFormat>On-screen Show (4:3)</PresentationFormat>
  <Paragraphs>41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Arial MT</vt:lpstr>
      <vt:lpstr>Calibri</vt:lpstr>
      <vt:lpstr>Comic Sans MS</vt:lpstr>
      <vt:lpstr>Times New Roman</vt:lpstr>
      <vt:lpstr>Wingdings</vt:lpstr>
      <vt:lpstr>Office Theme</vt:lpstr>
      <vt:lpstr>ESSENTIAL ELEMENTS OF</vt:lpstr>
      <vt:lpstr>PowerPoint Presentation</vt:lpstr>
      <vt:lpstr>ESSENTIAL ELEMENTS OF A VALID CONTRACT</vt:lpstr>
      <vt:lpstr>2 INTENTION TO CREATE LEGAL RELATIONSHIP.</vt:lpstr>
      <vt:lpstr>3.LAWFUL CONSIDERATION.</vt:lpstr>
      <vt:lpstr>4. COMPETENCY OF THE PARTIES./CAPACITY TO CONTRACT.</vt:lpstr>
      <vt:lpstr>5. FREE CONSENT. “Consent' means the parties must have agreed upon the same thing in the same sense.</vt:lpstr>
      <vt:lpstr>6. LAWFUL OBJECT.</vt:lpstr>
      <vt:lpstr>7. CERTAINTY OF MEANING.</vt:lpstr>
      <vt:lpstr>9. NOT DECLARED TO BE VOID OR ILLEGAL.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ESSENTIAL ELEMENTS  OF  A VALID CONTRACT</dc:title>
  <dc:creator>LAB3</dc:creator>
  <cp:lastModifiedBy>tarun vyas</cp:lastModifiedBy>
  <cp:revision>1</cp:revision>
  <dcterms:created xsi:type="dcterms:W3CDTF">2024-02-26T17:09:47Z</dcterms:created>
  <dcterms:modified xsi:type="dcterms:W3CDTF">2024-02-26T18:29:37Z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2020-04-07T00:00:00Z</vt:filetime>
  </property>
  <property fmtid="{D5CDD505-2E9C-101B-9397-08002B2CF9AE}" pid="3" name="Creator">
    <vt:lpwstr>Acrobat PDFMaker 17 for PowerPoint</vt:lpwstr>
  </property>
  <property fmtid="{D5CDD505-2E9C-101B-9397-08002B2CF9AE}" pid="4" name="LastSaved">
    <vt:filetime>2024-02-26T00:00:00Z</vt:filetime>
  </property>
  <property fmtid="{D5CDD505-2E9C-101B-9397-08002B2CF9AE}" pid="5" name="Producer">
    <vt:lpwstr>Adobe PDF Library 15.0</vt:lpwstr>
  </property>
</Properties>
</file>