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F0C2EE-0F15-4656-9A24-5DB27FBB8927}" type="datetimeFigureOut">
              <a:rPr lang="en-US" smtClean="0"/>
              <a:pPr/>
              <a:t>3/26/2024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B75D482-BF16-40B8-BF97-6475275161B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F0C2EE-0F15-4656-9A24-5DB27FBB8927}"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D482-BF16-40B8-BF97-6475275161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F0C2EE-0F15-4656-9A24-5DB27FBB8927}"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D482-BF16-40B8-BF97-6475275161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7F0C2EE-0F15-4656-9A24-5DB27FBB8927}"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D482-BF16-40B8-BF97-6475275161B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F0C2EE-0F15-4656-9A24-5DB27FBB8927}" type="datetimeFigureOut">
              <a:rPr lang="en-US" smtClean="0"/>
              <a:pPr/>
              <a:t>3/26/2024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B75D482-BF16-40B8-BF97-6475275161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F0C2EE-0F15-4656-9A24-5DB27FBB8927}"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D482-BF16-40B8-BF97-6475275161B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7F0C2EE-0F15-4656-9A24-5DB27FBB8927}"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5D482-BF16-40B8-BF97-6475275161B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F0C2EE-0F15-4656-9A24-5DB27FBB8927}"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5D482-BF16-40B8-BF97-6475275161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0C2EE-0F15-4656-9A24-5DB27FBB8927}"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5D482-BF16-40B8-BF97-6475275161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F0C2EE-0F15-4656-9A24-5DB27FBB8927}"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D482-BF16-40B8-BF97-6475275161B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F0C2EE-0F15-4656-9A24-5DB27FBB8927}" type="datetimeFigureOut">
              <a:rPr lang="en-US" smtClean="0"/>
              <a:pPr/>
              <a:t>3/26/2024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B75D482-BF16-40B8-BF97-6475275161B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F0C2EE-0F15-4656-9A24-5DB27FBB8927}" type="datetimeFigureOut">
              <a:rPr lang="en-US" smtClean="0"/>
              <a:pPr/>
              <a:t>3/26/2024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B75D482-BF16-40B8-BF97-6475275161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dirty="0" smtClean="0"/>
              <a:t>Presented by – </a:t>
            </a:r>
            <a:r>
              <a:rPr lang="en-IN" dirty="0" err="1" smtClean="0"/>
              <a:t>kusum</a:t>
            </a:r>
            <a:r>
              <a:rPr lang="en-IN" dirty="0" smtClean="0"/>
              <a:t> </a:t>
            </a:r>
            <a:r>
              <a:rPr lang="en-IN" dirty="0" err="1" smtClean="0"/>
              <a:t>Rathore</a:t>
            </a:r>
            <a:r>
              <a:rPr lang="en-IN" dirty="0" smtClean="0"/>
              <a:t> </a:t>
            </a:r>
            <a:endParaRPr lang="en-US" dirty="0"/>
          </a:p>
        </p:txBody>
      </p:sp>
      <p:sp>
        <p:nvSpPr>
          <p:cNvPr id="2" name="Title 1"/>
          <p:cNvSpPr>
            <a:spLocks noGrp="1"/>
          </p:cNvSpPr>
          <p:nvPr>
            <p:ph type="ctrTitle"/>
          </p:nvPr>
        </p:nvSpPr>
        <p:spPr/>
        <p:txBody>
          <a:bodyPr/>
          <a:lstStyle/>
          <a:p>
            <a:r>
              <a:rPr lang="en-IN" dirty="0" smtClean="0">
                <a:latin typeface="Cambria" pitchFamily="18" charset="0"/>
                <a:ea typeface="Cambria" pitchFamily="18" charset="0"/>
              </a:rPr>
              <a:t>Children at risk educationally </a:t>
            </a:r>
            <a:endParaRPr lang="en-US" dirty="0">
              <a:latin typeface="Cambria" pitchFamily="18" charset="0"/>
              <a:ea typeface="Cambria" pitchFamily="18" charset="0"/>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96842"/>
          </a:xfrm>
        </p:spPr>
        <p:txBody>
          <a:bodyPr>
            <a:normAutofit fontScale="90000"/>
          </a:bodyPr>
          <a:lstStyle/>
          <a:p>
            <a:endParaRPr lang="en-US" dirty="0"/>
          </a:p>
        </p:txBody>
      </p:sp>
      <p:sp>
        <p:nvSpPr>
          <p:cNvPr id="3" name="Content Placeholder 2"/>
          <p:cNvSpPr>
            <a:spLocks noGrp="1"/>
          </p:cNvSpPr>
          <p:nvPr>
            <p:ph sz="quarter" idx="1"/>
          </p:nvPr>
        </p:nvSpPr>
        <p:spPr>
          <a:xfrm>
            <a:off x="914400" y="928670"/>
            <a:ext cx="7772400" cy="5091130"/>
          </a:xfrm>
        </p:spPr>
        <p:txBody>
          <a:bodyPr/>
          <a:lstStyle/>
          <a:p>
            <a:r>
              <a:rPr lang="en-IN" dirty="0" smtClean="0"/>
              <a:t>More distance between school and home - </a:t>
            </a:r>
            <a:r>
              <a:rPr lang="en-US" dirty="0" smtClean="0"/>
              <a:t>A distance between school and home greatly affect the student. It would be ultimately loss of studies of a student if his/ her school is far away from home. Moreover, they lack in study if their school is far from home. Having a huge distance between home to school affects the students in many ways.</a:t>
            </a:r>
            <a:endParaRPr lang="en-US" dirty="0"/>
          </a:p>
        </p:txBody>
      </p:sp>
      <p:pic>
        <p:nvPicPr>
          <p:cNvPr id="4" name="Picture 3" descr="distance-learning.png"/>
          <p:cNvPicPr>
            <a:picLocks noChangeAspect="1"/>
          </p:cNvPicPr>
          <p:nvPr/>
        </p:nvPicPr>
        <p:blipFill>
          <a:blip r:embed="rId2"/>
          <a:stretch>
            <a:fillRect/>
          </a:stretch>
        </p:blipFill>
        <p:spPr>
          <a:xfrm>
            <a:off x="2357422" y="3357562"/>
            <a:ext cx="4571968" cy="3067025"/>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5404"/>
          </a:xfrm>
        </p:spPr>
        <p:txBody>
          <a:bodyPr>
            <a:normAutofit fontScale="90000"/>
          </a:bodyPr>
          <a:lstStyle/>
          <a:p>
            <a:endParaRPr lang="en-US"/>
          </a:p>
        </p:txBody>
      </p:sp>
      <p:sp>
        <p:nvSpPr>
          <p:cNvPr id="3" name="Content Placeholder 2"/>
          <p:cNvSpPr>
            <a:spLocks noGrp="1"/>
          </p:cNvSpPr>
          <p:nvPr>
            <p:ph sz="quarter" idx="1"/>
          </p:nvPr>
        </p:nvSpPr>
        <p:spPr>
          <a:xfrm>
            <a:off x="914400" y="571480"/>
            <a:ext cx="7772400" cy="5448320"/>
          </a:xfrm>
        </p:spPr>
        <p:txBody>
          <a:bodyPr/>
          <a:lstStyle/>
          <a:p>
            <a:r>
              <a:rPr lang="en-IN" dirty="0" smtClean="0"/>
              <a:t>Lack of girls school - </a:t>
            </a:r>
            <a:r>
              <a:rPr lang="en-US" dirty="0" smtClean="0"/>
              <a:t>Barriers to girls' education – like poverty, child marriage and gender-based violence – vary among countries and communities. Poor families often </a:t>
            </a:r>
            <a:r>
              <a:rPr lang="en-US" dirty="0" err="1" smtClean="0"/>
              <a:t>favour</a:t>
            </a:r>
            <a:r>
              <a:rPr lang="en-US" dirty="0" smtClean="0"/>
              <a:t> boys when investing in education. In some places, schools do not meet the safety, hygiene or sanitation needs of girls.</a:t>
            </a:r>
            <a:endParaRPr lang="en-US" dirty="0"/>
          </a:p>
        </p:txBody>
      </p:sp>
      <p:pic>
        <p:nvPicPr>
          <p:cNvPr id="4" name="Picture 3" descr="download (5).jpg"/>
          <p:cNvPicPr>
            <a:picLocks noChangeAspect="1"/>
          </p:cNvPicPr>
          <p:nvPr/>
        </p:nvPicPr>
        <p:blipFill>
          <a:blip r:embed="rId2"/>
          <a:stretch>
            <a:fillRect/>
          </a:stretch>
        </p:blipFill>
        <p:spPr>
          <a:xfrm>
            <a:off x="2143108" y="2857496"/>
            <a:ext cx="4357718" cy="244848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290"/>
            <a:ext cx="7772400" cy="60348"/>
          </a:xfrm>
        </p:spPr>
        <p:txBody>
          <a:bodyPr>
            <a:normAutofit fontScale="90000"/>
          </a:bodyPr>
          <a:lstStyle/>
          <a:p>
            <a:endParaRPr lang="en-US" dirty="0"/>
          </a:p>
        </p:txBody>
      </p:sp>
      <p:sp>
        <p:nvSpPr>
          <p:cNvPr id="3" name="Content Placeholder 2"/>
          <p:cNvSpPr>
            <a:spLocks noGrp="1"/>
          </p:cNvSpPr>
          <p:nvPr>
            <p:ph sz="quarter" idx="1"/>
          </p:nvPr>
        </p:nvSpPr>
        <p:spPr>
          <a:xfrm>
            <a:off x="914400" y="571480"/>
            <a:ext cx="7772400" cy="5448320"/>
          </a:xfrm>
        </p:spPr>
        <p:txBody>
          <a:bodyPr/>
          <a:lstStyle/>
          <a:p>
            <a:r>
              <a:rPr lang="en-IN" dirty="0" smtClean="0"/>
              <a:t>Lack of </a:t>
            </a:r>
            <a:r>
              <a:rPr lang="en-IN" dirty="0" err="1" smtClean="0"/>
              <a:t>toilate</a:t>
            </a:r>
            <a:r>
              <a:rPr lang="en-IN" dirty="0" smtClean="0"/>
              <a:t> - </a:t>
            </a:r>
            <a:r>
              <a:rPr lang="en-US" dirty="0" smtClean="0"/>
              <a:t>A lack of proper school toilets threatens the health, education and safety of at least 620 million children around the world, the charity </a:t>
            </a:r>
            <a:r>
              <a:rPr lang="en-US" dirty="0" err="1" smtClean="0"/>
              <a:t>WaterAid</a:t>
            </a:r>
            <a:r>
              <a:rPr lang="en-US" dirty="0" smtClean="0"/>
              <a:t> said in a new study today.</a:t>
            </a:r>
            <a:endParaRPr lang="en-US" dirty="0"/>
          </a:p>
        </p:txBody>
      </p:sp>
      <p:pic>
        <p:nvPicPr>
          <p:cNvPr id="4" name="Picture 3" descr="1000-500-54.jpg"/>
          <p:cNvPicPr>
            <a:picLocks noChangeAspect="1"/>
          </p:cNvPicPr>
          <p:nvPr/>
        </p:nvPicPr>
        <p:blipFill>
          <a:blip r:embed="rId2"/>
          <a:stretch>
            <a:fillRect/>
          </a:stretch>
        </p:blipFill>
        <p:spPr>
          <a:xfrm>
            <a:off x="2285984" y="2500306"/>
            <a:ext cx="5391556" cy="281978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en-US" dirty="0"/>
          </a:p>
        </p:txBody>
      </p:sp>
      <p:sp>
        <p:nvSpPr>
          <p:cNvPr id="3" name="Content Placeholder 2"/>
          <p:cNvSpPr>
            <a:spLocks noGrp="1"/>
          </p:cNvSpPr>
          <p:nvPr>
            <p:ph sz="quarter" idx="1"/>
          </p:nvPr>
        </p:nvSpPr>
        <p:spPr>
          <a:xfrm>
            <a:off x="914400" y="500042"/>
            <a:ext cx="7772400" cy="5519758"/>
          </a:xfrm>
        </p:spPr>
        <p:txBody>
          <a:bodyPr/>
          <a:lstStyle/>
          <a:p>
            <a:r>
              <a:rPr lang="en-IN" dirty="0" smtClean="0"/>
              <a:t>Lack of schools in remote areas - </a:t>
            </a:r>
            <a:r>
              <a:rPr lang="en-US" dirty="0" smtClean="0"/>
              <a:t>For the large majority of the population living in </a:t>
            </a:r>
            <a:r>
              <a:rPr lang="en-US" b="1" dirty="0" smtClean="0"/>
              <a:t>rural areas</a:t>
            </a:r>
            <a:r>
              <a:rPr lang="en-US" dirty="0" smtClean="0"/>
              <a:t>, </a:t>
            </a:r>
            <a:r>
              <a:rPr lang="en-US" b="1" dirty="0" smtClean="0"/>
              <a:t>education</a:t>
            </a:r>
            <a:r>
              <a:rPr lang="en-US" dirty="0" smtClean="0"/>
              <a:t> is highly dependent on government-run or aided </a:t>
            </a:r>
            <a:r>
              <a:rPr lang="en-US" b="1" dirty="0" err="1" smtClean="0"/>
              <a:t>schools</a:t>
            </a:r>
            <a:r>
              <a:rPr lang="en-US" dirty="0" err="1" smtClean="0"/>
              <a:t>In</a:t>
            </a:r>
            <a:r>
              <a:rPr lang="en-US" dirty="0" smtClean="0"/>
              <a:t> India, the school in rural areas have only one or two teachers in the school</a:t>
            </a:r>
            <a:endParaRPr lang="en-US" dirty="0"/>
          </a:p>
        </p:txBody>
      </p:sp>
      <p:pic>
        <p:nvPicPr>
          <p:cNvPr id="4" name="Picture 3" descr="download (6).jpg"/>
          <p:cNvPicPr>
            <a:picLocks noChangeAspect="1"/>
          </p:cNvPicPr>
          <p:nvPr/>
        </p:nvPicPr>
        <p:blipFill>
          <a:blip r:embed="rId2"/>
          <a:stretch>
            <a:fillRect/>
          </a:stretch>
        </p:blipFill>
        <p:spPr>
          <a:xfrm>
            <a:off x="2500298" y="2786059"/>
            <a:ext cx="4352594" cy="2437452"/>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96842"/>
          </a:xfrm>
        </p:spPr>
        <p:txBody>
          <a:bodyPr>
            <a:normAutofit fontScale="90000"/>
          </a:bodyPr>
          <a:lstStyle/>
          <a:p>
            <a:endParaRPr lang="en-US" dirty="0"/>
          </a:p>
        </p:txBody>
      </p:sp>
      <p:sp>
        <p:nvSpPr>
          <p:cNvPr id="3" name="Content Placeholder 2"/>
          <p:cNvSpPr>
            <a:spLocks noGrp="1"/>
          </p:cNvSpPr>
          <p:nvPr>
            <p:ph sz="quarter" idx="1"/>
          </p:nvPr>
        </p:nvSpPr>
        <p:spPr>
          <a:xfrm>
            <a:off x="914400" y="714356"/>
            <a:ext cx="7772400" cy="5305444"/>
          </a:xfrm>
        </p:spPr>
        <p:txBody>
          <a:bodyPr/>
          <a:lstStyle/>
          <a:p>
            <a:r>
              <a:rPr lang="en-IN" dirty="0" smtClean="0"/>
              <a:t>Low economic condition of families - </a:t>
            </a:r>
            <a:r>
              <a:rPr lang="en-US" dirty="0" smtClean="0"/>
              <a:t>Children from low-income families often do not receive the stimulation and do not learn the social skills required to prepare them for school. Typical problems are parental inconsistency (with regard to daily routines and parenting), frequent changes of primary caregivers, lack of supervision and poor role </a:t>
            </a:r>
            <a:r>
              <a:rPr lang="en-US" dirty="0" err="1" smtClean="0"/>
              <a:t>modelling</a:t>
            </a:r>
            <a:r>
              <a:rPr lang="en-US" dirty="0" smtClean="0"/>
              <a:t>.</a:t>
            </a:r>
            <a:endParaRPr lang="en-US" dirty="0"/>
          </a:p>
        </p:txBody>
      </p:sp>
      <p:pic>
        <p:nvPicPr>
          <p:cNvPr id="4" name="Picture 3" descr="download (1).png"/>
          <p:cNvPicPr>
            <a:picLocks noChangeAspect="1"/>
          </p:cNvPicPr>
          <p:nvPr/>
        </p:nvPicPr>
        <p:blipFill>
          <a:blip r:embed="rId2"/>
          <a:stretch>
            <a:fillRect/>
          </a:stretch>
        </p:blipFill>
        <p:spPr>
          <a:xfrm>
            <a:off x="3286116" y="3286124"/>
            <a:ext cx="3214710" cy="3214710"/>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en-US" dirty="0"/>
          </a:p>
        </p:txBody>
      </p:sp>
      <p:sp>
        <p:nvSpPr>
          <p:cNvPr id="3" name="Content Placeholder 2"/>
          <p:cNvSpPr>
            <a:spLocks noGrp="1"/>
          </p:cNvSpPr>
          <p:nvPr>
            <p:ph sz="quarter" idx="1"/>
          </p:nvPr>
        </p:nvSpPr>
        <p:spPr>
          <a:xfrm>
            <a:off x="914400" y="714356"/>
            <a:ext cx="7772400" cy="5305444"/>
          </a:xfrm>
        </p:spPr>
        <p:txBody>
          <a:bodyPr/>
          <a:lstStyle/>
          <a:p>
            <a:r>
              <a:rPr lang="en-IN" dirty="0" smtClean="0"/>
              <a:t>Lack of </a:t>
            </a:r>
            <a:r>
              <a:rPr lang="en-IN" dirty="0" err="1" smtClean="0"/>
              <a:t>awarness</a:t>
            </a:r>
            <a:r>
              <a:rPr lang="en-IN" dirty="0" smtClean="0"/>
              <a:t>  - </a:t>
            </a:r>
            <a:r>
              <a:rPr lang="en-US" dirty="0" smtClean="0"/>
              <a:t>With this rapid growth, there comes the challenge of lack of awareness in students. They know about the traditional courses but are not aware about the </a:t>
            </a:r>
            <a:r>
              <a:rPr lang="en-US" dirty="0" err="1" smtClean="0"/>
              <a:t>specialised</a:t>
            </a:r>
            <a:r>
              <a:rPr lang="en-US" dirty="0" smtClean="0"/>
              <a:t> courses, skill development courses or anything that will build new skills in us.</a:t>
            </a:r>
            <a:endParaRPr lang="en-US" dirty="0"/>
          </a:p>
        </p:txBody>
      </p:sp>
      <p:pic>
        <p:nvPicPr>
          <p:cNvPr id="4" name="Picture 3" descr="images (2).jpg"/>
          <p:cNvPicPr>
            <a:picLocks noChangeAspect="1"/>
          </p:cNvPicPr>
          <p:nvPr/>
        </p:nvPicPr>
        <p:blipFill>
          <a:blip r:embed="rId2"/>
          <a:stretch>
            <a:fillRect/>
          </a:stretch>
        </p:blipFill>
        <p:spPr>
          <a:xfrm>
            <a:off x="2143108" y="3286124"/>
            <a:ext cx="4214822" cy="23603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en-US" dirty="0"/>
          </a:p>
        </p:txBody>
      </p:sp>
      <p:sp>
        <p:nvSpPr>
          <p:cNvPr id="3" name="Content Placeholder 2"/>
          <p:cNvSpPr>
            <a:spLocks noGrp="1"/>
          </p:cNvSpPr>
          <p:nvPr>
            <p:ph sz="quarter" idx="1"/>
          </p:nvPr>
        </p:nvSpPr>
        <p:spPr>
          <a:xfrm>
            <a:off x="914400" y="785794"/>
            <a:ext cx="7772400" cy="5234006"/>
          </a:xfrm>
        </p:spPr>
        <p:txBody>
          <a:bodyPr/>
          <a:lstStyle/>
          <a:p>
            <a:r>
              <a:rPr lang="en-US" dirty="0" smtClean="0"/>
              <a:t>Due to child </a:t>
            </a:r>
            <a:r>
              <a:rPr lang="en-US" dirty="0" err="1" smtClean="0"/>
              <a:t>labour</a:t>
            </a:r>
            <a:r>
              <a:rPr lang="en-US" dirty="0" smtClean="0"/>
              <a:t> - The </a:t>
            </a:r>
            <a:r>
              <a:rPr lang="en-US" dirty="0" smtClean="0"/>
              <a:t>term “child </a:t>
            </a:r>
            <a:r>
              <a:rPr lang="en-US" dirty="0" err="1" smtClean="0"/>
              <a:t>labour</a:t>
            </a:r>
            <a:r>
              <a:rPr lang="en-US" dirty="0" smtClean="0"/>
              <a:t>” is often defined as work that deprives children of their childhood, their potential and their dignity, and that is harmful to physical and mental development</a:t>
            </a:r>
            <a:endParaRPr lang="en-US" dirty="0"/>
          </a:p>
        </p:txBody>
      </p:sp>
      <p:pic>
        <p:nvPicPr>
          <p:cNvPr id="4" name="Picture 3" descr="download (7).jpg"/>
          <p:cNvPicPr>
            <a:picLocks noChangeAspect="1"/>
          </p:cNvPicPr>
          <p:nvPr/>
        </p:nvPicPr>
        <p:blipFill>
          <a:blip r:embed="rId2"/>
          <a:stretch>
            <a:fillRect/>
          </a:stretch>
        </p:blipFill>
        <p:spPr>
          <a:xfrm>
            <a:off x="2857488" y="2714620"/>
            <a:ext cx="3878383" cy="2671775"/>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96842"/>
          </a:xfrm>
        </p:spPr>
        <p:txBody>
          <a:bodyPr>
            <a:normAutofit fontScale="90000"/>
          </a:bodyPr>
          <a:lstStyle/>
          <a:p>
            <a:endParaRPr lang="en-US" dirty="0"/>
          </a:p>
        </p:txBody>
      </p:sp>
      <p:sp>
        <p:nvSpPr>
          <p:cNvPr id="3" name="Content Placeholder 2"/>
          <p:cNvSpPr>
            <a:spLocks noGrp="1"/>
          </p:cNvSpPr>
          <p:nvPr>
            <p:ph sz="quarter" idx="1"/>
          </p:nvPr>
        </p:nvSpPr>
        <p:spPr>
          <a:xfrm>
            <a:off x="914400" y="642918"/>
            <a:ext cx="7772400" cy="5376882"/>
          </a:xfrm>
        </p:spPr>
        <p:txBody>
          <a:bodyPr/>
          <a:lstStyle/>
          <a:p>
            <a:r>
              <a:rPr lang="en-US" dirty="0" smtClean="0"/>
              <a:t>Lack of Policy execution -</a:t>
            </a:r>
            <a:r>
              <a:rPr lang="en-US" dirty="0" smtClean="0"/>
              <a:t> describes the various methods that may be used to invoke and run compliance policies can be validated against the network. It also describes the steps a user must take in order to execute the policies that have been created on the network.</a:t>
            </a:r>
            <a:endParaRPr lang="en-US" dirty="0"/>
          </a:p>
        </p:txBody>
      </p:sp>
      <p:pic>
        <p:nvPicPr>
          <p:cNvPr id="4" name="Picture 3" descr="download (8).jpg"/>
          <p:cNvPicPr>
            <a:picLocks noChangeAspect="1"/>
          </p:cNvPicPr>
          <p:nvPr/>
        </p:nvPicPr>
        <p:blipFill>
          <a:blip r:embed="rId2"/>
          <a:stretch>
            <a:fillRect/>
          </a:stretch>
        </p:blipFill>
        <p:spPr>
          <a:xfrm>
            <a:off x="2928926" y="2928934"/>
            <a:ext cx="3695708" cy="2592512"/>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Cambria" pitchFamily="18" charset="0"/>
                <a:ea typeface="Cambria" pitchFamily="18" charset="0"/>
              </a:rPr>
              <a:t>Schemes applied by </a:t>
            </a:r>
            <a:r>
              <a:rPr lang="en-IN" dirty="0" err="1" smtClean="0">
                <a:latin typeface="Cambria" pitchFamily="18" charset="0"/>
                <a:ea typeface="Cambria" pitchFamily="18" charset="0"/>
              </a:rPr>
              <a:t>chhatisgarh</a:t>
            </a:r>
            <a:r>
              <a:rPr lang="en-IN" dirty="0" smtClean="0">
                <a:latin typeface="Cambria" pitchFamily="18" charset="0"/>
                <a:ea typeface="Cambria" pitchFamily="18" charset="0"/>
              </a:rPr>
              <a:t> </a:t>
            </a:r>
            <a:endParaRPr lang="en-US" dirty="0">
              <a:latin typeface="Cambria" pitchFamily="18" charset="0"/>
              <a:ea typeface="Cambria" pitchFamily="18" charset="0"/>
            </a:endParaRPr>
          </a:p>
        </p:txBody>
      </p:sp>
      <p:sp>
        <p:nvSpPr>
          <p:cNvPr id="3" name="Content Placeholder 2"/>
          <p:cNvSpPr>
            <a:spLocks noGrp="1"/>
          </p:cNvSpPr>
          <p:nvPr>
            <p:ph sz="quarter" idx="1"/>
          </p:nvPr>
        </p:nvSpPr>
        <p:spPr/>
        <p:txBody>
          <a:bodyPr/>
          <a:lstStyle/>
          <a:p>
            <a:r>
              <a:rPr lang="en-IN" dirty="0" smtClean="0"/>
              <a:t>Free textbook scheme - </a:t>
            </a:r>
            <a:r>
              <a:rPr lang="en-US" dirty="0" smtClean="0"/>
              <a:t>State provides free textbooks to all students from class 1 to class 10th studying in Govt. as well as private schools. </a:t>
            </a:r>
            <a:endParaRPr lang="en-US" dirty="0" smtClean="0"/>
          </a:p>
          <a:p>
            <a:r>
              <a:rPr lang="en-US" dirty="0" smtClean="0"/>
              <a:t>Free </a:t>
            </a:r>
            <a:r>
              <a:rPr lang="en-US" dirty="0" smtClean="0"/>
              <a:t>Uniforms: All students from class 1 to class 8th studying in Govt</a:t>
            </a:r>
            <a:r>
              <a:rPr lang="en-US" dirty="0" smtClean="0"/>
              <a:t>.</a:t>
            </a:r>
          </a:p>
          <a:p>
            <a:r>
              <a:rPr lang="en-IN" dirty="0" err="1" smtClean="0"/>
              <a:t>Saraswati</a:t>
            </a:r>
            <a:r>
              <a:rPr lang="en-IN" dirty="0" smtClean="0"/>
              <a:t> cycle scheme - </a:t>
            </a:r>
            <a:r>
              <a:rPr lang="en-US" dirty="0" smtClean="0"/>
              <a:t>launched </a:t>
            </a:r>
            <a:r>
              <a:rPr lang="en-US" dirty="0" smtClean="0"/>
              <a:t>in 2004-05 with an objective to promote girls enrolment and reduce the dropout of girl child in the age group of 14-18 at secondary and senior secondary level.</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96842"/>
          </a:xfrm>
        </p:spPr>
        <p:txBody>
          <a:bodyPr>
            <a:normAutofit fontScale="90000"/>
          </a:bodyPr>
          <a:lstStyle/>
          <a:p>
            <a:endParaRPr lang="en-US" dirty="0"/>
          </a:p>
        </p:txBody>
      </p:sp>
      <p:sp>
        <p:nvSpPr>
          <p:cNvPr id="3" name="Content Placeholder 2"/>
          <p:cNvSpPr>
            <a:spLocks noGrp="1"/>
          </p:cNvSpPr>
          <p:nvPr>
            <p:ph sz="quarter" idx="1"/>
          </p:nvPr>
        </p:nvSpPr>
        <p:spPr>
          <a:xfrm>
            <a:off x="914400" y="857232"/>
            <a:ext cx="7772400" cy="5162568"/>
          </a:xfrm>
        </p:spPr>
        <p:txBody>
          <a:bodyPr/>
          <a:lstStyle/>
          <a:p>
            <a:r>
              <a:rPr lang="en-IN" dirty="0" smtClean="0"/>
              <a:t>Student cycle scheme - </a:t>
            </a:r>
            <a:r>
              <a:rPr lang="en-US" dirty="0" smtClean="0"/>
              <a:t> The benefit of this scheme shall be </a:t>
            </a:r>
            <a:r>
              <a:rPr lang="en-US" b="1" dirty="0" smtClean="0"/>
              <a:t>available to all the regular students studying in school of School Education Department</a:t>
            </a:r>
            <a:r>
              <a:rPr lang="en-US" dirty="0" smtClean="0"/>
              <a:t>, and Scheduled Caste </a:t>
            </a:r>
            <a:r>
              <a:rPr lang="en-US"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latin typeface="Cambria" pitchFamily="18" charset="0"/>
                <a:ea typeface="Cambria" pitchFamily="18" charset="0"/>
              </a:rPr>
              <a:t>Caues</a:t>
            </a:r>
            <a:r>
              <a:rPr lang="en-IN" dirty="0" smtClean="0">
                <a:latin typeface="Cambria" pitchFamily="18" charset="0"/>
                <a:ea typeface="Cambria" pitchFamily="18" charset="0"/>
              </a:rPr>
              <a:t> :-</a:t>
            </a:r>
            <a:endParaRPr lang="en-US" dirty="0">
              <a:latin typeface="Cambria" pitchFamily="18" charset="0"/>
              <a:ea typeface="Cambria" pitchFamily="18" charset="0"/>
            </a:endParaRPr>
          </a:p>
        </p:txBody>
      </p:sp>
      <p:sp>
        <p:nvSpPr>
          <p:cNvPr id="3" name="Content Placeholder 2"/>
          <p:cNvSpPr>
            <a:spLocks noGrp="1"/>
          </p:cNvSpPr>
          <p:nvPr>
            <p:ph sz="quarter" idx="1"/>
          </p:nvPr>
        </p:nvSpPr>
        <p:spPr/>
        <p:txBody>
          <a:bodyPr/>
          <a:lstStyle/>
          <a:p>
            <a:r>
              <a:rPr lang="en-IN" dirty="0" smtClean="0"/>
              <a:t>Tedious </a:t>
            </a:r>
            <a:r>
              <a:rPr lang="en-IN" dirty="0" err="1" smtClean="0"/>
              <a:t>curriculam</a:t>
            </a:r>
            <a:r>
              <a:rPr lang="en-IN" dirty="0" smtClean="0"/>
              <a:t> - </a:t>
            </a:r>
            <a:r>
              <a:rPr lang="en-US" dirty="0" smtClean="0"/>
              <a:t>Education is seen as a tedious &amp; complex process as it </a:t>
            </a:r>
            <a:r>
              <a:rPr lang="en-US" b="1" dirty="0" smtClean="0"/>
              <a:t>involves molding people right from their childhood to adulthood . </a:t>
            </a:r>
            <a:endParaRPr lang="en-US" dirty="0"/>
          </a:p>
        </p:txBody>
      </p:sp>
      <p:pic>
        <p:nvPicPr>
          <p:cNvPr id="4" name="Picture 3" descr="images (1).jpg"/>
          <p:cNvPicPr>
            <a:picLocks noChangeAspect="1"/>
          </p:cNvPicPr>
          <p:nvPr/>
        </p:nvPicPr>
        <p:blipFill>
          <a:blip r:embed="rId2"/>
          <a:stretch>
            <a:fillRect/>
          </a:stretch>
        </p:blipFill>
        <p:spPr>
          <a:xfrm>
            <a:off x="2000232" y="3071810"/>
            <a:ext cx="4515882" cy="2528894"/>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f90bb1b741ff44adde054a2e12b82e6.gif"/>
          <p:cNvPicPr>
            <a:picLocks noGrp="1" noChangeAspect="1"/>
          </p:cNvPicPr>
          <p:nvPr>
            <p:ph sz="quarter" idx="1"/>
          </p:nvPr>
        </p:nvPicPr>
        <p:blipFill>
          <a:blip r:embed="rId2"/>
          <a:stretch>
            <a:fillRect/>
          </a:stretch>
        </p:blipFill>
        <p:spPr>
          <a:xfrm>
            <a:off x="428596" y="500042"/>
            <a:ext cx="8286808" cy="592935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7772400" cy="428604"/>
          </a:xfrm>
        </p:spPr>
        <p:txBody>
          <a:bodyPr>
            <a:normAutofit fontScale="90000"/>
          </a:bodyPr>
          <a:lstStyle/>
          <a:p>
            <a:endParaRPr lang="en-US" dirty="0"/>
          </a:p>
        </p:txBody>
      </p:sp>
      <p:sp>
        <p:nvSpPr>
          <p:cNvPr id="3" name="Content Placeholder 2"/>
          <p:cNvSpPr>
            <a:spLocks noGrp="1"/>
          </p:cNvSpPr>
          <p:nvPr>
            <p:ph sz="quarter" idx="1"/>
          </p:nvPr>
        </p:nvSpPr>
        <p:spPr>
          <a:xfrm>
            <a:off x="914400" y="785794"/>
            <a:ext cx="7772400" cy="5715040"/>
          </a:xfrm>
        </p:spPr>
        <p:txBody>
          <a:bodyPr/>
          <a:lstStyle/>
          <a:p>
            <a:r>
              <a:rPr lang="en-IN" dirty="0" smtClean="0"/>
              <a:t>Untrained Teacher - </a:t>
            </a:r>
            <a:r>
              <a:rPr lang="en-US" dirty="0" smtClean="0"/>
              <a:t>Based on the Right of Children to Free and Compulsory Education Bill, passed in 2017, untrained teachers were given time to complete their teacher training. They needed to complete a Diploma in Elementary Education (D. El. Ed.)</a:t>
            </a:r>
            <a:r>
              <a:rPr lang="en-IN" dirty="0" smtClean="0"/>
              <a:t> .</a:t>
            </a:r>
            <a:endParaRPr lang="en-US" dirty="0"/>
          </a:p>
        </p:txBody>
      </p:sp>
      <p:pic>
        <p:nvPicPr>
          <p:cNvPr id="4" name="Picture 3" descr="teaching.jpg"/>
          <p:cNvPicPr>
            <a:picLocks noChangeAspect="1"/>
          </p:cNvPicPr>
          <p:nvPr/>
        </p:nvPicPr>
        <p:blipFill>
          <a:blip r:embed="rId2"/>
          <a:stretch>
            <a:fillRect/>
          </a:stretch>
        </p:blipFill>
        <p:spPr>
          <a:xfrm>
            <a:off x="1928794" y="3000372"/>
            <a:ext cx="5270505" cy="2964659"/>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5404"/>
          </a:xfrm>
        </p:spPr>
        <p:txBody>
          <a:bodyPr>
            <a:normAutofit fontScale="90000"/>
          </a:bodyPr>
          <a:lstStyle/>
          <a:p>
            <a:endParaRPr lang="en-US" dirty="0"/>
          </a:p>
        </p:txBody>
      </p:sp>
      <p:sp>
        <p:nvSpPr>
          <p:cNvPr id="3" name="Content Placeholder 2"/>
          <p:cNvSpPr>
            <a:spLocks noGrp="1"/>
          </p:cNvSpPr>
          <p:nvPr>
            <p:ph sz="quarter" idx="1"/>
          </p:nvPr>
        </p:nvSpPr>
        <p:spPr>
          <a:xfrm>
            <a:off x="914400" y="571480"/>
            <a:ext cx="7772400" cy="5448320"/>
          </a:xfrm>
        </p:spPr>
        <p:txBody>
          <a:bodyPr/>
          <a:lstStyle/>
          <a:p>
            <a:r>
              <a:rPr lang="en-IN" dirty="0" smtClean="0"/>
              <a:t>Lack of  Teachers - </a:t>
            </a:r>
            <a:r>
              <a:rPr lang="en-US" dirty="0" smtClean="0"/>
              <a:t>children face considerable barriers to employment later in life. They are more likely to suffer adverse health outcomes and less likely to participate in decisions that affect them – threatening their ability to shape a better future for themselves and their societies.</a:t>
            </a:r>
            <a:endParaRPr lang="en-US" dirty="0"/>
          </a:p>
        </p:txBody>
      </p:sp>
      <p:pic>
        <p:nvPicPr>
          <p:cNvPr id="4" name="Picture 3" descr="download (2).jpg"/>
          <p:cNvPicPr>
            <a:picLocks noChangeAspect="1"/>
          </p:cNvPicPr>
          <p:nvPr/>
        </p:nvPicPr>
        <p:blipFill>
          <a:blip r:embed="rId2"/>
          <a:stretch>
            <a:fillRect/>
          </a:stretch>
        </p:blipFill>
        <p:spPr>
          <a:xfrm>
            <a:off x="1928794" y="2786058"/>
            <a:ext cx="4929222" cy="3000396"/>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25404"/>
          </a:xfrm>
        </p:spPr>
        <p:txBody>
          <a:bodyPr>
            <a:normAutofit fontScale="90000"/>
          </a:bodyPr>
          <a:lstStyle/>
          <a:p>
            <a:endParaRPr lang="en-US" dirty="0"/>
          </a:p>
        </p:txBody>
      </p:sp>
      <p:sp>
        <p:nvSpPr>
          <p:cNvPr id="3" name="Content Placeholder 2"/>
          <p:cNvSpPr>
            <a:spLocks noGrp="1"/>
          </p:cNvSpPr>
          <p:nvPr>
            <p:ph sz="quarter" idx="1"/>
          </p:nvPr>
        </p:nvSpPr>
        <p:spPr>
          <a:xfrm>
            <a:off x="914400" y="714356"/>
            <a:ext cx="7772400" cy="5305444"/>
          </a:xfrm>
        </p:spPr>
        <p:txBody>
          <a:bodyPr/>
          <a:lstStyle/>
          <a:p>
            <a:r>
              <a:rPr lang="en-IN" dirty="0" smtClean="0"/>
              <a:t>Lack of basic infrastructure - </a:t>
            </a:r>
            <a:r>
              <a:rPr lang="en-US" dirty="0" smtClean="0"/>
              <a:t>A lack of basic infrastructure can affect a student's learning ability when the physical conditions become uncomfortable or unsafe. There are You-tube video from over seas where students sit on the ground, have no proper school room and use sticks to write with</a:t>
            </a:r>
            <a:endParaRPr lang="en-US" dirty="0"/>
          </a:p>
        </p:txBody>
      </p:sp>
      <p:pic>
        <p:nvPicPr>
          <p:cNvPr id="4" name="Picture 3" descr="govt school 1--621x414.jpg"/>
          <p:cNvPicPr>
            <a:picLocks noChangeAspect="1"/>
          </p:cNvPicPr>
          <p:nvPr/>
        </p:nvPicPr>
        <p:blipFill>
          <a:blip r:embed="rId2"/>
          <a:stretch>
            <a:fillRect/>
          </a:stretch>
        </p:blipFill>
        <p:spPr>
          <a:xfrm>
            <a:off x="2357422" y="3071810"/>
            <a:ext cx="4286280" cy="2857520"/>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96842"/>
          </a:xfrm>
        </p:spPr>
        <p:txBody>
          <a:bodyPr>
            <a:normAutofit fontScale="90000"/>
          </a:bodyPr>
          <a:lstStyle/>
          <a:p>
            <a:endParaRPr lang="en-US" dirty="0"/>
          </a:p>
        </p:txBody>
      </p:sp>
      <p:sp>
        <p:nvSpPr>
          <p:cNvPr id="3" name="Content Placeholder 2"/>
          <p:cNvSpPr>
            <a:spLocks noGrp="1"/>
          </p:cNvSpPr>
          <p:nvPr>
            <p:ph sz="quarter" idx="1"/>
          </p:nvPr>
        </p:nvSpPr>
        <p:spPr>
          <a:xfrm>
            <a:off x="914400" y="785794"/>
            <a:ext cx="7772400" cy="5572164"/>
          </a:xfrm>
        </p:spPr>
        <p:txBody>
          <a:bodyPr/>
          <a:lstStyle/>
          <a:p>
            <a:r>
              <a:rPr lang="en-IN" dirty="0" smtClean="0"/>
              <a:t>Low level of teaching - </a:t>
            </a:r>
            <a:r>
              <a:rPr lang="en-US" dirty="0" smtClean="0"/>
              <a:t>"Low level of education" generally refers to a person's educational attainment being at a level considered lower than what is typical for a certain context or society. The specific definition can vary depending on the region or the educational standards of a particular country</a:t>
            </a:r>
            <a:endParaRPr lang="en-US" dirty="0"/>
          </a:p>
        </p:txBody>
      </p:sp>
      <p:pic>
        <p:nvPicPr>
          <p:cNvPr id="4" name="Picture 3" descr="download (3).jpg"/>
          <p:cNvPicPr>
            <a:picLocks noChangeAspect="1"/>
          </p:cNvPicPr>
          <p:nvPr/>
        </p:nvPicPr>
        <p:blipFill>
          <a:blip r:embed="rId2"/>
          <a:stretch>
            <a:fillRect/>
          </a:stretch>
        </p:blipFill>
        <p:spPr>
          <a:xfrm>
            <a:off x="2643174" y="3500438"/>
            <a:ext cx="4000528" cy="2214578"/>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68280"/>
          </a:xfrm>
        </p:spPr>
        <p:txBody>
          <a:bodyPr>
            <a:normAutofit fontScale="90000"/>
          </a:bodyPr>
          <a:lstStyle/>
          <a:p>
            <a:endParaRPr lang="en-US" dirty="0"/>
          </a:p>
        </p:txBody>
      </p:sp>
      <p:sp>
        <p:nvSpPr>
          <p:cNvPr id="3" name="Content Placeholder 2"/>
          <p:cNvSpPr>
            <a:spLocks noGrp="1"/>
          </p:cNvSpPr>
          <p:nvPr>
            <p:ph sz="quarter" idx="1"/>
          </p:nvPr>
        </p:nvSpPr>
        <p:spPr>
          <a:xfrm>
            <a:off x="914400" y="928670"/>
            <a:ext cx="7772400" cy="5091130"/>
          </a:xfrm>
        </p:spPr>
        <p:txBody>
          <a:bodyPr/>
          <a:lstStyle/>
          <a:p>
            <a:r>
              <a:rPr lang="en-IN" dirty="0" smtClean="0"/>
              <a:t>Not employment centred - </a:t>
            </a:r>
            <a:r>
              <a:rPr lang="en-US" dirty="0" smtClean="0"/>
              <a:t>Young people who are neither in employment nor in education or training are at risk of becoming socially excluded – individuals with income below the poverty-line and lacking the skills to improve their economic situation. </a:t>
            </a:r>
            <a:endParaRPr lang="en-US" dirty="0"/>
          </a:p>
        </p:txBody>
      </p:sp>
      <p:pic>
        <p:nvPicPr>
          <p:cNvPr id="4" name="Picture 3" descr="Employee-Training.png"/>
          <p:cNvPicPr>
            <a:picLocks noChangeAspect="1"/>
          </p:cNvPicPr>
          <p:nvPr/>
        </p:nvPicPr>
        <p:blipFill>
          <a:blip r:embed="rId2"/>
          <a:stretch>
            <a:fillRect/>
          </a:stretch>
        </p:blipFill>
        <p:spPr>
          <a:xfrm>
            <a:off x="2571736" y="3214686"/>
            <a:ext cx="4171950" cy="2571750"/>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53966"/>
          </a:xfrm>
        </p:spPr>
        <p:txBody>
          <a:bodyPr>
            <a:normAutofit fontScale="90000"/>
          </a:bodyPr>
          <a:lstStyle/>
          <a:p>
            <a:endParaRPr lang="en-US" dirty="0"/>
          </a:p>
        </p:txBody>
      </p:sp>
      <p:sp>
        <p:nvSpPr>
          <p:cNvPr id="3" name="Content Placeholder 2"/>
          <p:cNvSpPr>
            <a:spLocks noGrp="1"/>
          </p:cNvSpPr>
          <p:nvPr>
            <p:ph sz="quarter" idx="1"/>
          </p:nvPr>
        </p:nvSpPr>
        <p:spPr>
          <a:xfrm>
            <a:off x="914400" y="571480"/>
            <a:ext cx="7772400" cy="5448320"/>
          </a:xfrm>
        </p:spPr>
        <p:txBody>
          <a:bodyPr/>
          <a:lstStyle/>
          <a:p>
            <a:r>
              <a:rPr lang="en-IN" dirty="0" smtClean="0"/>
              <a:t>Wrong evaluation system - </a:t>
            </a:r>
            <a:r>
              <a:rPr lang="en-US" dirty="0" smtClean="0"/>
              <a:t> Extensive evaluation systems, particularly high-stakes exams, can generate excessive stress and pressure on students, System of education: Indian education system problems is heavily focused on rote learning, memorization, and theoretical knowledge</a:t>
            </a:r>
            <a:endParaRPr lang="en-US" dirty="0"/>
          </a:p>
        </p:txBody>
      </p:sp>
      <p:pic>
        <p:nvPicPr>
          <p:cNvPr id="4" name="Picture 3" descr="1686293672664.png"/>
          <p:cNvPicPr>
            <a:picLocks noChangeAspect="1"/>
          </p:cNvPicPr>
          <p:nvPr/>
        </p:nvPicPr>
        <p:blipFill>
          <a:blip r:embed="rId2"/>
          <a:stretch>
            <a:fillRect/>
          </a:stretch>
        </p:blipFill>
        <p:spPr>
          <a:xfrm>
            <a:off x="1571604" y="2643182"/>
            <a:ext cx="6000760" cy="3375428"/>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68280"/>
          </a:xfrm>
        </p:spPr>
        <p:txBody>
          <a:bodyPr>
            <a:normAutofit fontScale="90000"/>
          </a:bodyPr>
          <a:lstStyle/>
          <a:p>
            <a:endParaRPr lang="en-US" dirty="0"/>
          </a:p>
        </p:txBody>
      </p:sp>
      <p:sp>
        <p:nvSpPr>
          <p:cNvPr id="3" name="Content Placeholder 2"/>
          <p:cNvSpPr>
            <a:spLocks noGrp="1"/>
          </p:cNvSpPr>
          <p:nvPr>
            <p:ph sz="quarter" idx="1"/>
          </p:nvPr>
        </p:nvSpPr>
        <p:spPr>
          <a:xfrm>
            <a:off x="914400" y="785794"/>
            <a:ext cx="7772400" cy="5234006"/>
          </a:xfrm>
        </p:spPr>
        <p:txBody>
          <a:bodyPr/>
          <a:lstStyle/>
          <a:p>
            <a:r>
              <a:rPr lang="en-IN" dirty="0" smtClean="0"/>
              <a:t>Lack of </a:t>
            </a:r>
            <a:r>
              <a:rPr lang="en-IN" dirty="0" err="1" smtClean="0"/>
              <a:t>cordination</a:t>
            </a:r>
            <a:r>
              <a:rPr lang="en-IN" dirty="0" smtClean="0"/>
              <a:t> - </a:t>
            </a:r>
            <a:r>
              <a:rPr lang="en-US" dirty="0" smtClean="0"/>
              <a:t>A lack of coordination in an organization can decrease productivity, complicate processes and delay the completion of tasks. </a:t>
            </a:r>
            <a:endParaRPr lang="en-US" dirty="0"/>
          </a:p>
        </p:txBody>
      </p:sp>
      <p:pic>
        <p:nvPicPr>
          <p:cNvPr id="4" name="Picture 3" descr="download (4).jpg"/>
          <p:cNvPicPr>
            <a:picLocks noChangeAspect="1"/>
          </p:cNvPicPr>
          <p:nvPr/>
        </p:nvPicPr>
        <p:blipFill>
          <a:blip r:embed="rId2"/>
          <a:stretch>
            <a:fillRect/>
          </a:stretch>
        </p:blipFill>
        <p:spPr>
          <a:xfrm>
            <a:off x="2071670" y="2357430"/>
            <a:ext cx="4643470" cy="2563195"/>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131</TotalTime>
  <Words>419</Words>
  <Application>Microsoft Office PowerPoint</Application>
  <PresentationFormat>On-screen Show (4:3)</PresentationFormat>
  <Paragraphs>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Children at risk educationally </vt:lpstr>
      <vt:lpstr>Caues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Schemes applied by chhatisgarh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at risk educationally</dc:title>
  <dc:creator>Home</dc:creator>
  <cp:lastModifiedBy>Home</cp:lastModifiedBy>
  <cp:revision>15</cp:revision>
  <dcterms:created xsi:type="dcterms:W3CDTF">2024-03-26T08:48:12Z</dcterms:created>
  <dcterms:modified xsi:type="dcterms:W3CDTF">2024-03-26T11:11:18Z</dcterms:modified>
</cp:coreProperties>
</file>