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E23AF4-8F7D-44D5-8BC2-3BC4A925D64A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4372B0-7DD5-4E7B-8E1B-C822C1C362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78D7BCFF-BCDB-4561-8F81-49BBCA6F1727}" type="slidenum">
              <a:rPr lang="en-US" sz="1200"/>
              <a:pPr algn="r" defTabSz="912879"/>
              <a:t>2</a:t>
            </a:fld>
            <a:endParaRPr lang="en-US" sz="1200" dirty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A672BB2F-9CE2-4AFC-9DA7-96F5F3B80E6A}" type="slidenum">
              <a:rPr lang="en-US" sz="1200"/>
              <a:pPr algn="r" defTabSz="912879"/>
              <a:t>11</a:t>
            </a:fld>
            <a:endParaRPr lang="en-US" sz="1200" dirty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019A18FA-01AD-45A2-A013-91D078067AE8}" type="slidenum">
              <a:rPr lang="en-US" sz="1200"/>
              <a:pPr algn="r" defTabSz="912879"/>
              <a:t>12</a:t>
            </a:fld>
            <a:endParaRPr lang="en-US" sz="1200" dirty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F2FC45B5-22CA-4ED2-927A-84B2844EFD38}" type="slidenum">
              <a:rPr lang="en-US" sz="1200"/>
              <a:pPr algn="r" defTabSz="912879"/>
              <a:t>13</a:t>
            </a:fld>
            <a:endParaRPr lang="en-US" sz="1200" dirty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740026A6-E171-4884-80E0-452C21D7B089}" type="slidenum">
              <a:rPr lang="en-US" sz="1200"/>
              <a:pPr algn="r" defTabSz="912879"/>
              <a:t>14</a:t>
            </a:fld>
            <a:endParaRPr lang="en-US" sz="1200" dirty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EED43359-97D6-43E1-9976-5747B5DFD7F0}" type="slidenum">
              <a:rPr lang="en-US" sz="1200"/>
              <a:pPr algn="r" defTabSz="912879"/>
              <a:t>15</a:t>
            </a:fld>
            <a:endParaRPr lang="en-US" sz="1200" dirty="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5774D51D-EA60-4942-91E1-70B755FDBDF0}" type="slidenum">
              <a:rPr lang="en-US" sz="1200"/>
              <a:pPr algn="r" defTabSz="912879"/>
              <a:t>16</a:t>
            </a:fld>
            <a:endParaRPr lang="en-US" sz="1200" dirty="0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04ADAB3B-E073-419A-9C49-B40696AEFB26}" type="slidenum">
              <a:rPr lang="en-US" sz="1200"/>
              <a:pPr algn="r" defTabSz="912879"/>
              <a:t>3</a:t>
            </a:fld>
            <a:endParaRPr lang="en-US" sz="1200" dirty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2730D943-89D2-4506-A787-524D0B2D0FED}" type="slidenum">
              <a:rPr lang="en-US" sz="1200"/>
              <a:pPr algn="r" defTabSz="912879"/>
              <a:t>4</a:t>
            </a:fld>
            <a:endParaRPr lang="en-US" sz="1200" dirty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69406FC8-9B3F-4396-9F9E-0738FD1AA1A3}" type="slidenum">
              <a:rPr lang="en-US" sz="1200"/>
              <a:pPr algn="r" defTabSz="912879"/>
              <a:t>5</a:t>
            </a:fld>
            <a:endParaRPr lang="en-US" sz="1200" dirty="0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58B9DD44-BA01-4216-83C5-C7FBFF3439E9}" type="slidenum">
              <a:rPr lang="en-US" sz="1200"/>
              <a:pPr algn="r" defTabSz="912879"/>
              <a:t>6</a:t>
            </a:fld>
            <a:endParaRPr lang="en-US" sz="1200" dirty="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7B400C99-4A96-41CB-8A0C-BBB870CDA654}" type="slidenum">
              <a:rPr lang="en-US" sz="1200"/>
              <a:pPr algn="r" defTabSz="912879"/>
              <a:t>7</a:t>
            </a:fld>
            <a:endParaRPr lang="en-US" sz="1200" dirty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31D6C664-28BF-4BA9-8E78-7862F64A9FEE}" type="slidenum">
              <a:rPr lang="en-US" sz="1200"/>
              <a:pPr algn="r" defTabSz="912879"/>
              <a:t>8</a:t>
            </a:fld>
            <a:endParaRPr lang="en-US" sz="1200" dirty="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044EC3F1-A18E-472A-9F50-6FED574CF19B}" type="slidenum">
              <a:rPr lang="en-US" sz="1200"/>
              <a:pPr algn="r" defTabSz="912879"/>
              <a:t>9</a:t>
            </a:fld>
            <a:endParaRPr lang="en-US" sz="1200" dirty="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87133" y="8688049"/>
            <a:ext cx="2970868" cy="455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1429" tIns="45715" rIns="91429" bIns="45715" anchor="b"/>
          <a:lstStyle/>
          <a:p>
            <a:pPr algn="r" defTabSz="912879"/>
            <a:fld id="{1167ABD2-02A4-454A-AEC7-A17D38652170}" type="slidenum">
              <a:rPr lang="en-US" sz="1200"/>
              <a:pPr algn="r" defTabSz="912879"/>
              <a:t>10</a:t>
            </a:fld>
            <a:endParaRPr lang="en-US" sz="1200" dirty="0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89268007-447A-4378-A71E-F8BB05444A09}" type="datetimeFigureOut">
              <a:rPr lang="en-US" smtClean="0"/>
              <a:pPr/>
              <a:t>05-08-2023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C56C36C3-7F46-4EBB-AF9C-388C54E71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3886200"/>
            <a:ext cx="3352800" cy="2362200"/>
          </a:xfrm>
        </p:spPr>
        <p:txBody>
          <a:bodyPr>
            <a:noAutofit/>
          </a:bodyPr>
          <a:lstStyle/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Presented by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Dr. Monika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patel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Asst professor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Computer dept</a:t>
            </a:r>
          </a:p>
          <a:p>
            <a:pPr algn="just"/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Durga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college </a:t>
            </a:r>
          </a:p>
          <a:p>
            <a:pPr algn="just"/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Raipur (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c.G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Data Base Management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Storage Management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 smtClean="0">
                <a:solidFill>
                  <a:srgbClr val="000099"/>
                </a:solidFill>
                <a:ea typeface="ＭＳ Ｐゴシック" pitchFamily="34" charset="-128"/>
              </a:rPr>
              <a:t>Storage manager</a:t>
            </a:r>
            <a:r>
              <a:rPr lang="en-US" dirty="0" smtClean="0">
                <a:ea typeface="ＭＳ Ｐゴシック" pitchFamily="34" charset="-128"/>
              </a:rPr>
              <a:t> is a program module that provides the interface between the low-level data stored in the database and the application programs and queries submitted to the system.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The storage manager is responsible to the following tasks: 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Interaction with the OS file manager 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Efficient storing, retrieving and updating of data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Issues: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Storage access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File organization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Indexing and hashing</a:t>
            </a:r>
          </a:p>
          <a:p>
            <a:pPr lvl="1">
              <a:buFont typeface="Monotype Sorts" charset="2"/>
              <a:buNone/>
            </a:pPr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16013" y="117475"/>
            <a:ext cx="6931025" cy="609600"/>
          </a:xfrm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Query Processing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14388" y="1084263"/>
            <a:ext cx="6545262" cy="1379537"/>
          </a:xfrm>
        </p:spPr>
        <p:txBody>
          <a:bodyPr>
            <a:normAutofit lnSpcReduction="10000"/>
          </a:bodyPr>
          <a:lstStyle/>
          <a:p>
            <a:pPr>
              <a:buFont typeface="Monotype Sorts" charset="2"/>
              <a:buNone/>
            </a:pPr>
            <a:r>
              <a:rPr lang="en-US" smtClean="0">
                <a:ea typeface="ＭＳ Ｐゴシック" pitchFamily="34" charset="-128"/>
              </a:rPr>
              <a:t>1.	Parsing and translation</a:t>
            </a:r>
          </a:p>
          <a:p>
            <a:pPr>
              <a:buFont typeface="Monotype Sorts" charset="2"/>
              <a:buNone/>
            </a:pPr>
            <a:r>
              <a:rPr lang="en-US" smtClean="0">
                <a:ea typeface="ＭＳ Ｐゴシック" pitchFamily="34" charset="-128"/>
              </a:rPr>
              <a:t>2.	Optimization</a:t>
            </a:r>
          </a:p>
          <a:p>
            <a:pPr>
              <a:buFont typeface="Monotype Sorts" charset="2"/>
              <a:buNone/>
            </a:pPr>
            <a:r>
              <a:rPr lang="en-US" smtClean="0">
                <a:ea typeface="ＭＳ Ｐゴシック" pitchFamily="34" charset="-128"/>
              </a:rPr>
              <a:t>3.	Evaluation</a:t>
            </a:r>
          </a:p>
        </p:txBody>
      </p:sp>
      <p:pic>
        <p:nvPicPr>
          <p:cNvPr id="2662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11325" y="2417763"/>
            <a:ext cx="6115050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52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422400" y="139700"/>
            <a:ext cx="6611938" cy="582613"/>
          </a:xfrm>
          <a:noFill/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Query Processing (Cont.)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077913"/>
            <a:ext cx="7285037" cy="5238750"/>
          </a:xfrm>
        </p:spPr>
        <p:txBody>
          <a:bodyPr/>
          <a:lstStyle/>
          <a:p>
            <a:pPr algn="just"/>
            <a:r>
              <a:rPr lang="en-US" dirty="0" smtClean="0">
                <a:ea typeface="ＭＳ Ｐゴシック" pitchFamily="34" charset="-128"/>
              </a:rPr>
              <a:t>Alternative ways of evaluating a given query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Equivalent expressions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Different algorithms for each operation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Cost difference between a good and a bad way of evaluating a query can be enormous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Need to estimate the cost of operations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Depends critically on statistical information about relations which the database must maintain</a:t>
            </a:r>
          </a:p>
          <a:p>
            <a:pPr lvl="1" algn="just"/>
            <a:r>
              <a:rPr lang="en-US" dirty="0" smtClean="0">
                <a:ea typeface="ＭＳ Ｐゴシック" pitchFamily="34" charset="-128"/>
              </a:rPr>
              <a:t>Need to estimate statistics for intermediate results to compute cost of complex expressions</a:t>
            </a:r>
          </a:p>
          <a:p>
            <a:pPr lvl="1" algn="just"/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Transaction Management	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077913"/>
            <a:ext cx="7062787" cy="4903787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>
                <a:ea typeface="ＭＳ Ｐゴシック" pitchFamily="34" charset="-128"/>
              </a:rPr>
              <a:t>What if the system fails?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What if more than one user is concurrently updating the same data?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A </a:t>
            </a:r>
            <a:r>
              <a:rPr lang="en-US" b="1" dirty="0" smtClean="0">
                <a:solidFill>
                  <a:srgbClr val="000099"/>
                </a:solidFill>
                <a:ea typeface="ＭＳ Ｐゴシック" pitchFamily="34" charset="-128"/>
              </a:rPr>
              <a:t>transaction</a:t>
            </a:r>
            <a:r>
              <a:rPr lang="en-US" dirty="0" smtClean="0">
                <a:ea typeface="ＭＳ Ｐゴシック" pitchFamily="34" charset="-128"/>
              </a:rPr>
              <a:t> is a collection of operations that performs a single logical function in a database application</a:t>
            </a:r>
          </a:p>
          <a:p>
            <a:pPr algn="just"/>
            <a:r>
              <a:rPr lang="en-US" b="1" dirty="0" smtClean="0">
                <a:solidFill>
                  <a:srgbClr val="000099"/>
                </a:solidFill>
                <a:ea typeface="ＭＳ Ｐゴシック" pitchFamily="34" charset="-128"/>
              </a:rPr>
              <a:t>Transaction-management component</a:t>
            </a:r>
            <a:r>
              <a:rPr lang="en-US" dirty="0" smtClean="0">
                <a:ea typeface="ＭＳ Ｐゴシック" pitchFamily="34" charset="-128"/>
              </a:rPr>
              <a:t> ensures that the database remains in a consistent (correct) state despite system failures (e.g., power failures and operating system crashes) and transaction failures.</a:t>
            </a:r>
          </a:p>
          <a:p>
            <a:pPr algn="just"/>
            <a:r>
              <a:rPr lang="en-US" b="1" dirty="0" smtClean="0">
                <a:solidFill>
                  <a:srgbClr val="000099"/>
                </a:solidFill>
                <a:ea typeface="ＭＳ Ｐゴシック" pitchFamily="34" charset="-128"/>
              </a:rPr>
              <a:t>Concurrency-control manager</a:t>
            </a:r>
            <a:r>
              <a:rPr lang="en-US" dirty="0" smtClean="0">
                <a:ea typeface="ＭＳ Ｐゴシック" pitchFamily="34" charset="-128"/>
              </a:rPr>
              <a:t> controls the interaction among the concurrent transactions, to ensure the consistency of the database.</a:t>
            </a:r>
            <a:r>
              <a:rPr lang="en-US" b="1" dirty="0" smtClean="0">
                <a:solidFill>
                  <a:schemeClr val="tx2"/>
                </a:solidFill>
                <a:ea typeface="ＭＳ Ｐゴシック" pitchFamily="34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68350" y="234950"/>
            <a:ext cx="8077200" cy="609600"/>
          </a:xfrm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Database Users and Administrators</a:t>
            </a:r>
          </a:p>
        </p:txBody>
      </p:sp>
      <p:sp>
        <p:nvSpPr>
          <p:cNvPr id="29699" name="Text Box 7"/>
          <p:cNvSpPr txBox="1">
            <a:spLocks noChangeArrowheads="1"/>
          </p:cNvSpPr>
          <p:nvPr/>
        </p:nvSpPr>
        <p:spPr bwMode="auto">
          <a:xfrm>
            <a:off x="3729038" y="4510088"/>
            <a:ext cx="1717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b="1">
                <a:solidFill>
                  <a:srgbClr val="000099"/>
                </a:solidFill>
              </a:rPr>
              <a:t>Database</a:t>
            </a:r>
          </a:p>
        </p:txBody>
      </p:sp>
      <p:pic>
        <p:nvPicPr>
          <p:cNvPr id="29700" name="Picture 9" descr="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6888" y="1693863"/>
            <a:ext cx="5916612" cy="258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Database System Internals</a:t>
            </a:r>
          </a:p>
        </p:txBody>
      </p:sp>
      <p:pic>
        <p:nvPicPr>
          <p:cNvPr id="30726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1" y="990600"/>
            <a:ext cx="5257800" cy="537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38175" y="66675"/>
            <a:ext cx="8077200" cy="609600"/>
          </a:xfrm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Database Architecture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54075" y="1152525"/>
            <a:ext cx="7607300" cy="2990850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Monotype Sorts" charset="2"/>
              <a:buNone/>
            </a:pPr>
            <a:r>
              <a:rPr lang="en-US" dirty="0" smtClean="0">
                <a:ea typeface="ＭＳ Ｐゴシック" pitchFamily="34" charset="-128"/>
              </a:rPr>
              <a:t>The architecture of a database systems is greatly influenced by</a:t>
            </a:r>
          </a:p>
          <a:p>
            <a:pPr algn="just">
              <a:buFont typeface="Monotype Sorts" charset="2"/>
              <a:buNone/>
            </a:pPr>
            <a:r>
              <a:rPr lang="en-US" dirty="0" smtClean="0">
                <a:ea typeface="ＭＳ Ｐゴシック" pitchFamily="34" charset="-128"/>
              </a:rPr>
              <a:t> the underlying computer system on which the database is running: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Centralized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Client-server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Parallel (multi-processor)</a:t>
            </a:r>
          </a:p>
          <a:p>
            <a:pPr algn="just"/>
            <a:r>
              <a:rPr lang="en-US" dirty="0" smtClean="0">
                <a:ea typeface="ＭＳ Ｐゴシック" pitchFamily="34" charset="-128"/>
              </a:rPr>
              <a:t>Distributed</a:t>
            </a:r>
            <a:r>
              <a:rPr lang="en-US" dirty="0" smtClean="0">
                <a:ea typeface="ＭＳ Ｐゴシック" pitchFamily="34" charset="-128"/>
                <a:sym typeface="Symbol" pitchFamily="18" charset="2"/>
              </a:rPr>
              <a:t>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09800" y="2057400"/>
            <a:ext cx="518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002060"/>
                </a:solidFill>
              </a:rPr>
              <a:t>Thank You</a:t>
            </a:r>
            <a:endParaRPr lang="en-US" sz="6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381000"/>
            <a:ext cx="8077200" cy="609600"/>
          </a:xfrm>
          <a:noFill/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Database Management System (DBMS)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295400"/>
            <a:ext cx="8077200" cy="52911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DBMS contains information about a particular enterprise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Collection of interrelated data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Set of programs to access the data 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An environment that is both </a:t>
            </a:r>
            <a:r>
              <a:rPr lang="en-US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convenient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and </a:t>
            </a:r>
            <a:r>
              <a:rPr lang="en-US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efficient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to use</a:t>
            </a:r>
          </a:p>
          <a:p>
            <a:pPr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Database Applications: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Banking: transactions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Airlines: reservations, schedules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Universities:  registration, grades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Sales: customers, products, purchases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Online retailers: order tracking, customized recommendations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Manufacturing: production, inventory, orders, supply chain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Human resources:  employee records, salaries, tax deductions</a:t>
            </a:r>
          </a:p>
          <a:p>
            <a:pPr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Databases can be very large.</a:t>
            </a:r>
          </a:p>
          <a:p>
            <a:pPr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Databases touch all aspects of our lives</a:t>
            </a:r>
          </a:p>
          <a:p>
            <a:endParaRPr lang="en-US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University Database Example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447800"/>
            <a:ext cx="7872412" cy="4903787"/>
          </a:xfrm>
        </p:spPr>
        <p:txBody>
          <a:bodyPr>
            <a:normAutofit/>
          </a:bodyPr>
          <a:lstStyle/>
          <a:p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Application program examples</a:t>
            </a:r>
          </a:p>
          <a:p>
            <a:pPr lvl="1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Add new students, instructors, and courses</a:t>
            </a:r>
          </a:p>
          <a:p>
            <a:pPr lvl="1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Register students for courses, and generate class rosters</a:t>
            </a:r>
          </a:p>
          <a:p>
            <a:pPr lvl="1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Assign grades to students, compute grade point averages (GPA) and generate transcripts</a:t>
            </a:r>
          </a:p>
          <a:p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 the early days, database applications were built directly on top of file systems</a:t>
            </a:r>
          </a:p>
          <a:p>
            <a:pPr>
              <a:buFont typeface="Monotype Sorts" charset="2"/>
              <a:buNone/>
            </a:pPr>
            <a:endParaRPr lang="en-US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04800"/>
            <a:ext cx="8077200" cy="609600"/>
          </a:xfrm>
          <a:noFill/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Drawbacks of using file systems to store data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066800" y="914400"/>
            <a:ext cx="7580312" cy="5468937"/>
          </a:xfrm>
        </p:spPr>
        <p:txBody>
          <a:bodyPr>
            <a:normAutofit/>
          </a:bodyPr>
          <a:lstStyle/>
          <a:p>
            <a:pPr>
              <a:buFont typeface="Monotype Sorts" charset="2"/>
              <a:buNone/>
            </a:pPr>
            <a:endParaRPr lang="en-US" dirty="0" smtClean="0">
              <a:ea typeface="ＭＳ Ｐゴシック" pitchFamily="34" charset="-128"/>
            </a:endParaRPr>
          </a:p>
          <a:p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Data redundancy and inconsistency</a:t>
            </a:r>
          </a:p>
          <a:p>
            <a:pPr lvl="1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Multiple file formats, duplication of information in different files</a:t>
            </a:r>
          </a:p>
          <a:p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Difficulty in accessing data </a:t>
            </a:r>
          </a:p>
          <a:p>
            <a:pPr lvl="1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Need to write a new program to carry out each new task</a:t>
            </a:r>
          </a:p>
          <a:p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Data isolation </a:t>
            </a:r>
          </a:p>
          <a:p>
            <a:pPr lvl="1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Multiple files and formats</a:t>
            </a:r>
          </a:p>
          <a:p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Integrity problems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Integrity constraints  (e.g., account balance &gt; 0) become “buried” in program code rather than being stated explicitly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Hard to add new constraints or change existing ones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8077200" cy="609600"/>
          </a:xfrm>
          <a:noFill/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Drawbacks of using file systems to store data (Cont.)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219200"/>
            <a:ext cx="7616825" cy="4876800"/>
          </a:xfrm>
        </p:spPr>
        <p:txBody>
          <a:bodyPr>
            <a:normAutofit fontScale="92500" lnSpcReduction="20000"/>
          </a:bodyPr>
          <a:lstStyle/>
          <a:p>
            <a:pPr>
              <a:buFont typeface="Monotype Sorts" charset="2"/>
              <a:buNone/>
            </a:pPr>
            <a:endParaRPr lang="en-US" sz="1600" dirty="0" smtClean="0">
              <a:ea typeface="ＭＳ Ｐゴシック" pitchFamily="34" charset="-128"/>
            </a:endParaRPr>
          </a:p>
          <a:p>
            <a:pPr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Atomicity of updates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Failures may leave database in an inconsistent state with partial updates carried out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Example: Transfer of funds from one account to another should either complete or not happen at all</a:t>
            </a:r>
          </a:p>
          <a:p>
            <a:pPr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Concurrent access by multiple users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Concurrent access needed for performance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Uncontrolled concurrent accesses can lead to inconsistencies</a:t>
            </a:r>
          </a:p>
          <a:p>
            <a:pPr lvl="2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Example: Two people reading a balance (say 100) and updating it by withdrawing money (say 50 each) at the same time</a:t>
            </a:r>
          </a:p>
          <a:p>
            <a:pPr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Security problems</a:t>
            </a:r>
          </a:p>
          <a:p>
            <a:pPr lvl="1" algn="just"/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Hard to provide user access to some, but not all, data</a:t>
            </a:r>
          </a:p>
          <a:p>
            <a:pPr algn="just">
              <a:buFont typeface="Monotype Sorts" charset="2"/>
              <a:buNone/>
            </a:pPr>
            <a:endParaRPr lang="en-US" sz="16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algn="just">
              <a:buFont typeface="Monotype Sorts" charset="2"/>
              <a:buNone/>
            </a:pPr>
            <a:r>
              <a:rPr lang="en-US" sz="2100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Database systems offer solutions to all the above </a:t>
            </a:r>
            <a:r>
              <a:rPr lang="en-US" sz="2100" dirty="0" smtClean="0">
                <a:ea typeface="ＭＳ Ｐゴシック" pitchFamily="34" charset="-128"/>
              </a:rPr>
              <a:t>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Levels of Abstraction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077913"/>
            <a:ext cx="7848600" cy="4876800"/>
          </a:xfrm>
        </p:spPr>
        <p:txBody>
          <a:bodyPr>
            <a:normAutofit lnSpcReduction="10000"/>
          </a:bodyPr>
          <a:lstStyle/>
          <a:p>
            <a:pPr algn="just">
              <a:tabLst>
                <a:tab pos="1820863" algn="l"/>
                <a:tab pos="3659188" algn="l"/>
                <a:tab pos="394335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Physical level: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describes how a record (e.g., instructor) is stored.</a:t>
            </a:r>
          </a:p>
          <a:p>
            <a:pPr algn="just">
              <a:tabLst>
                <a:tab pos="1820863" algn="l"/>
                <a:tab pos="3659188" algn="l"/>
                <a:tab pos="394335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Logical level: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describes data stored in database, and the relationships among the data.</a:t>
            </a:r>
          </a:p>
          <a:p>
            <a:pPr lvl="1">
              <a:buFont typeface="Monotype Sorts" charset="2"/>
              <a:buNone/>
              <a:tabLst>
                <a:tab pos="1820863" algn="l"/>
                <a:tab pos="3659188" algn="l"/>
                <a:tab pos="3943350" algn="l"/>
              </a:tabLst>
            </a:pPr>
            <a:r>
              <a:rPr lang="en-US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type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en-US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instructor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= </a:t>
            </a:r>
            <a:r>
              <a:rPr lang="en-US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record</a:t>
            </a:r>
            <a:endParaRPr lang="en-US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lvl="1">
              <a:buFontTx/>
              <a:buNone/>
              <a:tabLst>
                <a:tab pos="1820863" algn="l"/>
                <a:tab pos="3659188" algn="l"/>
                <a:tab pos="3943350" algn="l"/>
              </a:tabLst>
            </a:pP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	</a:t>
            </a:r>
            <a:r>
              <a:rPr lang="en-US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ID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: string; </a:t>
            </a:r>
            <a:b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en-US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name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: string;</a:t>
            </a:r>
            <a:b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en-US" i="1" dirty="0" err="1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dept_name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: string;</a:t>
            </a:r>
            <a:b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en-US" i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salary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: integer;</a:t>
            </a:r>
          </a:p>
          <a:p>
            <a:pPr lvl="4">
              <a:buFontTx/>
              <a:buNone/>
              <a:tabLst>
                <a:tab pos="1820863" algn="l"/>
                <a:tab pos="3659188" algn="l"/>
                <a:tab pos="3943350" algn="l"/>
              </a:tabLst>
            </a:pPr>
            <a:r>
              <a:rPr lang="en-US" b="1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end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;</a:t>
            </a:r>
          </a:p>
          <a:p>
            <a:pPr algn="just">
              <a:tabLst>
                <a:tab pos="1820863" algn="l"/>
                <a:tab pos="3659188" algn="l"/>
                <a:tab pos="3943350" algn="l"/>
              </a:tabLst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View level:</a:t>
            </a:r>
            <a:r>
              <a:rPr lang="en-US" dirty="0" smtClean="0"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application programs hide details of data types.  Views can also hide information (such as an employee’s salary) for security purposes.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View of Data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777875" y="1176338"/>
            <a:ext cx="4524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An architecture for a database system </a:t>
            </a:r>
          </a:p>
        </p:txBody>
      </p:sp>
      <p:pic>
        <p:nvPicPr>
          <p:cNvPr id="11268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69988" y="1795463"/>
            <a:ext cx="7402512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ea typeface="ＭＳ Ｐゴシック" pitchFamily="34" charset="-128"/>
              </a:rPr>
              <a:t>Instances and Schemas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077913"/>
            <a:ext cx="8110537" cy="4876800"/>
          </a:xfrm>
        </p:spPr>
        <p:txBody>
          <a:bodyPr>
            <a:normAutofit fontScale="85000" lnSpcReduction="20000"/>
          </a:bodyPr>
          <a:lstStyle/>
          <a:p>
            <a:pPr algn="just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Similar to types and variables in programming languages</a:t>
            </a:r>
          </a:p>
          <a:p>
            <a:pPr algn="just">
              <a:defRPr/>
            </a:pP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Logical Schema</a:t>
            </a:r>
            <a:r>
              <a:rPr lang="en-US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the overall logical structure of the database </a:t>
            </a:r>
          </a:p>
          <a:p>
            <a:pPr lvl="1" algn="just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Example: The database consists of information about a set of customers and accounts in a bank and the relationship between them</a:t>
            </a:r>
          </a:p>
          <a:p>
            <a:pPr lvl="2" algn="just">
              <a:buFont typeface="Webdings" charset="2"/>
              <a:buChar char="4"/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Analogous to type information of a variable in a program</a:t>
            </a:r>
          </a:p>
          <a:p>
            <a:pPr algn="just">
              <a:defRPr/>
            </a:pPr>
            <a:r>
              <a:rPr lang="en-US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Physical schema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– the overall physical  structure of the database </a:t>
            </a:r>
          </a:p>
          <a:p>
            <a:pPr algn="just"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Instance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the actual content of the database at a particular point in time </a:t>
            </a:r>
          </a:p>
          <a:p>
            <a:pPr lvl="1" algn="just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Analogous to the value of a variable</a:t>
            </a:r>
          </a:p>
          <a:p>
            <a:pPr algn="just">
              <a:defRPr/>
            </a:pPr>
            <a:r>
              <a:rPr lang="en-US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Physical Data Independence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the ability to modify the physical schema without changing the logical schema</a:t>
            </a:r>
          </a:p>
          <a:p>
            <a:pPr lvl="1" algn="just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Applications depend on the logical schema</a:t>
            </a:r>
          </a:p>
          <a:p>
            <a:pPr lvl="1" algn="just"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 general, the interfaces between the various levels and components should be well defined so that changes in some parts do not seriously influence others.</a:t>
            </a:r>
          </a:p>
          <a:p>
            <a:pPr algn="just">
              <a:defRPr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effectLst/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Database Engine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088" y="1077913"/>
            <a:ext cx="7316787" cy="5167312"/>
          </a:xfrm>
        </p:spPr>
        <p:txBody>
          <a:bodyPr/>
          <a:lstStyle/>
          <a:p>
            <a:r>
              <a:rPr lang="en-US" dirty="0" smtClean="0">
                <a:ea typeface="ＭＳ Ｐゴシック" pitchFamily="34" charset="-128"/>
              </a:rPr>
              <a:t>Storage manager</a:t>
            </a:r>
          </a:p>
          <a:p>
            <a:r>
              <a:rPr lang="en-US" dirty="0" smtClean="0">
                <a:ea typeface="ＭＳ Ｐゴシック" pitchFamily="34" charset="-128"/>
              </a:rPr>
              <a:t>Query processing</a:t>
            </a:r>
          </a:p>
          <a:p>
            <a:r>
              <a:rPr lang="en-US" dirty="0" smtClean="0">
                <a:ea typeface="ＭＳ Ｐゴシック" pitchFamily="34" charset="-128"/>
              </a:rPr>
              <a:t>Transaction manager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221</TotalTime>
  <Words>822</Words>
  <Application>Microsoft Office PowerPoint</Application>
  <PresentationFormat>On-screen Show (4:3)</PresentationFormat>
  <Paragraphs>130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Civic</vt:lpstr>
      <vt:lpstr>Data Base Management System</vt:lpstr>
      <vt:lpstr>Database Management System (DBMS)</vt:lpstr>
      <vt:lpstr>University Database Example</vt:lpstr>
      <vt:lpstr>Drawbacks of using file systems to store data</vt:lpstr>
      <vt:lpstr>Drawbacks of using file systems to store data (Cont.)</vt:lpstr>
      <vt:lpstr>Levels of Abstraction</vt:lpstr>
      <vt:lpstr>View of Data</vt:lpstr>
      <vt:lpstr>Instances and Schemas</vt:lpstr>
      <vt:lpstr>Database Engine</vt:lpstr>
      <vt:lpstr>Storage Management</vt:lpstr>
      <vt:lpstr>Query Processing</vt:lpstr>
      <vt:lpstr>Query Processing (Cont.)</vt:lpstr>
      <vt:lpstr>Transaction Management </vt:lpstr>
      <vt:lpstr>Database Users and Administrators</vt:lpstr>
      <vt:lpstr>Database System Internals</vt:lpstr>
      <vt:lpstr>Database Architecture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Base Management System</dc:title>
  <dc:creator>HP2</dc:creator>
  <cp:lastModifiedBy>HP2</cp:lastModifiedBy>
  <cp:revision>15</cp:revision>
  <dcterms:created xsi:type="dcterms:W3CDTF">2023-08-03T06:01:30Z</dcterms:created>
  <dcterms:modified xsi:type="dcterms:W3CDTF">2023-08-05T06:19:38Z</dcterms:modified>
</cp:coreProperties>
</file>