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8" r:id="rId3"/>
    <p:sldId id="257" r:id="rId4"/>
    <p:sldId id="258" r:id="rId5"/>
    <p:sldId id="259" r:id="rId6"/>
    <p:sldId id="260" r:id="rId7"/>
    <p:sldId id="263" r:id="rId8"/>
    <p:sldId id="264" r:id="rId9"/>
    <p:sldId id="265" r:id="rId10"/>
    <p:sldId id="266" r:id="rId11"/>
    <p:sldId id="267" r:id="rId12"/>
    <p:sldId id="26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47278"/>
    <a:srgbClr val="EAD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718" autoAdjust="0"/>
  </p:normalViewPr>
  <p:slideViewPr>
    <p:cSldViewPr>
      <p:cViewPr varScale="1">
        <p:scale>
          <a:sx n="70" d="100"/>
          <a:sy n="70" d="100"/>
        </p:scale>
        <p:origin x="660" y="60"/>
      </p:cViewPr>
      <p:guideLst>
        <p:guide orient="horz" pos="2160"/>
        <p:guide pos="2880"/>
      </p:guideLst>
    </p:cSldViewPr>
  </p:slideViewPr>
  <p:outlineViewPr>
    <p:cViewPr>
      <p:scale>
        <a:sx n="33" d="100"/>
        <a:sy n="33" d="100"/>
      </p:scale>
      <p:origin x="0" y="306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CB602250-E8AF-45C9-90BF-55783399A536}" type="datetimeFigureOut">
              <a:rPr lang="en-US" smtClean="0"/>
              <a:pPr/>
              <a:t>8/11/2023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082ACD2D-6F55-49EE-89D0-21B1A3493F4C}"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B602250-E8AF-45C9-90BF-55783399A536}" type="datetimeFigureOut">
              <a:rPr lang="en-US" smtClean="0"/>
              <a:pPr/>
              <a:t>8/11/2023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ACD2D-6F55-49EE-89D0-21B1A3493F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B602250-E8AF-45C9-90BF-55783399A536}" type="datetimeFigureOut">
              <a:rPr lang="en-US" smtClean="0"/>
              <a:pPr/>
              <a:t>8/11/2023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ACD2D-6F55-49EE-89D0-21B1A3493F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B602250-E8AF-45C9-90BF-55783399A536}" type="datetimeFigureOut">
              <a:rPr lang="en-US" smtClean="0"/>
              <a:pPr/>
              <a:t>8/11/2023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ACD2D-6F55-49EE-89D0-21B1A3493F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CB602250-E8AF-45C9-90BF-55783399A536}" type="datetimeFigureOut">
              <a:rPr lang="en-US" smtClean="0"/>
              <a:pPr/>
              <a:t>8/11/2023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082ACD2D-6F55-49EE-89D0-21B1A3493F4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B602250-E8AF-45C9-90BF-55783399A536}" type="datetimeFigureOut">
              <a:rPr lang="en-US" smtClean="0"/>
              <a:pPr/>
              <a:t>8/11/2023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2ACD2D-6F55-49EE-89D0-21B1A3493F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CB602250-E8AF-45C9-90BF-55783399A536}" type="datetimeFigureOut">
              <a:rPr lang="en-US" smtClean="0"/>
              <a:pPr/>
              <a:t>8/11/2023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2ACD2D-6F55-49EE-89D0-21B1A3493F4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CB602250-E8AF-45C9-90BF-55783399A536}" type="datetimeFigureOut">
              <a:rPr lang="en-US" smtClean="0"/>
              <a:pPr/>
              <a:t>8/11/2023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2ACD2D-6F55-49EE-89D0-21B1A3493F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602250-E8AF-45C9-90BF-55783399A536}" type="datetimeFigureOut">
              <a:rPr lang="en-US" smtClean="0"/>
              <a:pPr/>
              <a:t>8/11/2023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2ACD2D-6F55-49EE-89D0-21B1A3493F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B602250-E8AF-45C9-90BF-55783399A536}" type="datetimeFigureOut">
              <a:rPr lang="en-US" smtClean="0"/>
              <a:pPr/>
              <a:t>8/11/2023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2ACD2D-6F55-49EE-89D0-21B1A3493F4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B602250-E8AF-45C9-90BF-55783399A536}" type="datetimeFigureOut">
              <a:rPr lang="en-US" smtClean="0"/>
              <a:pPr/>
              <a:t>8/11/2023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2ACD2D-6F55-49EE-89D0-21B1A3493F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B602250-E8AF-45C9-90BF-55783399A536}" type="datetimeFigureOut">
              <a:rPr lang="en-US" smtClean="0"/>
              <a:pPr/>
              <a:t>8/11/2023</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82ACD2D-6F55-49EE-89D0-21B1A3493F4C}"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17350" y="914400"/>
            <a:ext cx="6324600" cy="1828800"/>
          </a:xfrm>
        </p:spPr>
        <p:txBody>
          <a:bodyPr>
            <a:noAutofit/>
          </a:bodyPr>
          <a:lstStyle/>
          <a:p>
            <a:pPr algn="l"/>
            <a:r>
              <a:rPr lang="en-US" sz="5400" dirty="0">
                <a:latin typeface="HammersmithOne" panose="02010703030501060504" pitchFamily="2" charset="0"/>
              </a:rPr>
              <a:t>DEVELOPMENT </a:t>
            </a:r>
          </a:p>
          <a:p>
            <a:pPr algn="l"/>
            <a:r>
              <a:rPr lang="en-US" sz="7200" dirty="0">
                <a:latin typeface="HammersmithOne" panose="02010703030501060504" pitchFamily="2" charset="0"/>
              </a:rPr>
              <a:t>OF</a:t>
            </a:r>
          </a:p>
        </p:txBody>
      </p:sp>
      <p:sp>
        <p:nvSpPr>
          <p:cNvPr id="5" name="TextBox 4">
            <a:extLst>
              <a:ext uri="{FF2B5EF4-FFF2-40B4-BE49-F238E27FC236}">
                <a16:creationId xmlns:a16="http://schemas.microsoft.com/office/drawing/2014/main" id="{57EB64EC-70FD-4AE4-AE26-1C92D684BC82}"/>
              </a:ext>
            </a:extLst>
          </p:cNvPr>
          <p:cNvSpPr txBox="1"/>
          <p:nvPr/>
        </p:nvSpPr>
        <p:spPr>
          <a:xfrm>
            <a:off x="1143000" y="3124116"/>
            <a:ext cx="6365630" cy="1569660"/>
          </a:xfrm>
          <a:prstGeom prst="rect">
            <a:avLst/>
          </a:prstGeom>
          <a:noFill/>
        </p:spPr>
        <p:txBody>
          <a:bodyPr wrap="square">
            <a:spAutoFit/>
          </a:bodyPr>
          <a:lstStyle/>
          <a:p>
            <a:pPr marL="0" marR="0" lvl="0" indent="0" algn="ctr" defTabSz="914400" rtl="0" eaLnBrk="1" fontAlgn="auto" latinLnBrk="0" hangingPunct="1">
              <a:lnSpc>
                <a:spcPct val="100000"/>
              </a:lnSpc>
              <a:spcBef>
                <a:spcPct val="20000"/>
              </a:spcBef>
              <a:spcAft>
                <a:spcPts val="0"/>
              </a:spcAft>
              <a:buClr>
                <a:prstClr val="white">
                  <a:shade val="95000"/>
                </a:prstClr>
              </a:buClr>
              <a:buSzPct val="65000"/>
              <a:buFont typeface="Wingdings 2"/>
              <a:buNone/>
              <a:tabLst/>
              <a:defRPr/>
            </a:pPr>
            <a:r>
              <a:rPr kumimoji="0" lang="en-US" sz="9600" b="0" i="0" u="none" strike="noStrike" kern="1200" cap="none" spc="0" normalizeH="0" baseline="0" noProof="0" dirty="0">
                <a:ln>
                  <a:noFill/>
                </a:ln>
                <a:solidFill>
                  <a:prstClr val="white"/>
                </a:solidFill>
                <a:effectLst/>
                <a:uLnTx/>
                <a:uFillTx/>
                <a:latin typeface="HammersmithOne" panose="02010703030501060504" pitchFamily="2" charset="0"/>
                <a:ea typeface="+mn-ea"/>
                <a:cs typeface="+mn-cs"/>
              </a:rPr>
              <a:t>MORALITY</a:t>
            </a:r>
          </a:p>
        </p:txBody>
      </p:sp>
      <p:sp>
        <p:nvSpPr>
          <p:cNvPr id="7" name="TextBox 6">
            <a:extLst>
              <a:ext uri="{FF2B5EF4-FFF2-40B4-BE49-F238E27FC236}">
                <a16:creationId xmlns:a16="http://schemas.microsoft.com/office/drawing/2014/main" id="{A39D60B1-37E7-425A-A122-C5465D5C0FB3}"/>
              </a:ext>
            </a:extLst>
          </p:cNvPr>
          <p:cNvSpPr txBox="1"/>
          <p:nvPr/>
        </p:nvSpPr>
        <p:spPr>
          <a:xfrm>
            <a:off x="3962400" y="5029200"/>
            <a:ext cx="4572000" cy="1323439"/>
          </a:xfrm>
          <a:prstGeom prst="rect">
            <a:avLst/>
          </a:prstGeom>
          <a:noFill/>
        </p:spPr>
        <p:txBody>
          <a:bodyPr wrap="square">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 sz="2000" b="1" i="0" u="none" strike="noStrike" kern="0" cap="none" spc="0" normalizeH="0" baseline="0" noProof="0" dirty="0">
                <a:ln>
                  <a:noFill/>
                </a:ln>
                <a:effectLst/>
                <a:uLnTx/>
                <a:uFillTx/>
                <a:latin typeface="Encode Sans"/>
                <a:cs typeface="Arial"/>
                <a:sym typeface="Encode Sans"/>
              </a:rPr>
              <a:t>Dr. Shankuntala Dulhani</a:t>
            </a:r>
          </a:p>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 sz="2000" b="0" i="0" u="none" strike="noStrike" kern="0" cap="none" spc="0" normalizeH="0" baseline="0" noProof="0" dirty="0">
                <a:ln>
                  <a:noFill/>
                </a:ln>
                <a:effectLst/>
                <a:uLnTx/>
                <a:uFillTx/>
                <a:latin typeface="Encode Sans"/>
                <a:cs typeface="Arial"/>
                <a:sym typeface="Encode Sans"/>
              </a:rPr>
              <a:t>Assistant Professor</a:t>
            </a:r>
          </a:p>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 sz="2000" b="0" i="0" u="none" strike="noStrike" kern="0" cap="none" spc="0" normalizeH="0" baseline="0" noProof="0" dirty="0">
                <a:ln>
                  <a:noFill/>
                </a:ln>
                <a:effectLst/>
                <a:uLnTx/>
                <a:uFillTx/>
                <a:latin typeface="Encode Sans"/>
                <a:cs typeface="Arial"/>
                <a:sym typeface="Encode Sans"/>
              </a:rPr>
              <a:t>Department Of Psychology</a:t>
            </a:r>
          </a:p>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 sz="2000" b="0" i="0" u="none" strike="noStrike" kern="0" cap="none" spc="0" normalizeH="0" baseline="0" noProof="0" dirty="0">
                <a:ln>
                  <a:noFill/>
                </a:ln>
                <a:effectLst/>
                <a:uLnTx/>
                <a:uFillTx/>
                <a:latin typeface="Encode Sans"/>
                <a:cs typeface="Arial"/>
                <a:sym typeface="Encode Sans"/>
              </a:rPr>
              <a:t>Durga Mahavidyalaya Raipur</a:t>
            </a:r>
            <a:endParaRPr kumimoji="0" lang="en-IN" sz="2000" b="0" i="0" u="none" strike="noStrike" kern="0" cap="none" spc="0" normalizeH="0" baseline="0" noProof="0" dirty="0">
              <a:ln>
                <a:noFill/>
              </a:ln>
              <a:effectLst/>
              <a:uLnTx/>
              <a:uFillTx/>
              <a:latin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333375" y="366713"/>
            <a:ext cx="8477250" cy="6124575"/>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Factors Influencing Moral Development:-</a:t>
            </a:r>
          </a:p>
        </p:txBody>
      </p:sp>
      <p:sp>
        <p:nvSpPr>
          <p:cNvPr id="3" name="Content Placeholder 2"/>
          <p:cNvSpPr>
            <a:spLocks noGrp="1"/>
          </p:cNvSpPr>
          <p:nvPr>
            <p:ph idx="1"/>
          </p:nvPr>
        </p:nvSpPr>
        <p:spPr/>
        <p:txBody>
          <a:bodyPr/>
          <a:lstStyle/>
          <a:p>
            <a:r>
              <a:rPr lang="en-US" dirty="0"/>
              <a:t>(</a:t>
            </a:r>
            <a:r>
              <a:rPr lang="en-US" dirty="0" err="1"/>
              <a:t>i</a:t>
            </a:r>
            <a:r>
              <a:rPr lang="en-US" dirty="0"/>
              <a:t>) Family</a:t>
            </a:r>
          </a:p>
          <a:p>
            <a:r>
              <a:rPr lang="en-US" dirty="0"/>
              <a:t>(ii)School</a:t>
            </a:r>
          </a:p>
          <a:p>
            <a:r>
              <a:rPr lang="en-US" dirty="0"/>
              <a:t>(iii)</a:t>
            </a:r>
            <a:r>
              <a:rPr lang="en-US" dirty="0" err="1"/>
              <a:t>Neighbourhood</a:t>
            </a:r>
            <a:r>
              <a:rPr lang="en-US" dirty="0"/>
              <a:t> </a:t>
            </a:r>
          </a:p>
          <a:p>
            <a:r>
              <a:rPr lang="en-US" dirty="0"/>
              <a:t>(iv) Religious Institutions</a:t>
            </a:r>
          </a:p>
          <a:p>
            <a:r>
              <a:rPr lang="en-US" dirty="0"/>
              <a:t>(v) Club and camp experience </a:t>
            </a:r>
          </a:p>
          <a:p>
            <a:r>
              <a:rPr lang="en-US" dirty="0"/>
              <a:t>(vi)Playmates and Friends </a:t>
            </a:r>
          </a:p>
          <a:p>
            <a:r>
              <a:rPr lang="en-US" dirty="0"/>
              <a:t>(vii) Culture</a:t>
            </a:r>
          </a:p>
          <a:p>
            <a:r>
              <a:rPr lang="en-US" dirty="0"/>
              <a:t>(viii) Community</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7EB64EC-70FD-4AE4-AE26-1C92D684BC82}"/>
              </a:ext>
            </a:extLst>
          </p:cNvPr>
          <p:cNvSpPr txBox="1"/>
          <p:nvPr/>
        </p:nvSpPr>
        <p:spPr>
          <a:xfrm>
            <a:off x="1389185" y="1536174"/>
            <a:ext cx="6365630" cy="3785652"/>
          </a:xfrm>
          <a:prstGeom prst="rect">
            <a:avLst/>
          </a:prstGeom>
          <a:noFill/>
        </p:spPr>
        <p:txBody>
          <a:bodyPr wrap="square">
            <a:spAutoFit/>
          </a:bodyPr>
          <a:lstStyle/>
          <a:p>
            <a:pPr marL="0" marR="0" lvl="0" indent="0" algn="ctr" defTabSz="914400" rtl="0" eaLnBrk="1" fontAlgn="auto" latinLnBrk="0" hangingPunct="1">
              <a:lnSpc>
                <a:spcPct val="100000"/>
              </a:lnSpc>
              <a:spcBef>
                <a:spcPct val="20000"/>
              </a:spcBef>
              <a:spcAft>
                <a:spcPts val="0"/>
              </a:spcAft>
              <a:buClr>
                <a:prstClr val="white">
                  <a:shade val="95000"/>
                </a:prstClr>
              </a:buClr>
              <a:buSzPct val="65000"/>
              <a:buFont typeface="Wingdings 2"/>
              <a:buNone/>
              <a:tabLst/>
              <a:defRPr/>
            </a:pPr>
            <a:r>
              <a:rPr kumimoji="0" lang="en-US" sz="12000" b="0" i="0" u="none" strike="noStrike" kern="1200" cap="none" spc="0" normalizeH="0" baseline="0" noProof="0" dirty="0">
                <a:ln>
                  <a:noFill/>
                </a:ln>
                <a:solidFill>
                  <a:prstClr val="white"/>
                </a:solidFill>
                <a:effectLst/>
                <a:uLnTx/>
                <a:uFillTx/>
                <a:latin typeface="HammersmithOne" panose="02010703030501060504" pitchFamily="2" charset="0"/>
                <a:ea typeface="+mn-ea"/>
                <a:cs typeface="+mn-cs"/>
              </a:rPr>
              <a:t>THANK YOU!</a:t>
            </a:r>
          </a:p>
        </p:txBody>
      </p:sp>
    </p:spTree>
    <p:extLst>
      <p:ext uri="{BB962C8B-B14F-4D97-AF65-F5344CB8AC3E}">
        <p14:creationId xmlns:p14="http://schemas.microsoft.com/office/powerpoint/2010/main" val="2120830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045698"/>
            <a:ext cx="8229600" cy="1828800"/>
          </a:xfrm>
          <a:noFill/>
        </p:spPr>
        <p:txBody>
          <a:bodyPr>
            <a:normAutofit/>
            <a:scene3d>
              <a:camera prst="orthographicFront"/>
              <a:lightRig rig="soft" dir="t">
                <a:rot lat="0" lon="0" rev="17220000"/>
              </a:lightRig>
            </a:scene3d>
            <a:sp3d prstMaterial="softEdge"/>
          </a:bodyPr>
          <a:lstStyle/>
          <a:p>
            <a:r>
              <a:rPr lang="en-US" dirty="0">
                <a:effectLst/>
                <a:latin typeface="HammersmithOne" panose="02010703030501060504" pitchFamily="2" charset="0"/>
              </a:rPr>
              <a:t>B.A. </a:t>
            </a:r>
            <a:r>
              <a:rPr lang="en-US" dirty="0">
                <a:solidFill>
                  <a:srgbClr val="EAD696"/>
                </a:solidFill>
                <a:effectLst/>
                <a:latin typeface="HammersmithOne" panose="02010703030501060504" pitchFamily="2" charset="0"/>
              </a:rPr>
              <a:t>PART</a:t>
            </a:r>
            <a:r>
              <a:rPr lang="en-US" dirty="0">
                <a:effectLst/>
                <a:latin typeface="HammersmithOne" panose="02010703030501060504" pitchFamily="2" charset="0"/>
              </a:rPr>
              <a:t> 3</a:t>
            </a:r>
            <a:br>
              <a:rPr lang="en-US" dirty="0">
                <a:effectLst/>
                <a:latin typeface="HammersmithOne" panose="02010703030501060504" pitchFamily="2" charset="0"/>
              </a:rPr>
            </a:br>
            <a:r>
              <a:rPr lang="en-US" dirty="0">
                <a:effectLst/>
                <a:latin typeface="HammersmithOne" panose="02010703030501060504" pitchFamily="2" charset="0"/>
              </a:rPr>
              <a:t>UNIT - 4</a:t>
            </a:r>
          </a:p>
        </p:txBody>
      </p:sp>
      <p:sp>
        <p:nvSpPr>
          <p:cNvPr id="3" name="Subtitle 2"/>
          <p:cNvSpPr>
            <a:spLocks noGrp="1"/>
          </p:cNvSpPr>
          <p:nvPr>
            <p:ph type="subTitle" idx="1"/>
          </p:nvPr>
        </p:nvSpPr>
        <p:spPr>
          <a:xfrm>
            <a:off x="1403445" y="3200401"/>
            <a:ext cx="6324600" cy="783102"/>
          </a:xfrm>
        </p:spPr>
        <p:txBody>
          <a:bodyPr>
            <a:noAutofit/>
          </a:bodyPr>
          <a:lstStyle/>
          <a:p>
            <a:r>
              <a:rPr lang="en-US" sz="5400" dirty="0">
                <a:latin typeface="HammersmithOne" panose="02010703030501060504" pitchFamily="2" charset="0"/>
              </a:rPr>
              <a:t>Development Of</a:t>
            </a:r>
          </a:p>
        </p:txBody>
      </p:sp>
      <p:sp>
        <p:nvSpPr>
          <p:cNvPr id="5" name="TextBox 4">
            <a:extLst>
              <a:ext uri="{FF2B5EF4-FFF2-40B4-BE49-F238E27FC236}">
                <a16:creationId xmlns:a16="http://schemas.microsoft.com/office/drawing/2014/main" id="{57EB64EC-70FD-4AE4-AE26-1C92D684BC82}"/>
              </a:ext>
            </a:extLst>
          </p:cNvPr>
          <p:cNvSpPr txBox="1"/>
          <p:nvPr/>
        </p:nvSpPr>
        <p:spPr>
          <a:xfrm>
            <a:off x="1382930" y="3983503"/>
            <a:ext cx="6365630" cy="1015663"/>
          </a:xfrm>
          <a:prstGeom prst="rect">
            <a:avLst/>
          </a:prstGeom>
          <a:noFill/>
        </p:spPr>
        <p:txBody>
          <a:bodyPr wrap="square">
            <a:spAutoFit/>
          </a:bodyPr>
          <a:lstStyle/>
          <a:p>
            <a:pPr marL="0" marR="0" lvl="0" indent="0" algn="ctr" defTabSz="914400" rtl="0" eaLnBrk="1" fontAlgn="auto" latinLnBrk="0" hangingPunct="1">
              <a:lnSpc>
                <a:spcPct val="100000"/>
              </a:lnSpc>
              <a:spcBef>
                <a:spcPct val="20000"/>
              </a:spcBef>
              <a:spcAft>
                <a:spcPts val="0"/>
              </a:spcAft>
              <a:buClr>
                <a:prstClr val="white">
                  <a:shade val="95000"/>
                </a:prstClr>
              </a:buClr>
              <a:buSzPct val="65000"/>
              <a:buFont typeface="Wingdings 2"/>
              <a:buNone/>
              <a:tabLst/>
              <a:defRPr/>
            </a:pPr>
            <a:r>
              <a:rPr kumimoji="0" lang="en-US" sz="6000" b="0" i="0" u="none" strike="noStrike" kern="1200" cap="none" spc="0" normalizeH="0" baseline="0" noProof="0" dirty="0">
                <a:ln>
                  <a:noFill/>
                </a:ln>
                <a:solidFill>
                  <a:prstClr val="white"/>
                </a:solidFill>
                <a:effectLst/>
                <a:uLnTx/>
                <a:uFillTx/>
                <a:latin typeface="HammersmithOne" panose="02010703030501060504" pitchFamily="2" charset="0"/>
                <a:ea typeface="+mn-ea"/>
                <a:cs typeface="+mn-cs"/>
              </a:rPr>
              <a:t>MORALITY</a:t>
            </a:r>
          </a:p>
        </p:txBody>
      </p:sp>
    </p:spTree>
    <p:extLst>
      <p:ext uri="{BB962C8B-B14F-4D97-AF65-F5344CB8AC3E}">
        <p14:creationId xmlns:p14="http://schemas.microsoft.com/office/powerpoint/2010/main" val="1323804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scene3d>
              <a:camera prst="orthographicFront"/>
              <a:lightRig rig="soft" dir="t">
                <a:rot lat="0" lon="0" rev="16800000"/>
              </a:lightRig>
            </a:scene3d>
            <a:sp3d prstMaterial="softEdge"/>
          </a:bodyPr>
          <a:lstStyle/>
          <a:p>
            <a:r>
              <a:rPr lang="en-US" sz="4400" dirty="0">
                <a:effectLst>
                  <a:outerShdw blurRad="38100" dist="38100" dir="2700000" algn="tl">
                    <a:srgbClr val="000000">
                      <a:alpha val="43137"/>
                    </a:srgbClr>
                  </a:outerShdw>
                </a:effectLst>
                <a:latin typeface="Calibri" pitchFamily="34" charset="0"/>
              </a:rPr>
              <a:t>What is </a:t>
            </a:r>
            <a:r>
              <a:rPr lang="en-US" sz="4400" dirty="0">
                <a:effectLst>
                  <a:outerShdw blurRad="38100" dist="38100" dir="2700000" algn="tl">
                    <a:srgbClr val="000000">
                      <a:alpha val="43137"/>
                    </a:srgbClr>
                  </a:outerShdw>
                </a:effectLst>
                <a:latin typeface="HammersmithOne" panose="02010703030501060504" pitchFamily="2" charset="0"/>
              </a:rPr>
              <a:t>Morality</a:t>
            </a:r>
            <a:r>
              <a:rPr lang="en-US" sz="4400" dirty="0">
                <a:effectLst>
                  <a:outerShdw blurRad="38100" dist="38100" dir="2700000" algn="tl">
                    <a:srgbClr val="000000">
                      <a:alpha val="43137"/>
                    </a:srgbClr>
                  </a:outerShdw>
                </a:effectLst>
                <a:latin typeface="Calibri" pitchFamily="34" charset="0"/>
              </a:rPr>
              <a:t>?</a:t>
            </a:r>
          </a:p>
        </p:txBody>
      </p:sp>
      <p:sp>
        <p:nvSpPr>
          <p:cNvPr id="3" name="Content Placeholder 2"/>
          <p:cNvSpPr>
            <a:spLocks noGrp="1"/>
          </p:cNvSpPr>
          <p:nvPr>
            <p:ph idx="1"/>
          </p:nvPr>
        </p:nvSpPr>
        <p:spPr>
          <a:xfrm>
            <a:off x="451513" y="2057400"/>
            <a:ext cx="8229600" cy="2286000"/>
          </a:xfrm>
        </p:spPr>
        <p:txBody>
          <a:bodyPr>
            <a:normAutofit/>
          </a:bodyPr>
          <a:lstStyle/>
          <a:p>
            <a:r>
              <a:rPr lang="en-US" dirty="0">
                <a:latin typeface="Georgia" panose="02040502050405020303" pitchFamily="18" charset="0"/>
              </a:rPr>
              <a:t>Morality is the belief that some behavior is right and acceptable to a society or group of people. Morality may also be specifically synonymous with “goodness” or  “rightness”.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odyPr>
          <a:lstStyle/>
          <a:p>
            <a:r>
              <a:rPr lang="en-US" dirty="0">
                <a:latin typeface="HammersmithOne" panose="02010703030501060504" pitchFamily="2" charset="0"/>
              </a:rPr>
              <a:t>Aspects of Morality:-</a:t>
            </a:r>
          </a:p>
        </p:txBody>
      </p:sp>
      <p:sp>
        <p:nvSpPr>
          <p:cNvPr id="3" name="Content Placeholder 2"/>
          <p:cNvSpPr>
            <a:spLocks noGrp="1"/>
          </p:cNvSpPr>
          <p:nvPr>
            <p:ph idx="1"/>
          </p:nvPr>
        </p:nvSpPr>
        <p:spPr>
          <a:xfrm>
            <a:off x="266700" y="1325562"/>
            <a:ext cx="8610600" cy="5257800"/>
          </a:xfrm>
        </p:spPr>
        <p:txBody>
          <a:bodyPr>
            <a:normAutofit lnSpcReduction="10000"/>
          </a:bodyPr>
          <a:lstStyle/>
          <a:p>
            <a:r>
              <a:rPr lang="en-US" sz="2600" dirty="0">
                <a:latin typeface="Georgia" panose="02040502050405020303" pitchFamily="18" charset="0"/>
              </a:rPr>
              <a:t>Basically there are three aspects of morality</a:t>
            </a:r>
          </a:p>
          <a:p>
            <a:r>
              <a:rPr lang="en-US" sz="3000" dirty="0">
                <a:latin typeface="Georgia" panose="02040502050405020303" pitchFamily="18" charset="0"/>
              </a:rPr>
              <a:t>(1) Moral behavior:- </a:t>
            </a:r>
            <a:r>
              <a:rPr lang="en-US" sz="2600" dirty="0">
                <a:latin typeface="Georgia" panose="02040502050405020303" pitchFamily="18" charset="0"/>
              </a:rPr>
              <a:t>Moral behavior are what one believes to be the right things to do. It involves caring , helping, sharing and volunteering . It can also be called as</a:t>
            </a:r>
            <a:r>
              <a:rPr lang="en-US" dirty="0">
                <a:latin typeface="Georgia" panose="02040502050405020303" pitchFamily="18" charset="0"/>
              </a:rPr>
              <a:t> </a:t>
            </a:r>
            <a:r>
              <a:rPr lang="en-US" sz="2600" dirty="0">
                <a:latin typeface="Georgia" panose="02040502050405020303" pitchFamily="18" charset="0"/>
              </a:rPr>
              <a:t>PROSOCIAL BEHAVIOR.</a:t>
            </a:r>
          </a:p>
          <a:p>
            <a:r>
              <a:rPr lang="en-US" sz="3000" dirty="0">
                <a:latin typeface="Georgia" panose="02040502050405020303" pitchFamily="18" charset="0"/>
              </a:rPr>
              <a:t>(2) Moral feeling:- </a:t>
            </a:r>
            <a:r>
              <a:rPr lang="en-US" sz="2600" dirty="0">
                <a:latin typeface="Georgia" panose="02040502050405020303" pitchFamily="18" charset="0"/>
              </a:rPr>
              <a:t>Moral feeling would be only feeling that develops within a person to give one an idea of what is morally right and ethical.</a:t>
            </a:r>
          </a:p>
          <a:p>
            <a:r>
              <a:rPr lang="en-US" sz="3000" dirty="0">
                <a:latin typeface="Georgia" panose="02040502050405020303" pitchFamily="18" charset="0"/>
              </a:rPr>
              <a:t>(3)Moral judgement :- </a:t>
            </a:r>
            <a:r>
              <a:rPr lang="en-US" sz="2400" dirty="0">
                <a:latin typeface="Georgia" panose="02040502050405020303" pitchFamily="18" charset="0"/>
              </a:rPr>
              <a:t>Moral judgements  are evaluations or opinions  formed as to whether some action or inaction intention,  motive , character trait or a person as a whole is good or bad as measured against some standard of good.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Moral </a:t>
            </a:r>
            <a:r>
              <a:rPr lang="en-US" dirty="0" err="1"/>
              <a:t>Devlopment</a:t>
            </a:r>
            <a:r>
              <a:rPr lang="en-US" dirty="0"/>
              <a:t>?</a:t>
            </a:r>
          </a:p>
        </p:txBody>
      </p:sp>
      <p:sp>
        <p:nvSpPr>
          <p:cNvPr id="3" name="Content Placeholder 2"/>
          <p:cNvSpPr>
            <a:spLocks noGrp="1"/>
          </p:cNvSpPr>
          <p:nvPr>
            <p:ph idx="1"/>
          </p:nvPr>
        </p:nvSpPr>
        <p:spPr/>
        <p:txBody>
          <a:bodyPr>
            <a:normAutofit fontScale="92500"/>
          </a:bodyPr>
          <a:lstStyle/>
          <a:p>
            <a:r>
              <a:rPr lang="en-US" sz="3600" dirty="0"/>
              <a:t>Moral development focuses on the emergence , change and understanding of morality from infancy through adulthood. Morality develops across lifetime and is influenced by an individuals  experience and their behavior when faced with normal issues through different periods  physical and cognitive development.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Theories of Moral Development</a:t>
            </a:r>
          </a:p>
        </p:txBody>
      </p:sp>
      <p:sp>
        <p:nvSpPr>
          <p:cNvPr id="3" name="Content Placeholder 2"/>
          <p:cNvSpPr>
            <a:spLocks noGrp="1"/>
          </p:cNvSpPr>
          <p:nvPr>
            <p:ph idx="1"/>
          </p:nvPr>
        </p:nvSpPr>
        <p:spPr/>
        <p:txBody>
          <a:bodyPr>
            <a:normAutofit fontScale="77500" lnSpcReduction="20000"/>
          </a:bodyPr>
          <a:lstStyle/>
          <a:p>
            <a:r>
              <a:rPr lang="en-US" sz="3600" dirty="0"/>
              <a:t>(1) Freud’s concept of  moral development in children</a:t>
            </a:r>
          </a:p>
          <a:p>
            <a:r>
              <a:rPr lang="en-US" dirty="0"/>
              <a:t>                From Freud's theory of the id, the ego and the superego.  Freud proposed the presence of tension between the society’s needs and the individuals. </a:t>
            </a:r>
          </a:p>
          <a:p>
            <a:endParaRPr lang="en-US" dirty="0"/>
          </a:p>
          <a:p>
            <a:r>
              <a:rPr lang="en-US" dirty="0"/>
              <a:t>(</a:t>
            </a:r>
            <a:r>
              <a:rPr lang="en-US" dirty="0" err="1"/>
              <a:t>i</a:t>
            </a:r>
            <a:r>
              <a:rPr lang="en-US" dirty="0"/>
              <a:t>) The id which is self preserving part of the mind only focuses on what feels  good regardless of the consequences.</a:t>
            </a:r>
          </a:p>
          <a:p>
            <a:r>
              <a:rPr lang="en-US" dirty="0"/>
              <a:t>(ii) The superego on the other hand appears to be the moral centre which carefully considers actions before executing them based on what the environment dictates.</a:t>
            </a:r>
          </a:p>
          <a:p>
            <a:endParaRPr lang="en-US" dirty="0"/>
          </a:p>
          <a:p>
            <a:r>
              <a:rPr lang="en-US" dirty="0"/>
              <a:t>According to  </a:t>
            </a:r>
            <a:r>
              <a:rPr lang="en-US" dirty="0" err="1"/>
              <a:t>freud</a:t>
            </a:r>
            <a:r>
              <a:rPr lang="en-US" dirty="0"/>
              <a:t>, once the child is able to repress his id and superego to function , the moral development  ensues.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pPr>
              <a:buNone/>
            </a:pPr>
            <a:r>
              <a:rPr lang="en-US" dirty="0"/>
              <a:t>(2) Skinner’s concept of moral development </a:t>
            </a:r>
          </a:p>
          <a:p>
            <a:pPr>
              <a:buNone/>
            </a:pPr>
            <a:r>
              <a:rPr lang="en-US" dirty="0"/>
              <a:t>         Based on the theory of behaviorism skinner also looks at how the child functions and how society or the environment affects it. He believes that socializing with other is a primary proponent of moral development</a:t>
            </a:r>
          </a:p>
          <a:p>
            <a:pPr>
              <a:buNone/>
            </a:pPr>
            <a:r>
              <a:rPr lang="en-US" dirty="0"/>
              <a:t>         Skinner steers away from the idea of the tension between the internal and external environment but rather states that the outside world is what shapes the individuals internal sense of morality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(3) Piaget’s view on moral development of children </a:t>
            </a:r>
          </a:p>
          <a:p>
            <a:r>
              <a:rPr lang="en-US" dirty="0"/>
              <a:t>       In Piaget’s theory of cognitive development, he looks at how intelligence emerges from childhood adulthood. His study also includes a look at how morality manifests in a child’s thoughts and behavior and the other factors that influence the development of concepts such as justice, welfare and rights.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a:t>(4) Kohlberg’s stages of moral development </a:t>
            </a:r>
          </a:p>
          <a:p>
            <a:r>
              <a:rPr lang="en-US" dirty="0"/>
              <a:t>    Kohlberg’s theory of moral development states that we progress through three levels of moral thinking that build on our cognitive development . He used the idea of moral dilemma stories that present conflicting ideas about two moral values to teach 10 to 16 year old about morality and values.</a:t>
            </a:r>
          </a:p>
          <a:p>
            <a:endParaRPr lang="en-US" dirty="0"/>
          </a:p>
          <a:p>
            <a:r>
              <a:rPr lang="en-US" dirty="0"/>
              <a:t> After presenting people with various moral dilemmas, Kohlberg reviewed people’s responses and placed them in different stages of moral reasoning. Kohlberg identified three levels of moral reasoning under which there are 6 stages. Each level is associated with increasingly complex stages of moral development.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173</TotalTime>
  <Words>649</Words>
  <Application>Microsoft Office PowerPoint</Application>
  <PresentationFormat>On-screen Show (4:3)</PresentationFormat>
  <Paragraphs>46</Paragraphs>
  <Slides>12</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12</vt:i4>
      </vt:variant>
    </vt:vector>
  </HeadingPairs>
  <TitlesOfParts>
    <vt:vector size="23" baseType="lpstr">
      <vt:lpstr>Arial</vt:lpstr>
      <vt:lpstr>Book Antiqua</vt:lpstr>
      <vt:lpstr>Calibri</vt:lpstr>
      <vt:lpstr>Encode Sans</vt:lpstr>
      <vt:lpstr>Georgia</vt:lpstr>
      <vt:lpstr>HammersmithOne</vt:lpstr>
      <vt:lpstr>Lucida Sans</vt:lpstr>
      <vt:lpstr>Wingdings</vt:lpstr>
      <vt:lpstr>Wingdings 2</vt:lpstr>
      <vt:lpstr>Wingdings 3</vt:lpstr>
      <vt:lpstr>Apex</vt:lpstr>
      <vt:lpstr>PowerPoint Presentation</vt:lpstr>
      <vt:lpstr>B.A. PART 3 UNIT - 4</vt:lpstr>
      <vt:lpstr>What is Morality?</vt:lpstr>
      <vt:lpstr>Aspects of Morality:-</vt:lpstr>
      <vt:lpstr>What is Moral Devlopment?</vt:lpstr>
      <vt:lpstr>Theories of Moral Development</vt:lpstr>
      <vt:lpstr>PowerPoint Presentation</vt:lpstr>
      <vt:lpstr>PowerPoint Presentation</vt:lpstr>
      <vt:lpstr>PowerPoint Presentation</vt:lpstr>
      <vt:lpstr>PowerPoint Presentation</vt:lpstr>
      <vt:lpstr>Factors Influencing Moral Development:-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- 4</dc:title>
  <dc:creator>delll</dc:creator>
  <cp:lastModifiedBy>bhavarth manikpuri</cp:lastModifiedBy>
  <cp:revision>18</cp:revision>
  <dcterms:created xsi:type="dcterms:W3CDTF">2020-04-18T06:43:17Z</dcterms:created>
  <dcterms:modified xsi:type="dcterms:W3CDTF">2023-08-11T11:16:21Z</dcterms:modified>
</cp:coreProperties>
</file>