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0"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81"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6C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191" autoAdjust="0"/>
    <p:restoredTop sz="94660"/>
  </p:normalViewPr>
  <p:slideViewPr>
    <p:cSldViewPr>
      <p:cViewPr varScale="1">
        <p:scale>
          <a:sx n="70" d="100"/>
          <a:sy n="70" d="100"/>
        </p:scale>
        <p:origin x="1440"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a:t>Click to edit Master title style</a:t>
            </a:r>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10" name="Date Placeholder 9"/>
          <p:cNvSpPr>
            <a:spLocks noGrp="1"/>
          </p:cNvSpPr>
          <p:nvPr>
            <p:ph type="dt" sz="half" idx="10"/>
          </p:nvPr>
        </p:nvSpPr>
        <p:spPr>
          <a:xfrm>
            <a:off x="5562600" y="6509004"/>
            <a:ext cx="3002280" cy="274320"/>
          </a:xfrm>
        </p:spPr>
        <p:txBody>
          <a:bodyPr vert="horz" rtlCol="0"/>
          <a:lstStyle/>
          <a:p>
            <a:fld id="{8DDCD393-F2DC-458D-B078-7AE2B10B4653}" type="datetimeFigureOut">
              <a:rPr lang="en-US" smtClean="0"/>
              <a:pPr/>
              <a:t>8/11/2023</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C8E77EE7-D5F5-4977-A9C4-20924F27826F}" type="slidenum">
              <a:rPr lang="en-US" smtClean="0"/>
              <a:pPr/>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DDCD393-F2DC-458D-B078-7AE2B10B4653}" type="datetimeFigureOut">
              <a:rPr lang="en-US" smtClean="0"/>
              <a:pPr/>
              <a:t>8/11/2023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E77EE7-D5F5-4977-A9C4-20924F27826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DDCD393-F2DC-458D-B078-7AE2B10B4653}" type="datetimeFigureOut">
              <a:rPr lang="en-US" smtClean="0"/>
              <a:pPr/>
              <a:t>8/11/2023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E77EE7-D5F5-4977-A9C4-20924F27826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DDCD393-F2DC-458D-B078-7AE2B10B4653}" type="datetimeFigureOut">
              <a:rPr lang="en-US" smtClean="0"/>
              <a:pPr/>
              <a:t>8/11/2023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E77EE7-D5F5-4977-A9C4-20924F27826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a:t>Click to edit Master title style</a:t>
            </a:r>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p>
            <a:fld id="{8DDCD393-F2DC-458D-B078-7AE2B10B4653}" type="datetimeFigureOut">
              <a:rPr lang="en-US" smtClean="0"/>
              <a:pPr/>
              <a:t>8/11/2023</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C8E77EE7-D5F5-4977-A9C4-20924F27826F}" type="slidenum">
              <a:rPr lang="en-US" smtClean="0"/>
              <a:pPr/>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DDCD393-F2DC-458D-B078-7AE2B10B4653}" type="datetimeFigureOut">
              <a:rPr lang="en-US" smtClean="0"/>
              <a:pPr/>
              <a:t>8/11/2023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p>
            <a:fld id="{C8E77EE7-D5F5-4977-A9C4-20924F27826F}" type="slidenum">
              <a:rPr lang="en-US" smtClean="0"/>
              <a:pPr/>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DDCD393-F2DC-458D-B078-7AE2B10B4653}" type="datetimeFigureOut">
              <a:rPr lang="en-US" smtClean="0"/>
              <a:pPr/>
              <a:t>8/11/2023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p>
            <a:fld id="{C8E77EE7-D5F5-4977-A9C4-20924F27826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8DDCD393-F2DC-458D-B078-7AE2B10B4653}" type="datetimeFigureOut">
              <a:rPr lang="en-US" smtClean="0"/>
              <a:pPr/>
              <a:t>8/11/2023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E77EE7-D5F5-4977-A9C4-20924F27826F}" type="slidenum">
              <a:rPr lang="en-US" smtClean="0"/>
              <a:pPr/>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DCD393-F2DC-458D-B078-7AE2B10B4653}" type="datetimeFigureOut">
              <a:rPr lang="en-US" smtClean="0"/>
              <a:pPr/>
              <a:t>8/11/2023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E77EE7-D5F5-4977-A9C4-20924F27826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a:t>Click to edit Master title style</a:t>
            </a:r>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p>
            <a:fld id="{8DDCD393-F2DC-458D-B078-7AE2B10B4653}" type="datetimeFigureOut">
              <a:rPr lang="en-US" smtClean="0"/>
              <a:pPr/>
              <a:t>8/11/2023</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C8E77EE7-D5F5-4977-A9C4-20924F27826F}" type="slidenum">
              <a:rPr lang="en-US" smtClean="0"/>
              <a:pPr/>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a:t>Click to edit Master title style</a:t>
            </a:r>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p>
            <a:fld id="{8DDCD393-F2DC-458D-B078-7AE2B10B4653}" type="datetimeFigureOut">
              <a:rPr lang="en-US" smtClean="0"/>
              <a:pPr/>
              <a:t>8/11/2023</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C8E77EE7-D5F5-4977-A9C4-20924F27826F}" type="slidenum">
              <a:rPr lang="en-US" smtClean="0"/>
              <a:pPr/>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8DDCD393-F2DC-458D-B078-7AE2B10B4653}" type="datetimeFigureOut">
              <a:rPr lang="en-US" smtClean="0"/>
              <a:pPr/>
              <a:t>8/11/2023</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C8E77EE7-D5F5-4977-A9C4-20924F27826F}" type="slidenum">
              <a:rPr lang="en-US" smtClean="0"/>
              <a:pPr/>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p>
            <a:r>
              <a:rPr kumimoji="0" lang="en-US"/>
              <a:t>Click to edit Master title style</a:t>
            </a:r>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14785" y="-152400"/>
            <a:ext cx="9230646" cy="4191000"/>
          </a:xfrm>
        </p:spPr>
        <p:txBody>
          <a:bodyPr>
            <a:noAutofit/>
            <a:scene3d>
              <a:camera prst="orthographicFront"/>
              <a:lightRig rig="soft" dir="t">
                <a:rot lat="0" lon="0" rev="2400000"/>
              </a:lightRig>
            </a:scene3d>
            <a:sp3d/>
          </a:bodyPr>
          <a:lstStyle/>
          <a:p>
            <a:pPr algn="ctr"/>
            <a:r>
              <a:rPr lang="en-US" b="1" dirty="0">
                <a:effectLst/>
                <a:latin typeface="HammersmithOne" panose="02010703030501060504" pitchFamily="2" charset="0"/>
              </a:rPr>
              <a:t>DEVELOPMENT OF</a:t>
            </a:r>
            <a:br>
              <a:rPr lang="en-US" b="1" dirty="0">
                <a:effectLst/>
                <a:latin typeface="HammersmithOne" panose="02010703030501060504" pitchFamily="2" charset="0"/>
              </a:rPr>
            </a:br>
            <a:r>
              <a:rPr lang="en-US" sz="7500" b="1" dirty="0">
                <a:effectLst/>
                <a:latin typeface="HammersmithOne" panose="02010703030501060504" pitchFamily="2" charset="0"/>
              </a:rPr>
              <a:t>GENDER DIFFERENCE</a:t>
            </a:r>
            <a:br>
              <a:rPr lang="en-US" sz="7500" b="1" dirty="0">
                <a:effectLst/>
                <a:latin typeface="HammersmithOne" panose="02010703030501060504" pitchFamily="2" charset="0"/>
              </a:rPr>
            </a:br>
            <a:endParaRPr lang="en-US" sz="8800" b="1" dirty="0">
              <a:effectLst/>
              <a:latin typeface="HammersmithOne" panose="02010703030501060504" pitchFamily="2" charset="0"/>
            </a:endParaRPr>
          </a:p>
        </p:txBody>
      </p:sp>
      <p:sp>
        <p:nvSpPr>
          <p:cNvPr id="5" name="TextBox 4">
            <a:extLst>
              <a:ext uri="{FF2B5EF4-FFF2-40B4-BE49-F238E27FC236}">
                <a16:creationId xmlns:a16="http://schemas.microsoft.com/office/drawing/2014/main" id="{C4B07680-6C53-47A5-916F-3931CAEBA87F}"/>
              </a:ext>
            </a:extLst>
          </p:cNvPr>
          <p:cNvSpPr txBox="1"/>
          <p:nvPr/>
        </p:nvSpPr>
        <p:spPr>
          <a:xfrm>
            <a:off x="800100" y="2438400"/>
            <a:ext cx="7543799" cy="1292662"/>
          </a:xfrm>
          <a:prstGeom prst="rect">
            <a:avLst/>
          </a:prstGeom>
          <a:noFill/>
        </p:spPr>
        <p:txBody>
          <a:bodyPr wrap="square">
            <a:spAutoFit/>
          </a:bodyPr>
          <a:lstStyle/>
          <a:p>
            <a:pPr algn="ctr"/>
            <a:r>
              <a:rPr kumimoji="0" lang="en-US" sz="4800" b="1" i="0" u="none" strike="noStrike" kern="1200" cap="none" spc="0" normalizeH="0" baseline="0" noProof="0" dirty="0">
                <a:ln>
                  <a:noFill/>
                </a:ln>
                <a:solidFill>
                  <a:srgbClr val="EAEBDE">
                    <a:tint val="100000"/>
                    <a:shade val="90000"/>
                    <a:satMod val="250000"/>
                    <a:alpha val="100000"/>
                  </a:srgbClr>
                </a:solidFill>
                <a:effectLst/>
                <a:uLnTx/>
                <a:uFillTx/>
                <a:latin typeface="HammersmithOne" panose="02010703030501060504" pitchFamily="2" charset="0"/>
                <a:ea typeface="+mj-ea"/>
                <a:cs typeface="+mj-cs"/>
              </a:rPr>
              <a:t>AND</a:t>
            </a:r>
            <a:r>
              <a:rPr kumimoji="0" lang="en-US" sz="6000" b="1" i="0" u="none" strike="noStrike" kern="1200" cap="none" spc="0" normalizeH="0" baseline="0" noProof="0" dirty="0">
                <a:ln>
                  <a:noFill/>
                </a:ln>
                <a:solidFill>
                  <a:srgbClr val="EAEBDE">
                    <a:tint val="100000"/>
                    <a:shade val="90000"/>
                    <a:satMod val="250000"/>
                    <a:alpha val="100000"/>
                  </a:srgbClr>
                </a:solidFill>
                <a:effectLst/>
                <a:uLnTx/>
                <a:uFillTx/>
                <a:latin typeface="HammersmithOne" panose="02010703030501060504" pitchFamily="2" charset="0"/>
                <a:ea typeface="+mj-ea"/>
                <a:cs typeface="+mj-cs"/>
              </a:rPr>
              <a:t> </a:t>
            </a:r>
            <a:br>
              <a:rPr kumimoji="0" lang="en-US" sz="6000" b="1" i="0" u="none" strike="noStrike" kern="1200" cap="none" spc="0" normalizeH="0" baseline="0" noProof="0" dirty="0">
                <a:ln>
                  <a:noFill/>
                </a:ln>
                <a:solidFill>
                  <a:srgbClr val="EAEBDE">
                    <a:tint val="100000"/>
                    <a:shade val="90000"/>
                    <a:satMod val="250000"/>
                    <a:alpha val="100000"/>
                  </a:srgbClr>
                </a:solidFill>
                <a:effectLst/>
                <a:uLnTx/>
                <a:uFillTx/>
                <a:latin typeface="HammersmithOne" panose="02010703030501060504" pitchFamily="2" charset="0"/>
                <a:ea typeface="+mj-ea"/>
                <a:cs typeface="+mj-cs"/>
              </a:rPr>
            </a:br>
            <a:endParaRPr lang="en-IN" dirty="0"/>
          </a:p>
        </p:txBody>
      </p:sp>
      <p:sp>
        <p:nvSpPr>
          <p:cNvPr id="7" name="TextBox 6">
            <a:extLst>
              <a:ext uri="{FF2B5EF4-FFF2-40B4-BE49-F238E27FC236}">
                <a16:creationId xmlns:a16="http://schemas.microsoft.com/office/drawing/2014/main" id="{AFC7E550-A864-4F90-AEC2-4F49C7E3B0B1}"/>
              </a:ext>
            </a:extLst>
          </p:cNvPr>
          <p:cNvSpPr txBox="1"/>
          <p:nvPr/>
        </p:nvSpPr>
        <p:spPr>
          <a:xfrm>
            <a:off x="1066800" y="3200400"/>
            <a:ext cx="7924800" cy="1446550"/>
          </a:xfrm>
          <a:prstGeom prst="rect">
            <a:avLst/>
          </a:prstGeom>
          <a:noFill/>
        </p:spPr>
        <p:txBody>
          <a:bodyPr wrap="square">
            <a:spAutoFit/>
          </a:bodyPr>
          <a:lstStyle/>
          <a:p>
            <a:r>
              <a:rPr kumimoji="0" lang="en-US" sz="8800" b="1" i="0" u="none" strike="noStrike" kern="1200" cap="none" spc="0" normalizeH="0" baseline="0" noProof="0" dirty="0">
                <a:ln>
                  <a:noFill/>
                </a:ln>
                <a:solidFill>
                  <a:srgbClr val="EAEBDE">
                    <a:tint val="100000"/>
                    <a:shade val="90000"/>
                    <a:satMod val="250000"/>
                    <a:alpha val="100000"/>
                  </a:srgbClr>
                </a:solidFill>
                <a:effectLst/>
                <a:uLnTx/>
                <a:uFillTx/>
                <a:latin typeface="HammersmithOne" panose="02010703030501060504" pitchFamily="2" charset="0"/>
                <a:ea typeface="+mn-ea"/>
                <a:cs typeface="+mn-cs"/>
              </a:rPr>
              <a:t>GENDER ROLE</a:t>
            </a:r>
            <a:endParaRPr lang="en-IN" dirty="0"/>
          </a:p>
        </p:txBody>
      </p:sp>
      <p:sp>
        <p:nvSpPr>
          <p:cNvPr id="11" name="TextBox 10">
            <a:extLst>
              <a:ext uri="{FF2B5EF4-FFF2-40B4-BE49-F238E27FC236}">
                <a16:creationId xmlns:a16="http://schemas.microsoft.com/office/drawing/2014/main" id="{F59475A2-9F33-49AA-A891-33961EF48DED}"/>
              </a:ext>
            </a:extLst>
          </p:cNvPr>
          <p:cNvSpPr txBox="1"/>
          <p:nvPr/>
        </p:nvSpPr>
        <p:spPr>
          <a:xfrm>
            <a:off x="3657600" y="4998423"/>
            <a:ext cx="4988256" cy="1323439"/>
          </a:xfrm>
          <a:prstGeom prst="rect">
            <a:avLst/>
          </a:prstGeom>
          <a:noFill/>
        </p:spPr>
        <p:txBody>
          <a:bodyPr wrap="square">
            <a:sp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kumimoji="0" lang="en" sz="2000" b="1" i="0" u="none" strike="noStrike" kern="0" cap="none" spc="0" normalizeH="0" baseline="0" noProof="0" dirty="0">
                <a:ln>
                  <a:noFill/>
                </a:ln>
                <a:solidFill>
                  <a:prstClr val="white"/>
                </a:solidFill>
                <a:effectLst/>
                <a:uLnTx/>
                <a:uFillTx/>
                <a:latin typeface="Encode Sans"/>
                <a:ea typeface="+mn-ea"/>
                <a:cs typeface="Arial"/>
                <a:sym typeface="Encode Sans"/>
              </a:rPr>
              <a:t>Dr. Shankuntala Dulhani</a:t>
            </a:r>
          </a:p>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kumimoji="0" lang="en" sz="2000" b="0" i="0" u="none" strike="noStrike" kern="0" cap="none" spc="0" normalizeH="0" baseline="0" noProof="0" dirty="0">
                <a:ln>
                  <a:noFill/>
                </a:ln>
                <a:solidFill>
                  <a:prstClr val="white"/>
                </a:solidFill>
                <a:effectLst/>
                <a:uLnTx/>
                <a:uFillTx/>
                <a:latin typeface="Encode Sans"/>
                <a:ea typeface="+mn-ea"/>
                <a:cs typeface="Arial"/>
                <a:sym typeface="Encode Sans"/>
              </a:rPr>
              <a:t>Assistant Professor</a:t>
            </a:r>
          </a:p>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kumimoji="0" lang="en" sz="2000" b="0" i="0" u="none" strike="noStrike" kern="0" cap="none" spc="0" normalizeH="0" baseline="0" noProof="0" dirty="0">
                <a:ln>
                  <a:noFill/>
                </a:ln>
                <a:solidFill>
                  <a:prstClr val="white"/>
                </a:solidFill>
                <a:effectLst/>
                <a:uLnTx/>
                <a:uFillTx/>
                <a:latin typeface="Encode Sans"/>
                <a:ea typeface="+mn-ea"/>
                <a:cs typeface="Arial"/>
                <a:sym typeface="Encode Sans"/>
              </a:rPr>
              <a:t>Department Of Psychology</a:t>
            </a:r>
          </a:p>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kumimoji="0" lang="en" sz="2000" b="0" i="0" u="none" strike="noStrike" kern="0" cap="none" spc="0" normalizeH="0" baseline="0" noProof="0" dirty="0">
                <a:ln>
                  <a:noFill/>
                </a:ln>
                <a:solidFill>
                  <a:prstClr val="white"/>
                </a:solidFill>
                <a:effectLst/>
                <a:uLnTx/>
                <a:uFillTx/>
                <a:latin typeface="Encode Sans"/>
                <a:ea typeface="+mn-ea"/>
                <a:cs typeface="Arial"/>
                <a:sym typeface="Encode Sans"/>
              </a:rPr>
              <a:t>Durga Mahavidyalaya Raipur</a:t>
            </a:r>
            <a:endParaRPr kumimoji="0" lang="en-IN" sz="2000" b="0" i="0" u="none" strike="noStrike" kern="0" cap="none" spc="0" normalizeH="0" baseline="0" noProof="0" dirty="0">
              <a:ln>
                <a:noFill/>
              </a:ln>
              <a:solidFill>
                <a:prstClr val="white"/>
              </a:solidFill>
              <a:effectLst/>
              <a:uLnTx/>
              <a:uFillTx/>
              <a:latin typeface="Arial"/>
              <a:ea typeface="+mn-ea"/>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6149" y="990600"/>
            <a:ext cx="4419600" cy="5181600"/>
          </a:xfrm>
        </p:spPr>
        <p:txBody>
          <a:bodyPr>
            <a:normAutofit fontScale="85000" lnSpcReduction="10000"/>
          </a:bodyPr>
          <a:lstStyle/>
          <a:p>
            <a:pPr>
              <a:buNone/>
            </a:pPr>
            <a:r>
              <a:rPr lang="en-US" dirty="0"/>
              <a:t>(2)Socialization Theory:-</a:t>
            </a:r>
          </a:p>
          <a:p>
            <a:pPr>
              <a:buNone/>
            </a:pPr>
            <a:r>
              <a:rPr lang="en-US" dirty="0"/>
              <a:t>Socialization theories of gender development view gender differences as by product of the differential treatment girls and boys receive from the people in their lives  and the pervasive gender stereotyped messages that children are exposed to their environment.</a:t>
            </a:r>
          </a:p>
        </p:txBody>
      </p:sp>
      <p:pic>
        <p:nvPicPr>
          <p:cNvPr id="4" name="Picture 3" descr="Socialization-Theories-of-the-Process-of-Socialization.jpg"/>
          <p:cNvPicPr>
            <a:picLocks noChangeAspect="1"/>
          </p:cNvPicPr>
          <p:nvPr/>
        </p:nvPicPr>
        <p:blipFill>
          <a:blip r:embed="rId2"/>
          <a:stretch>
            <a:fillRect/>
          </a:stretch>
        </p:blipFill>
        <p:spPr>
          <a:xfrm>
            <a:off x="4782767" y="838200"/>
            <a:ext cx="4041648" cy="5181600"/>
          </a:xfrm>
          <a:prstGeom prst="round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001000" cy="4343400"/>
          </a:xfrm>
        </p:spPr>
        <p:txBody>
          <a:bodyPr>
            <a:normAutofit/>
          </a:bodyPr>
          <a:lstStyle/>
          <a:p>
            <a:pPr algn="ctr">
              <a:buNone/>
            </a:pPr>
            <a:r>
              <a:rPr lang="en-US" b="1" dirty="0"/>
              <a:t>(3)Cognitive Theory:-</a:t>
            </a:r>
          </a:p>
          <a:p>
            <a:pPr>
              <a:buNone/>
            </a:pPr>
            <a:endParaRPr lang="en-US" dirty="0"/>
          </a:p>
          <a:p>
            <a:pPr algn="ctr">
              <a:buNone/>
            </a:pPr>
            <a:r>
              <a:rPr lang="en-US" dirty="0"/>
              <a:t>   Cognitive  theories of gender development view children as active constructions of knowledge who seek, interpret and act on information in an effort to match their behavior to their understanding of gender.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4419600" cy="5791517"/>
          </a:xfrm>
        </p:spPr>
        <p:txBody>
          <a:bodyPr>
            <a:normAutofit fontScale="85000" lnSpcReduction="10000"/>
          </a:bodyPr>
          <a:lstStyle/>
          <a:p>
            <a:pPr>
              <a:buNone/>
            </a:pPr>
            <a:r>
              <a:rPr lang="en-US" b="1" dirty="0"/>
              <a:t>Major theories of gender role development:-</a:t>
            </a:r>
          </a:p>
          <a:p>
            <a:pPr>
              <a:buNone/>
            </a:pPr>
            <a:r>
              <a:rPr lang="en-US" dirty="0"/>
              <a:t>(I)Freud</a:t>
            </a:r>
          </a:p>
          <a:p>
            <a:pPr>
              <a:buNone/>
            </a:pPr>
            <a:r>
              <a:rPr lang="en-US" dirty="0"/>
              <a:t>      (</a:t>
            </a:r>
            <a:r>
              <a:rPr lang="en-US" dirty="0" err="1"/>
              <a:t>i</a:t>
            </a:r>
            <a:r>
              <a:rPr lang="en-US" dirty="0"/>
              <a:t>)Ages 3 to 5 children feel sexually attracted to their other  sex parent.</a:t>
            </a:r>
          </a:p>
          <a:p>
            <a:pPr>
              <a:buNone/>
            </a:pPr>
            <a:r>
              <a:rPr lang="en-US" dirty="0"/>
              <a:t>      (ii)Ages 5 to 6 children feel guilty and anxiety over their attraction</a:t>
            </a:r>
          </a:p>
          <a:p>
            <a:pPr>
              <a:buNone/>
            </a:pPr>
            <a:r>
              <a:rPr lang="en-US" dirty="0"/>
              <a:t>       (iii)Connection with same sex parent is crucial to long term mental health and sex derive.</a:t>
            </a:r>
          </a:p>
        </p:txBody>
      </p:sp>
      <p:pic>
        <p:nvPicPr>
          <p:cNvPr id="4" name="Picture 3" descr="freuds-stages-of-psychosexual-development-2795962-5b61cd3dc9e77c007be4124d.png"/>
          <p:cNvPicPr>
            <a:picLocks noChangeAspect="1"/>
          </p:cNvPicPr>
          <p:nvPr/>
        </p:nvPicPr>
        <p:blipFill>
          <a:blip r:embed="rId2"/>
          <a:stretch>
            <a:fillRect/>
          </a:stretch>
        </p:blipFill>
        <p:spPr>
          <a:xfrm>
            <a:off x="4724400" y="1447800"/>
            <a:ext cx="4114800" cy="3962400"/>
          </a:xfrm>
          <a:prstGeom prst="round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91517"/>
          </a:xfrm>
        </p:spPr>
        <p:txBody>
          <a:bodyPr/>
          <a:lstStyle/>
          <a:p>
            <a:pPr>
              <a:buNone/>
            </a:pPr>
            <a:r>
              <a:rPr lang="en-US" dirty="0"/>
              <a:t>(II)Erikson:-</a:t>
            </a:r>
          </a:p>
          <a:p>
            <a:pPr>
              <a:buNone/>
            </a:pPr>
            <a:r>
              <a:rPr lang="en-US" dirty="0"/>
              <a:t>           (</a:t>
            </a:r>
            <a:r>
              <a:rPr lang="en-US" dirty="0" err="1"/>
              <a:t>i</a:t>
            </a:r>
            <a:r>
              <a:rPr lang="en-US" dirty="0"/>
              <a:t>)An extension of </a:t>
            </a:r>
            <a:r>
              <a:rPr lang="en-US" dirty="0" err="1"/>
              <a:t>freud’s</a:t>
            </a:r>
            <a:r>
              <a:rPr lang="en-US" dirty="0"/>
              <a:t> </a:t>
            </a:r>
            <a:r>
              <a:rPr lang="en-US" dirty="0" err="1"/>
              <a:t>theeory</a:t>
            </a:r>
            <a:endParaRPr lang="en-US" dirty="0"/>
          </a:p>
          <a:p>
            <a:pPr>
              <a:buNone/>
            </a:pPr>
            <a:r>
              <a:rPr lang="en-US" dirty="0"/>
              <a:t>           (ii)Based on sexual differences between men and women to explain psychological differences</a:t>
            </a:r>
          </a:p>
          <a:p>
            <a:pPr>
              <a:buNone/>
            </a:pPr>
            <a:r>
              <a:rPr lang="en-US" dirty="0"/>
              <a:t>           (iii)Due to differing genital structures males more intrusive and aggressive and female more inclusive and passive.</a:t>
            </a:r>
          </a:p>
        </p:txBody>
      </p:sp>
      <p:pic>
        <p:nvPicPr>
          <p:cNvPr id="4" name="Picture 3" descr="download.png"/>
          <p:cNvPicPr>
            <a:picLocks noChangeAspect="1"/>
          </p:cNvPicPr>
          <p:nvPr/>
        </p:nvPicPr>
        <p:blipFill>
          <a:blip r:embed="rId2"/>
          <a:stretch>
            <a:fillRect/>
          </a:stretch>
        </p:blipFill>
        <p:spPr>
          <a:xfrm>
            <a:off x="3276600" y="4419600"/>
            <a:ext cx="4267200" cy="222885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a:latin typeface="Calibri" pitchFamily="34" charset="0"/>
              </a:rPr>
              <a:t>Social-Learning Theory</a:t>
            </a:r>
          </a:p>
        </p:txBody>
      </p:sp>
      <p:sp>
        <p:nvSpPr>
          <p:cNvPr id="3" name="Content Placeholder 2"/>
          <p:cNvSpPr>
            <a:spLocks noGrp="1"/>
          </p:cNvSpPr>
          <p:nvPr>
            <p:ph idx="1"/>
          </p:nvPr>
        </p:nvSpPr>
        <p:spPr>
          <a:xfrm>
            <a:off x="457200" y="1646237"/>
            <a:ext cx="8077200" cy="2620963"/>
          </a:xfrm>
        </p:spPr>
        <p:txBody>
          <a:bodyPr>
            <a:normAutofit fontScale="47500" lnSpcReduction="20000"/>
          </a:bodyPr>
          <a:lstStyle/>
          <a:p>
            <a:pPr>
              <a:buNone/>
            </a:pPr>
            <a:r>
              <a:rPr lang="en-US" dirty="0"/>
              <a:t>(1)Emphasis on the power of the immediate situation and observable behavior.</a:t>
            </a:r>
          </a:p>
          <a:p>
            <a:pPr>
              <a:buNone/>
            </a:pPr>
            <a:r>
              <a:rPr lang="en-US" dirty="0"/>
              <a:t>(2)Two ways children learn their gender roles</a:t>
            </a:r>
          </a:p>
          <a:p>
            <a:pPr>
              <a:buNone/>
            </a:pPr>
            <a:r>
              <a:rPr lang="en-US" dirty="0"/>
              <a:t>         (</a:t>
            </a:r>
            <a:r>
              <a:rPr lang="en-US" dirty="0" err="1"/>
              <a:t>i</a:t>
            </a:r>
            <a:r>
              <a:rPr lang="en-US" dirty="0"/>
              <a:t>)receive rewards or punishments </a:t>
            </a:r>
          </a:p>
          <a:p>
            <a:pPr>
              <a:buNone/>
            </a:pPr>
            <a:r>
              <a:rPr lang="en-US" dirty="0"/>
              <a:t>         (ii)watch and imitate the behavior </a:t>
            </a:r>
            <a:r>
              <a:rPr lang="en-US" dirty="0" err="1"/>
              <a:t>og</a:t>
            </a:r>
            <a:r>
              <a:rPr lang="en-US" dirty="0"/>
              <a:t> others</a:t>
            </a:r>
          </a:p>
          <a:p>
            <a:pPr>
              <a:buNone/>
            </a:pPr>
            <a:r>
              <a:rPr lang="en-US" dirty="0"/>
              <a:t>(3)Belief that children imitate the same sex parent </a:t>
            </a:r>
          </a:p>
          <a:p>
            <a:pPr>
              <a:buNone/>
            </a:pPr>
            <a:r>
              <a:rPr lang="en-US" dirty="0"/>
              <a:t>(4)Does not believe that child feel guilt or anxiety over a supposed attraction to the other sex parent.</a:t>
            </a:r>
          </a:p>
          <a:p>
            <a:pPr>
              <a:buNone/>
            </a:pPr>
            <a:r>
              <a:rPr lang="en-US" dirty="0"/>
              <a:t>(5)Socialization of children is one of the major causes of gender differences between boys and girls</a:t>
            </a:r>
          </a:p>
          <a:p>
            <a:pPr>
              <a:buNone/>
            </a:pPr>
            <a:r>
              <a:rPr lang="en-US" dirty="0"/>
              <a:t>(6)Children are encouraged to do the appropriate sex typed  activities by the following</a:t>
            </a:r>
          </a:p>
          <a:p>
            <a:pPr>
              <a:buNone/>
            </a:pPr>
            <a:r>
              <a:rPr lang="en-US" dirty="0"/>
              <a:t>                         (</a:t>
            </a:r>
            <a:r>
              <a:rPr lang="en-US" dirty="0" err="1"/>
              <a:t>i</a:t>
            </a:r>
            <a:r>
              <a:rPr lang="en-US" dirty="0"/>
              <a:t>)parents </a:t>
            </a:r>
          </a:p>
          <a:p>
            <a:pPr>
              <a:buNone/>
            </a:pPr>
            <a:r>
              <a:rPr lang="en-US" dirty="0"/>
              <a:t>                         (ii)media</a:t>
            </a:r>
          </a:p>
          <a:p>
            <a:pPr>
              <a:buNone/>
            </a:pPr>
            <a:r>
              <a:rPr lang="en-US" dirty="0"/>
              <a:t>                         (iii)schools</a:t>
            </a:r>
          </a:p>
        </p:txBody>
      </p:sp>
      <p:pic>
        <p:nvPicPr>
          <p:cNvPr id="4" name="Picture 3" descr="download.jpg"/>
          <p:cNvPicPr>
            <a:picLocks noChangeAspect="1"/>
          </p:cNvPicPr>
          <p:nvPr/>
        </p:nvPicPr>
        <p:blipFill>
          <a:blip r:embed="rId2"/>
          <a:stretch>
            <a:fillRect/>
          </a:stretch>
        </p:blipFill>
        <p:spPr>
          <a:xfrm>
            <a:off x="3352800" y="3855066"/>
            <a:ext cx="4497421" cy="2620963"/>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a:latin typeface="Calibri" pitchFamily="34" charset="0"/>
              </a:rPr>
              <a:t>Cognitive Development Theory</a:t>
            </a:r>
          </a:p>
        </p:txBody>
      </p:sp>
      <p:sp>
        <p:nvSpPr>
          <p:cNvPr id="3" name="Content Placeholder 2"/>
          <p:cNvSpPr>
            <a:spLocks noGrp="1"/>
          </p:cNvSpPr>
          <p:nvPr>
            <p:ph idx="1"/>
          </p:nvPr>
        </p:nvSpPr>
        <p:spPr>
          <a:xfrm>
            <a:off x="457200" y="1828800"/>
            <a:ext cx="4800600" cy="4526280"/>
          </a:xfrm>
        </p:spPr>
        <p:txBody>
          <a:bodyPr>
            <a:normAutofit fontScale="77500" lnSpcReduction="20000"/>
          </a:bodyPr>
          <a:lstStyle/>
          <a:p>
            <a:pPr>
              <a:buNone/>
            </a:pPr>
            <a:r>
              <a:rPr lang="en-US" dirty="0"/>
              <a:t>(1)Children own cognitions are primarily responsible for gender development</a:t>
            </a:r>
          </a:p>
          <a:p>
            <a:pPr>
              <a:buNone/>
            </a:pPr>
            <a:endParaRPr lang="en-US" dirty="0"/>
          </a:p>
          <a:p>
            <a:pPr>
              <a:buNone/>
            </a:pPr>
            <a:r>
              <a:rPr lang="en-US" dirty="0"/>
              <a:t>(2)Kohlberg</a:t>
            </a:r>
          </a:p>
          <a:p>
            <a:pPr>
              <a:buNone/>
            </a:pPr>
            <a:r>
              <a:rPr lang="en-US" dirty="0"/>
              <a:t>         (</a:t>
            </a:r>
            <a:r>
              <a:rPr lang="en-US" dirty="0" err="1"/>
              <a:t>i</a:t>
            </a:r>
            <a:r>
              <a:rPr lang="en-US" dirty="0"/>
              <a:t>)children identify with and imitate same sex parents and other of their same gender</a:t>
            </a:r>
          </a:p>
          <a:p>
            <a:pPr>
              <a:buNone/>
            </a:pPr>
            <a:r>
              <a:rPr lang="en-US" dirty="0"/>
              <a:t>         (ii)after children label themselves as male and female the development of gender related interests and behavior quickly follow.  </a:t>
            </a:r>
          </a:p>
        </p:txBody>
      </p:sp>
      <p:pic>
        <p:nvPicPr>
          <p:cNvPr id="4" name="Picture 3" descr="download (1).jpg"/>
          <p:cNvPicPr>
            <a:picLocks noChangeAspect="1"/>
          </p:cNvPicPr>
          <p:nvPr/>
        </p:nvPicPr>
        <p:blipFill>
          <a:blip r:embed="rId2"/>
          <a:stretch>
            <a:fillRect/>
          </a:stretch>
        </p:blipFill>
        <p:spPr>
          <a:xfrm>
            <a:off x="5553075" y="1981200"/>
            <a:ext cx="3133725" cy="388620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a:latin typeface="Calibri" pitchFamily="34" charset="0"/>
              </a:rPr>
              <a:t>Gender-Schema Theory</a:t>
            </a:r>
          </a:p>
        </p:txBody>
      </p:sp>
      <p:sp>
        <p:nvSpPr>
          <p:cNvPr id="3" name="Content Placeholder 2"/>
          <p:cNvSpPr>
            <a:spLocks noGrp="1"/>
          </p:cNvSpPr>
          <p:nvPr>
            <p:ph idx="1"/>
          </p:nvPr>
        </p:nvSpPr>
        <p:spPr>
          <a:xfrm>
            <a:off x="457200" y="1646237"/>
            <a:ext cx="4953000" cy="4526280"/>
          </a:xfrm>
        </p:spPr>
        <p:txBody>
          <a:bodyPr>
            <a:normAutofit fontScale="70000" lnSpcReduction="20000"/>
          </a:bodyPr>
          <a:lstStyle/>
          <a:p>
            <a:pPr>
              <a:buNone/>
            </a:pPr>
            <a:r>
              <a:rPr lang="en-US" dirty="0"/>
              <a:t>(1)Theory suggests that children:</a:t>
            </a:r>
          </a:p>
          <a:p>
            <a:pPr>
              <a:buNone/>
            </a:pPr>
            <a:r>
              <a:rPr lang="en-US" dirty="0"/>
              <a:t>(</a:t>
            </a:r>
            <a:r>
              <a:rPr lang="en-US" dirty="0" err="1"/>
              <a:t>i</a:t>
            </a:r>
            <a:r>
              <a:rPr lang="en-US" dirty="0"/>
              <a:t>)Use gender as a schema to </a:t>
            </a:r>
            <a:r>
              <a:rPr lang="en-US" dirty="0" err="1"/>
              <a:t>organise</a:t>
            </a:r>
            <a:r>
              <a:rPr lang="en-US" dirty="0"/>
              <a:t> and guide their view of the world</a:t>
            </a:r>
          </a:p>
          <a:p>
            <a:pPr>
              <a:buNone/>
            </a:pPr>
            <a:r>
              <a:rPr lang="en-US" dirty="0"/>
              <a:t>(ii)Acquire gender specific behaviors through social learning </a:t>
            </a:r>
          </a:p>
          <a:p>
            <a:pPr>
              <a:buNone/>
            </a:pPr>
            <a:r>
              <a:rPr lang="en-US" dirty="0"/>
              <a:t>(iii)Own thought processes encourage gender development.</a:t>
            </a:r>
          </a:p>
          <a:p>
            <a:pPr>
              <a:buNone/>
            </a:pPr>
            <a:r>
              <a:rPr lang="en-US" dirty="0"/>
              <a:t>(2)A combination of the social-learning and cognitive development approaches all are humans our body have sexual desires and to share sexual intimacy we need a partner with whom we can share it .</a:t>
            </a:r>
          </a:p>
        </p:txBody>
      </p:sp>
      <p:pic>
        <p:nvPicPr>
          <p:cNvPr id="4" name="Picture 3" descr="download (2).jpg"/>
          <p:cNvPicPr>
            <a:picLocks noChangeAspect="1"/>
          </p:cNvPicPr>
          <p:nvPr/>
        </p:nvPicPr>
        <p:blipFill>
          <a:blip r:embed="rId2"/>
          <a:stretch>
            <a:fillRect/>
          </a:stretch>
        </p:blipFill>
        <p:spPr>
          <a:xfrm>
            <a:off x="5791200" y="1524000"/>
            <a:ext cx="3048000" cy="434340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a:latin typeface="Calibri" pitchFamily="34" charset="0"/>
              </a:rPr>
              <a:t>Social Need</a:t>
            </a:r>
          </a:p>
        </p:txBody>
      </p:sp>
      <p:sp>
        <p:nvSpPr>
          <p:cNvPr id="3" name="Content Placeholder 2"/>
          <p:cNvSpPr>
            <a:spLocks noGrp="1"/>
          </p:cNvSpPr>
          <p:nvPr>
            <p:ph idx="1"/>
          </p:nvPr>
        </p:nvSpPr>
        <p:spPr>
          <a:xfrm>
            <a:off x="228600" y="1524000"/>
            <a:ext cx="8686800" cy="2209800"/>
          </a:xfrm>
        </p:spPr>
        <p:txBody>
          <a:bodyPr>
            <a:normAutofit/>
          </a:bodyPr>
          <a:lstStyle/>
          <a:p>
            <a:pPr>
              <a:buNone/>
            </a:pPr>
            <a:r>
              <a:rPr lang="en-US" sz="2400" dirty="0"/>
              <a:t>    Human a social animal he / she needs some one with whom he or she can share love, care, laughter, joy of lives. In life after some phases everyone leaves you at that point of time you need a partner to share your life with. Marriage provides the life long partner</a:t>
            </a:r>
          </a:p>
        </p:txBody>
      </p:sp>
      <p:pic>
        <p:nvPicPr>
          <p:cNvPr id="4" name="Picture 3" descr="download (3).jpg"/>
          <p:cNvPicPr>
            <a:picLocks noChangeAspect="1"/>
          </p:cNvPicPr>
          <p:nvPr/>
        </p:nvPicPr>
        <p:blipFill>
          <a:blip r:embed="rId2"/>
          <a:stretch>
            <a:fillRect/>
          </a:stretch>
        </p:blipFill>
        <p:spPr>
          <a:xfrm>
            <a:off x="2057400" y="3585985"/>
            <a:ext cx="5029200" cy="2984360"/>
          </a:xfrm>
          <a:prstGeom prst="round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a:latin typeface="Calibri" pitchFamily="34" charset="0"/>
              </a:rPr>
              <a:t>Psychological Needs</a:t>
            </a:r>
          </a:p>
        </p:txBody>
      </p:sp>
      <p:sp>
        <p:nvSpPr>
          <p:cNvPr id="3" name="Content Placeholder 2"/>
          <p:cNvSpPr>
            <a:spLocks noGrp="1"/>
          </p:cNvSpPr>
          <p:nvPr>
            <p:ph idx="1"/>
          </p:nvPr>
        </p:nvSpPr>
        <p:spPr>
          <a:xfrm>
            <a:off x="457200" y="1646237"/>
            <a:ext cx="5105400" cy="4526280"/>
          </a:xfrm>
        </p:spPr>
        <p:txBody>
          <a:bodyPr>
            <a:normAutofit fontScale="92500" lnSpcReduction="10000"/>
          </a:bodyPr>
          <a:lstStyle/>
          <a:p>
            <a:pPr>
              <a:buNone/>
            </a:pPr>
            <a:r>
              <a:rPr lang="en-US" dirty="0"/>
              <a:t>Some of the psychological needs are certainty significance and love/ connection are essential for human survival. Need of life long love certainty and significance can only be fulfilled by the person  who are close to you or basically care for you.</a:t>
            </a:r>
          </a:p>
        </p:txBody>
      </p:sp>
      <p:pic>
        <p:nvPicPr>
          <p:cNvPr id="4" name="Picture 3" descr="download (4).jpg"/>
          <p:cNvPicPr>
            <a:picLocks noChangeAspect="1"/>
          </p:cNvPicPr>
          <p:nvPr/>
        </p:nvPicPr>
        <p:blipFill>
          <a:blip r:embed="rId2"/>
          <a:stretch>
            <a:fillRect/>
          </a:stretch>
        </p:blipFill>
        <p:spPr>
          <a:xfrm>
            <a:off x="5486400" y="1752600"/>
            <a:ext cx="3152775" cy="365760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AFC7E550-A864-4F90-AEC2-4F49C7E3B0B1}"/>
              </a:ext>
            </a:extLst>
          </p:cNvPr>
          <p:cNvSpPr txBox="1"/>
          <p:nvPr/>
        </p:nvSpPr>
        <p:spPr>
          <a:xfrm>
            <a:off x="609600" y="1905506"/>
            <a:ext cx="7924800" cy="3046988"/>
          </a:xfrm>
          <a:prstGeom prst="rect">
            <a:avLst/>
          </a:prstGeom>
          <a:noFill/>
        </p:spPr>
        <p:txBody>
          <a:bodyPr wrap="square">
            <a:spAutoFit/>
          </a:bodyPr>
          <a:lstStyle/>
          <a:p>
            <a:pPr algn="ctr"/>
            <a:r>
              <a:rPr kumimoji="0" lang="en-US" sz="9600" b="1" i="0" u="none" strike="noStrike" kern="1200" cap="none" spc="0" normalizeH="0" baseline="0" noProof="0" dirty="0">
                <a:ln>
                  <a:noFill/>
                </a:ln>
                <a:solidFill>
                  <a:srgbClr val="EAEBDE">
                    <a:tint val="100000"/>
                    <a:shade val="90000"/>
                    <a:satMod val="250000"/>
                    <a:alpha val="100000"/>
                  </a:srgbClr>
                </a:solidFill>
                <a:effectLst/>
                <a:uLnTx/>
                <a:uFillTx/>
                <a:latin typeface="HammersmithOne" panose="02010703030501060504" pitchFamily="2" charset="0"/>
                <a:ea typeface="+mn-ea"/>
                <a:cs typeface="+mn-cs"/>
              </a:rPr>
              <a:t>THANK</a:t>
            </a:r>
          </a:p>
          <a:p>
            <a:pPr algn="ctr"/>
            <a:r>
              <a:rPr kumimoji="0" lang="en-US" sz="9600" b="1" i="0" u="none" strike="noStrike" kern="1200" cap="none" spc="0" normalizeH="0" baseline="0" noProof="0" dirty="0">
                <a:ln>
                  <a:noFill/>
                </a:ln>
                <a:solidFill>
                  <a:srgbClr val="EAEBDE">
                    <a:tint val="100000"/>
                    <a:shade val="90000"/>
                    <a:satMod val="250000"/>
                    <a:alpha val="100000"/>
                  </a:srgbClr>
                </a:solidFill>
                <a:effectLst/>
                <a:uLnTx/>
                <a:uFillTx/>
                <a:latin typeface="HammersmithOne" panose="02010703030501060504" pitchFamily="2" charset="0"/>
                <a:ea typeface="+mn-ea"/>
                <a:cs typeface="+mn-cs"/>
              </a:rPr>
              <a:t>YOU!</a:t>
            </a:r>
            <a:endParaRPr lang="en-IN" sz="9600" dirty="0"/>
          </a:p>
        </p:txBody>
      </p:sp>
    </p:spTree>
    <p:extLst>
      <p:ext uri="{BB962C8B-B14F-4D97-AF65-F5344CB8AC3E}">
        <p14:creationId xmlns:p14="http://schemas.microsoft.com/office/powerpoint/2010/main" val="3466729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5D66AA97-DF97-45F9-AC3C-87845C29E2A3}"/>
              </a:ext>
            </a:extLst>
          </p:cNvPr>
          <p:cNvSpPr/>
          <p:nvPr/>
        </p:nvSpPr>
        <p:spPr>
          <a:xfrm>
            <a:off x="381000" y="2209800"/>
            <a:ext cx="8382000" cy="3200400"/>
          </a:xfrm>
          <a:prstGeom prst="roundRect">
            <a:avLst/>
          </a:prstGeom>
          <a:solidFill>
            <a:srgbClr val="6A6C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 name="Title 1"/>
          <p:cNvSpPr>
            <a:spLocks noGrp="1"/>
          </p:cNvSpPr>
          <p:nvPr>
            <p:ph type="ctrTitle"/>
          </p:nvPr>
        </p:nvSpPr>
        <p:spPr>
          <a:xfrm>
            <a:off x="384412" y="2895600"/>
            <a:ext cx="8534400" cy="2209799"/>
          </a:xfrm>
        </p:spPr>
        <p:txBody>
          <a:bodyPr>
            <a:noAutofit/>
          </a:bodyPr>
          <a:lstStyle/>
          <a:p>
            <a:pPr algn="ctr"/>
            <a:r>
              <a:rPr lang="en-US" sz="5400" b="1" dirty="0">
                <a:latin typeface="HammersmithOne" panose="02010703030501060504" pitchFamily="2" charset="0"/>
              </a:rPr>
              <a:t>Development Of Gender Difference and Gender Role</a:t>
            </a:r>
          </a:p>
        </p:txBody>
      </p:sp>
      <p:sp>
        <p:nvSpPr>
          <p:cNvPr id="3" name="Subtitle 2"/>
          <p:cNvSpPr>
            <a:spLocks noGrp="1"/>
          </p:cNvSpPr>
          <p:nvPr>
            <p:ph type="subTitle" idx="1"/>
          </p:nvPr>
        </p:nvSpPr>
        <p:spPr>
          <a:xfrm>
            <a:off x="3203812" y="685799"/>
            <a:ext cx="2895600" cy="1219200"/>
          </a:xfrm>
          <a:noFill/>
        </p:spPr>
        <p:txBody>
          <a:bodyPr>
            <a:noAutofit/>
          </a:bodyPr>
          <a:lstStyle/>
          <a:p>
            <a:pPr algn="ctr"/>
            <a:r>
              <a:rPr lang="en-US" sz="4000" b="1" dirty="0">
                <a:latin typeface="Calibri" pitchFamily="34" charset="0"/>
              </a:rPr>
              <a:t>Paper II (A)</a:t>
            </a:r>
          </a:p>
          <a:p>
            <a:pPr algn="ctr"/>
            <a:r>
              <a:rPr lang="en-US" sz="4000" b="1" dirty="0">
                <a:latin typeface="Calibri" pitchFamily="34" charset="0"/>
              </a:rPr>
              <a:t>B.A. PART 3</a:t>
            </a:r>
          </a:p>
        </p:txBody>
      </p:sp>
    </p:spTree>
    <p:extLst>
      <p:ext uri="{BB962C8B-B14F-4D97-AF65-F5344CB8AC3E}">
        <p14:creationId xmlns:p14="http://schemas.microsoft.com/office/powerpoint/2010/main" val="3847660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a:latin typeface="Calibri" pitchFamily="34" charset="0"/>
              </a:rPr>
              <a:t>What is Gender?</a:t>
            </a:r>
          </a:p>
        </p:txBody>
      </p:sp>
      <p:sp>
        <p:nvSpPr>
          <p:cNvPr id="3" name="Content Placeholder 2"/>
          <p:cNvSpPr>
            <a:spLocks noGrp="1"/>
          </p:cNvSpPr>
          <p:nvPr>
            <p:ph idx="1"/>
          </p:nvPr>
        </p:nvSpPr>
        <p:spPr/>
        <p:txBody>
          <a:bodyPr/>
          <a:lstStyle/>
          <a:p>
            <a:pPr>
              <a:buNone/>
            </a:pPr>
            <a:r>
              <a:rPr lang="en-US" dirty="0"/>
              <a:t>The word sex describes the body. Sex organs and sex chromosomes show what sex someone is. The word ‘gender’ describes someone’s personality or character. It says if someone feels or acts more like a female (feminine) or more like male (masculine)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a:latin typeface="Calibri" pitchFamily="34" charset="0"/>
              </a:rPr>
              <a:t>What is Gender Difference?</a:t>
            </a:r>
          </a:p>
        </p:txBody>
      </p:sp>
      <p:sp>
        <p:nvSpPr>
          <p:cNvPr id="3" name="Content Placeholder 2"/>
          <p:cNvSpPr>
            <a:spLocks noGrp="1"/>
          </p:cNvSpPr>
          <p:nvPr>
            <p:ph idx="1"/>
          </p:nvPr>
        </p:nvSpPr>
        <p:spPr/>
        <p:txBody>
          <a:bodyPr/>
          <a:lstStyle/>
          <a:p>
            <a:pPr>
              <a:buNone/>
            </a:pPr>
            <a:r>
              <a:rPr lang="en-US" dirty="0"/>
              <a:t>Gender differences are variance between males and females that are based on biological adaptation that are the same for both sexes. Gender differences are driven by differing environmental factors that affect our cognition and behavior.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i="1" dirty="0">
                <a:latin typeface="Calibri" pitchFamily="34" charset="0"/>
              </a:rPr>
              <a:t>Differences between Males and Females</a:t>
            </a:r>
          </a:p>
        </p:txBody>
      </p:sp>
      <p:sp>
        <p:nvSpPr>
          <p:cNvPr id="3" name="Content Placeholder 2"/>
          <p:cNvSpPr>
            <a:spLocks noGrp="1"/>
          </p:cNvSpPr>
          <p:nvPr>
            <p:ph idx="1"/>
          </p:nvPr>
        </p:nvSpPr>
        <p:spPr>
          <a:xfrm>
            <a:off x="457200" y="1524000"/>
            <a:ext cx="4876800" cy="4526280"/>
          </a:xfrm>
        </p:spPr>
        <p:txBody>
          <a:bodyPr>
            <a:normAutofit lnSpcReduction="10000"/>
          </a:bodyPr>
          <a:lstStyle/>
          <a:p>
            <a:pPr>
              <a:buNone/>
            </a:pPr>
            <a:r>
              <a:rPr lang="en-US" b="1" dirty="0"/>
              <a:t>(1)Cognitive and Intellectual Achievement:-</a:t>
            </a:r>
            <a:r>
              <a:rPr lang="en-US" dirty="0"/>
              <a:t> </a:t>
            </a:r>
            <a:r>
              <a:rPr lang="en-US" sz="2800" dirty="0"/>
              <a:t>However male and females do not differ in general intelligence, but they do have difference in mathematics, verbal performance and spatial rotation skills and academic performance.</a:t>
            </a:r>
          </a:p>
        </p:txBody>
      </p:sp>
      <p:pic>
        <p:nvPicPr>
          <p:cNvPr id="4" name="Picture 3" descr="male-female-brain.jpg"/>
          <p:cNvPicPr>
            <a:picLocks noChangeAspect="1"/>
          </p:cNvPicPr>
          <p:nvPr/>
        </p:nvPicPr>
        <p:blipFill>
          <a:blip r:embed="rId2"/>
          <a:stretch>
            <a:fillRect/>
          </a:stretch>
        </p:blipFill>
        <p:spPr>
          <a:xfrm>
            <a:off x="5326039" y="1762290"/>
            <a:ext cx="3589361" cy="3876510"/>
          </a:xfrm>
          <a:prstGeom prst="round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457201"/>
            <a:ext cx="8305800" cy="3047999"/>
          </a:xfrm>
        </p:spPr>
        <p:txBody>
          <a:bodyPr>
            <a:normAutofit fontScale="92500" lnSpcReduction="10000"/>
          </a:bodyPr>
          <a:lstStyle/>
          <a:p>
            <a:pPr>
              <a:buNone/>
            </a:pPr>
            <a:r>
              <a:rPr lang="en-US" dirty="0"/>
              <a:t>(2) Social and Personality difference:-</a:t>
            </a:r>
          </a:p>
          <a:p>
            <a:pPr>
              <a:buNone/>
            </a:pPr>
            <a:r>
              <a:rPr lang="en-US" dirty="0"/>
              <a:t>Few differences in personality arise between boys and girls. Some believe that boys are more physically active than girls. Boys are more rough and tumble players whereas girls seem to prefer smooth social interactions with each other.</a:t>
            </a:r>
          </a:p>
        </p:txBody>
      </p:sp>
      <p:pic>
        <p:nvPicPr>
          <p:cNvPr id="4" name="Picture 3" descr="menandwomen.JPG.jpg"/>
          <p:cNvPicPr>
            <a:picLocks noChangeAspect="1"/>
          </p:cNvPicPr>
          <p:nvPr/>
        </p:nvPicPr>
        <p:blipFill>
          <a:blip r:embed="rId2"/>
          <a:stretch>
            <a:fillRect/>
          </a:stretch>
        </p:blipFill>
        <p:spPr>
          <a:xfrm>
            <a:off x="1905000" y="3429000"/>
            <a:ext cx="5410200" cy="3028950"/>
          </a:xfrm>
          <a:prstGeom prst="round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838200"/>
            <a:ext cx="8610600" cy="5639117"/>
          </a:xfrm>
        </p:spPr>
        <p:txBody>
          <a:bodyPr/>
          <a:lstStyle/>
          <a:p>
            <a:pPr>
              <a:buNone/>
            </a:pPr>
            <a:r>
              <a:rPr lang="en-US" b="1" dirty="0"/>
              <a:t>(3)Emotional differences:-  </a:t>
            </a:r>
          </a:p>
          <a:p>
            <a:pPr>
              <a:buNone/>
            </a:pPr>
            <a:r>
              <a:rPr lang="en-US" dirty="0"/>
              <a:t>   </a:t>
            </a:r>
            <a:r>
              <a:rPr lang="en-US" sz="2800" dirty="0"/>
              <a:t>Females in comparison with their male counterparts may be more emotionally expressive, shameful, envious and helpless and experience and empress less anger and guilt.</a:t>
            </a:r>
          </a:p>
        </p:txBody>
      </p:sp>
      <p:pic>
        <p:nvPicPr>
          <p:cNvPr id="6" name="Picture 5">
            <a:extLst>
              <a:ext uri="{FF2B5EF4-FFF2-40B4-BE49-F238E27FC236}">
                <a16:creationId xmlns:a16="http://schemas.microsoft.com/office/drawing/2014/main" id="{DF39B636-E43F-4735-BA56-5A945B37BBC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81200" y="3302000"/>
            <a:ext cx="4876800" cy="3251200"/>
          </a:xfrm>
          <a:prstGeom prst="round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837883"/>
            <a:ext cx="4724400" cy="5715317"/>
          </a:xfrm>
        </p:spPr>
        <p:txBody>
          <a:bodyPr>
            <a:normAutofit fontScale="85000" lnSpcReduction="10000"/>
          </a:bodyPr>
          <a:lstStyle/>
          <a:p>
            <a:pPr>
              <a:buNone/>
            </a:pPr>
            <a:r>
              <a:rPr lang="en-US" b="1" dirty="0"/>
              <a:t>(4) Self esteem:- </a:t>
            </a:r>
          </a:p>
          <a:p>
            <a:pPr>
              <a:buNone/>
            </a:pPr>
            <a:endParaRPr lang="en-US" sz="2800" b="1" dirty="0"/>
          </a:p>
          <a:p>
            <a:pPr>
              <a:buNone/>
            </a:pPr>
            <a:r>
              <a:rPr lang="en-US" sz="2800" dirty="0"/>
              <a:t>    Self esteem refers to highly an individual evaluates oneself . Males have slightly higher self esteem than females </a:t>
            </a:r>
          </a:p>
          <a:p>
            <a:pPr>
              <a:buNone/>
            </a:pPr>
            <a:endParaRPr lang="en-US" dirty="0"/>
          </a:p>
          <a:p>
            <a:pPr>
              <a:buNone/>
            </a:pPr>
            <a:r>
              <a:rPr lang="en-US" b="1" dirty="0"/>
              <a:t>(5) Preferences:- </a:t>
            </a:r>
          </a:p>
          <a:p>
            <a:pPr>
              <a:buNone/>
            </a:pPr>
            <a:r>
              <a:rPr lang="en-US" sz="2800" b="1" dirty="0"/>
              <a:t>    </a:t>
            </a:r>
            <a:r>
              <a:rPr lang="en-US" sz="2800" dirty="0"/>
              <a:t>There are different preferences of toys are seen in baby girls and boys. Girls like to  play with dolls and kitchen sets where as boys like to play with trucks and constructive sets. Boys prefer to play more than girls </a:t>
            </a:r>
          </a:p>
        </p:txBody>
      </p:sp>
      <p:pic>
        <p:nvPicPr>
          <p:cNvPr id="4" name="Picture 3" descr="original.jpg"/>
          <p:cNvPicPr>
            <a:picLocks noChangeAspect="1"/>
          </p:cNvPicPr>
          <p:nvPr/>
        </p:nvPicPr>
        <p:blipFill>
          <a:blip r:embed="rId2" cstate="print"/>
          <a:stretch>
            <a:fillRect/>
          </a:stretch>
        </p:blipFill>
        <p:spPr>
          <a:xfrm>
            <a:off x="5132696" y="685800"/>
            <a:ext cx="3810000" cy="2309813"/>
          </a:xfrm>
          <a:prstGeom prst="roundRect">
            <a:avLst/>
          </a:prstGeom>
        </p:spPr>
      </p:pic>
      <p:pic>
        <p:nvPicPr>
          <p:cNvPr id="5" name="Picture 4" descr="fa731b46-33ff-4a41-91ce-d1ebe5d8cd6b.jpg"/>
          <p:cNvPicPr>
            <a:picLocks noChangeAspect="1"/>
          </p:cNvPicPr>
          <p:nvPr/>
        </p:nvPicPr>
        <p:blipFill>
          <a:blip r:embed="rId3"/>
          <a:stretch>
            <a:fillRect/>
          </a:stretch>
        </p:blipFill>
        <p:spPr>
          <a:xfrm>
            <a:off x="5208896" y="3429000"/>
            <a:ext cx="3657600" cy="2480035"/>
          </a:xfrm>
          <a:prstGeom prst="round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a:latin typeface="Calibri" pitchFamily="34" charset="0"/>
              </a:rPr>
              <a:t>Gender Development Theories</a:t>
            </a:r>
          </a:p>
        </p:txBody>
      </p:sp>
      <p:sp>
        <p:nvSpPr>
          <p:cNvPr id="3" name="Content Placeholder 2"/>
          <p:cNvSpPr>
            <a:spLocks noGrp="1"/>
          </p:cNvSpPr>
          <p:nvPr>
            <p:ph idx="1"/>
          </p:nvPr>
        </p:nvSpPr>
        <p:spPr>
          <a:xfrm>
            <a:off x="381000" y="1447800"/>
            <a:ext cx="8305800" cy="4724400"/>
          </a:xfrm>
        </p:spPr>
        <p:txBody>
          <a:bodyPr>
            <a:normAutofit/>
          </a:bodyPr>
          <a:lstStyle/>
          <a:p>
            <a:pPr>
              <a:buNone/>
            </a:pPr>
            <a:r>
              <a:rPr lang="en-US" dirty="0"/>
              <a:t>(1)Biological Theories:-</a:t>
            </a:r>
          </a:p>
          <a:p>
            <a:pPr>
              <a:buNone/>
            </a:pPr>
            <a:r>
              <a:rPr lang="en-US" dirty="0"/>
              <a:t>According to biological theories psychological and behavioral gender differences between male and females. In this approach researchers have focused on historical explanation such as evolutionary processes and proximal explanations such as genes and sex hormones.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199</TotalTime>
  <Words>960</Words>
  <Application>Microsoft Office PowerPoint</Application>
  <PresentationFormat>On-screen Show (4:3)</PresentationFormat>
  <Paragraphs>73</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Encode Sans</vt:lpstr>
      <vt:lpstr>HammersmithOne</vt:lpstr>
      <vt:lpstr>Rockwell</vt:lpstr>
      <vt:lpstr>Wingdings 2</vt:lpstr>
      <vt:lpstr>Foundry</vt:lpstr>
      <vt:lpstr>DEVELOPMENT OF GENDER DIFFERENCE </vt:lpstr>
      <vt:lpstr>Development Of Gender Difference and Gender Role</vt:lpstr>
      <vt:lpstr>What is Gender?</vt:lpstr>
      <vt:lpstr>What is Gender Difference?</vt:lpstr>
      <vt:lpstr>Differences between Males and Females</vt:lpstr>
      <vt:lpstr>PowerPoint Presentation</vt:lpstr>
      <vt:lpstr>PowerPoint Presentation</vt:lpstr>
      <vt:lpstr>PowerPoint Presentation</vt:lpstr>
      <vt:lpstr>Gender Development Theories</vt:lpstr>
      <vt:lpstr>PowerPoint Presentation</vt:lpstr>
      <vt:lpstr>PowerPoint Presentation</vt:lpstr>
      <vt:lpstr>PowerPoint Presentation</vt:lpstr>
      <vt:lpstr>PowerPoint Presentation</vt:lpstr>
      <vt:lpstr>Social-Learning Theory</vt:lpstr>
      <vt:lpstr>Cognitive Development Theory</vt:lpstr>
      <vt:lpstr>Gender-Schema Theory</vt:lpstr>
      <vt:lpstr>Social Need</vt:lpstr>
      <vt:lpstr>Psychological Needs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 of Gender Difference and Role</dc:title>
  <dc:creator>delll</dc:creator>
  <cp:lastModifiedBy>bhavarth manikpuri</cp:lastModifiedBy>
  <cp:revision>22</cp:revision>
  <dcterms:created xsi:type="dcterms:W3CDTF">2020-04-19T09:09:36Z</dcterms:created>
  <dcterms:modified xsi:type="dcterms:W3CDTF">2023-08-11T12:05:06Z</dcterms:modified>
</cp:coreProperties>
</file>