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png" ContentType="image/png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8033"/>
    <p:restoredTop sz="94659"/>
  </p:normalViewPr>
  <p:slideViewPr>
    <p:cSldViewPr snapToGrid="0" snapToObjects="1">
      <p:cViewPr varScale="1">
        <p:scale>
          <a:sx n="93" d="100"/>
          <a:sy n="93" d="100"/>
        </p:scale>
        <p:origin x="342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71D3AB3-9178-BD46-9CBD-2FA8EE3FEF10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7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7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99AA6DF0-9AFC-F746-AD8B-BEFF3D269EB0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Pr>
        <a:solidFill>
          <a:schemeClr val="accent2"/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anchor="ctr" anchorCtr="1" lIns="274320" rIns="274320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algn="ctr" indent="0" mar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5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5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Pr>
        <a:solidFill>
          <a:schemeClr val="accent1"/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anchor="ctr" anchorCtr="1" lIns="274320" rIns="274320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0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51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algn="ctr" indent="0" marL="0">
              <a:buNone/>
              <a:defRPr baseline="0" b="0" cap="all" sz="1900" spc="100">
                <a:solidFill>
                  <a:schemeClr val="accent2"/>
                </a:solidFill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5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algn="ctr" indent="0" marL="0">
              <a:buNone/>
              <a:defRPr baseline="0" b="0" cap="all" sz="1900" spc="100">
                <a:solidFill>
                  <a:schemeClr val="accent2"/>
                </a:solidFill>
              </a:defRPr>
            </a:lvl1pPr>
            <a:lvl2pPr indent="0" marL="457200">
              <a:buNone/>
              <a:defRPr b="1" sz="19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5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  <p:sp>
        <p:nvSpPr>
          <p:cNvPr id="104866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6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bg>
      <p:bgRef idx="1001">
        <a:schemeClr val="bg2"/>
      </p:bgRef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5"/>
          <p:cNvSpPr/>
          <p:nvPr/>
        </p:nvSpPr>
        <p:spPr>
          <a:xfrm>
            <a:off x="0" y="0"/>
            <a:ext cx="6096000" cy="6858000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5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algn="ctr" indent="0" marL="0">
              <a:buNone/>
              <a:defRPr sz="1500">
                <a:solidFill>
                  <a:srgbClr val="FFFF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6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bg>
      <p:bgRef idx="1001">
        <a:schemeClr val="bg2"/>
      </p:bgRef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7"/>
          <p:cNvSpPr/>
          <p:nvPr/>
        </p:nvSpPr>
        <p:spPr>
          <a:xfrm>
            <a:off x="0" y="0"/>
            <a:ext cx="6095999" cy="6858000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1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indent="0" marL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dirty="0" 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algn="ctr" indent="0" marL="0">
              <a:buNone/>
              <a:defRPr sz="1500">
                <a:solidFill>
                  <a:srgbClr val="FFFFFF"/>
                </a:solidFill>
              </a:defRPr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algn="tl" blurRad="50800" dir="2700000" dist="38100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63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4863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/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anchor="ctr" bIns="182880" lIns="182880" rIns="182880" rtlCol="0" tIns="18288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D767F4-26CD-5C41-A313-EC1F61703D27}" type="datetimeFigureOut">
              <a:rPr lang="en-US" smtClean="0"/>
              <a:t>02/13/2018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/>
          <a:solidFill>
            <a:srgbClr val="1D1D1D">
              <a:alpha val="69804"/>
            </a:srgbClr>
          </a:solidFill>
        </p:spPr>
        <p:txBody>
          <a:bodyPr anchor="ctr" bIns="45720" lIns="18288" rIns="18288" rtlCol="0" tIns="45720" vert="horz">
            <a:noAutofit/>
          </a:bodyPr>
          <a:lstStyle>
            <a:lvl1pPr algn="ctr">
              <a:defRPr baseline="0" sz="1100" spc="0">
                <a:solidFill>
                  <a:srgbClr val="FFFFFF"/>
                </a:solidFill>
              </a:defRPr>
            </a:lvl1pPr>
          </a:lstStyle>
          <a:p>
            <a:fld id="{27DED3C7-A6FE-5A4C-8EA6-CD37D04D6E4E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lnSpc>
          <a:spcPct val="90000"/>
        </a:lnSpc>
        <a:spcBef>
          <a:spcPct val="0"/>
        </a:spcBef>
        <a:buNone/>
        <a:defRPr baseline="0" cap="all" sz="2800" kern="1200" spc="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4572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6858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9144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14300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312863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484313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1657350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baseline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1882775" rtl="0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baseline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jpeg"/><Relationship Id="rId3" Type="http://schemas.openxmlformats.org/officeDocument/2006/relationships/image" Target="../media/image15.tiff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tiff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tiff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tiff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tiff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tif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tiff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tiff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ctrTitle"/>
          </p:nvPr>
        </p:nvSpPr>
        <p:spPr>
          <a:xfrm>
            <a:off x="662354" y="104275"/>
            <a:ext cx="10867292" cy="6705354"/>
          </a:xfrm>
        </p:spPr>
        <p:txBody>
          <a:bodyPr>
            <a:normAutofit/>
          </a:bodyPr>
          <a:p>
            <a:r>
              <a:rPr lang="en-US"/>
              <a:t>Durga</a:t>
            </a:r>
            <a:r>
              <a:rPr lang="en-US"/>
              <a:t> mahavidyalay</a:t>
            </a:r>
            <a:r>
              <a:rPr lang="en-US"/>
              <a:t> Raipur</a:t>
            </a:r>
            <a:br>
              <a:rPr lang="en-US"/>
            </a:br>
            <a:r>
              <a:rPr lang="en-US"/>
              <a:t>Department</a:t>
            </a:r>
            <a:r>
              <a:rPr lang="en-US"/>
              <a:t> of</a:t>
            </a:r>
            <a:r>
              <a:rPr lang="en-US"/>
              <a:t> Commerce</a:t>
            </a:r>
            <a:br>
              <a:rPr lang="en-US"/>
            </a:br>
            <a:r>
              <a:rPr lang="en-US"/>
              <a:t>Assistant</a:t>
            </a:r>
            <a:r>
              <a:rPr lang="en-US"/>
              <a:t> professor</a:t>
            </a:r>
            <a:r>
              <a:rPr lang="en-US"/>
              <a:t> d</a:t>
            </a:r>
            <a:r>
              <a:rPr lang="en-US"/>
              <a:t>R</a:t>
            </a:r>
            <a:r>
              <a:rPr lang="en-US"/>
              <a:t>.</a:t>
            </a:r>
            <a:r>
              <a:rPr lang="en-US"/>
              <a:t>V</a:t>
            </a:r>
            <a:r>
              <a:rPr lang="en-US"/>
              <a:t>a</a:t>
            </a:r>
            <a:r>
              <a:rPr lang="en-US"/>
              <a:t>s</a:t>
            </a:r>
            <a:r>
              <a:rPr lang="en-US"/>
              <a:t>e</a:t>
            </a:r>
            <a:r>
              <a:rPr lang="en-US"/>
              <a:t>e</a:t>
            </a:r>
            <a:r>
              <a:rPr lang="en-US"/>
              <a:t>muddin</a:t>
            </a:r>
            <a:br>
              <a:rPr lang="en-US"/>
            </a:br>
            <a:r>
              <a:rPr lang="en-US"/>
              <a:t>B</a:t>
            </a:r>
            <a:r>
              <a:rPr lang="en-US"/>
              <a:t>.</a:t>
            </a:r>
            <a:r>
              <a:rPr lang="en-US"/>
              <a:t>C</a:t>
            </a:r>
            <a:r>
              <a:rPr lang="en-US"/>
              <a:t>o</a:t>
            </a:r>
            <a:r>
              <a:rPr lang="en-US"/>
              <a:t>m</a:t>
            </a:r>
            <a:r>
              <a:rPr lang="en-US"/>
              <a:t>.</a:t>
            </a:r>
            <a:r>
              <a:rPr lang="en-US"/>
              <a:t> </a:t>
            </a:r>
            <a:r>
              <a:rPr lang="en-US"/>
              <a:t>f</a:t>
            </a:r>
            <a:r>
              <a:rPr lang="en-US"/>
              <a:t>i</a:t>
            </a:r>
            <a:r>
              <a:rPr lang="en-US"/>
              <a:t>r</a:t>
            </a:r>
            <a:r>
              <a:rPr lang="en-US"/>
              <a:t>s</a:t>
            </a:r>
            <a:r>
              <a:rPr lang="en-US"/>
              <a:t>t</a:t>
            </a:r>
            <a:r>
              <a:rPr lang="en-US"/>
              <a:t> </a:t>
            </a:r>
            <a:r>
              <a:rPr lang="en-US"/>
              <a:t>y</a:t>
            </a:r>
            <a:r>
              <a:rPr lang="en-US"/>
              <a:t>e</a:t>
            </a:r>
            <a:r>
              <a:rPr lang="en-US"/>
              <a:t>a</a:t>
            </a:r>
            <a:r>
              <a:rPr lang="en-US"/>
              <a:t>r</a:t>
            </a:r>
            <a:br>
              <a:rPr lang="en-US"/>
            </a:br>
            <a:r>
              <a:rPr lang="en-US"/>
              <a:t>B</a:t>
            </a:r>
            <a:r>
              <a:rPr lang="en-US"/>
              <a:t>u</a:t>
            </a:r>
            <a:r>
              <a:rPr lang="en-US"/>
              <a:t>s</a:t>
            </a:r>
            <a:r>
              <a:rPr lang="en-US"/>
              <a:t>iness </a:t>
            </a:r>
            <a:r>
              <a:rPr lang="en-US"/>
              <a:t>environment</a:t>
            </a:r>
            <a:br>
              <a:rPr lang="en-US"/>
            </a:br>
            <a:r>
              <a:rPr lang="en-US"/>
              <a:t>T</a:t>
            </a:r>
            <a:r>
              <a:rPr lang="en-US"/>
              <a:t>o</a:t>
            </a:r>
            <a:r>
              <a:rPr lang="en-US"/>
              <a:t>p</a:t>
            </a:r>
            <a:r>
              <a:rPr lang="en-US"/>
              <a:t>i</a:t>
            </a:r>
            <a:r>
              <a:rPr lang="en-US"/>
              <a:t>c</a:t>
            </a:r>
            <a:r>
              <a:rPr lang="en-US"/>
              <a:t>-</a:t>
            </a:r>
            <a:r>
              <a:rPr lang="en-US"/>
              <a:t> </a:t>
            </a:r>
            <a:r>
              <a:rPr lang="en-US"/>
              <a:t>u</a:t>
            </a:r>
            <a:r>
              <a:rPr lang="en-US"/>
              <a:t>n</a:t>
            </a:r>
            <a:r>
              <a:rPr lang="en-US"/>
              <a:t>e</a:t>
            </a:r>
            <a:r>
              <a:rPr lang="en-US"/>
              <a:t>m</a:t>
            </a:r>
            <a:r>
              <a:rPr lang="en-US"/>
              <a:t>ployment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7515406" y="2743200"/>
            <a:ext cx="2445458" cy="2996827"/>
          </a:xfrm>
          <a:prstGeom prst="rect"/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4" name="Rectangle 10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7682003" y="2906589"/>
            <a:ext cx="2112264" cy="2670048"/>
          </a:xfrm>
          <a:prstGeom prst="rect"/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46595" y="4169880"/>
            <a:ext cx="1783080" cy="143466"/>
          </a:xfrm>
          <a:prstGeom prst="rect"/>
        </p:spPr>
      </p:pic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375557" y="652378"/>
            <a:ext cx="6528862" cy="1007193"/>
          </a:xfrm>
        </p:spPr>
        <p:txBody>
          <a:bodyPr>
            <a:normAutofit/>
          </a:bodyPr>
          <a:p>
            <a:r>
              <a:rPr dirty="0" lang="en-US"/>
              <a:t>Aspects of full employment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375557" y="2351314"/>
            <a:ext cx="6674465" cy="3388713"/>
          </a:xfrm>
        </p:spPr>
        <p:txBody>
          <a:bodyPr>
            <a:noAutofit/>
          </a:bodyPr>
          <a:p>
            <a:r>
              <a:rPr dirty="0" sz="2800" lang="en-US"/>
              <a:t>Full Employment means everyone who </a:t>
            </a:r>
            <a:r>
              <a:rPr dirty="0" sz="2800" lang="en-US">
                <a:solidFill>
                  <a:srgbClr val="FFFF00"/>
                </a:solidFill>
              </a:rPr>
              <a:t>wants</a:t>
            </a:r>
            <a:r>
              <a:rPr dirty="0" sz="2800" lang="en-US"/>
              <a:t> a job has a job.</a:t>
            </a:r>
          </a:p>
          <a:p>
            <a:r>
              <a:rPr dirty="0" sz="2800" lang="en-US"/>
              <a:t>But some of those people may be </a:t>
            </a:r>
            <a:r>
              <a:rPr dirty="0" sz="2800" lang="en-US">
                <a:solidFill>
                  <a:srgbClr val="FFFF00"/>
                </a:solidFill>
              </a:rPr>
              <a:t>Underemployed</a:t>
            </a:r>
            <a:r>
              <a:rPr dirty="0" sz="2800" lang="en-US"/>
              <a:t> meaning they are working at a job below their skillset.</a:t>
            </a:r>
          </a:p>
          <a:p>
            <a:pPr lvl="1"/>
            <a:r>
              <a:rPr dirty="0" sz="2800" lang="en-US"/>
              <a:t>Example:  An individual with a Master’s degree, unable to find work in their field, and settling for a job at Publix.</a:t>
            </a:r>
          </a:p>
        </p:txBody>
      </p:sp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238173" y="652378"/>
            <a:ext cx="4316199" cy="3228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9716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238172" y="3880659"/>
            <a:ext cx="4316199" cy="2622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algn="bl" blurRad="12700" dir="5400000" dist="5000" endPos="28000" rotWithShape="0" stA="28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6581" r="14084" b="-1"/>
          <a:stretch>
            <a:fillRect/>
          </a:stretch>
        </p:blipFill>
        <p:spPr>
          <a:xfrm>
            <a:off x="6096000" y="10"/>
            <a:ext cx="6096000" cy="6857990"/>
          </a:xfrm>
          <a:prstGeom prst="rect"/>
        </p:spPr>
      </p:pic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gradFill>
            <a:gsLst>
              <a:gs pos="0">
                <a:schemeClr val="bg2">
                  <a:lumMod val="94000"/>
                  <a:lumOff val="6000"/>
                </a:schemeClr>
              </a:gs>
              <a:gs pos="100000">
                <a:schemeClr val="bg2">
                  <a:lumMod val="94000"/>
                  <a:lumOff val="6000"/>
                </a:schemeClr>
              </a:gs>
            </a:gsLst>
            <a:lin ang="5400000" scaled="1"/>
          </a:gradFill>
        </p:spPr>
        <p:txBody>
          <a:bodyPr>
            <a:normAutofit/>
          </a:bodyPr>
          <a:p>
            <a:r>
              <a:rPr dirty="0" lang="en-US"/>
              <a:t>Aspects of full employment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473529" y="2638044"/>
            <a:ext cx="5137839" cy="3370870"/>
          </a:xfrm>
        </p:spPr>
        <p:txBody>
          <a:bodyPr>
            <a:noAutofit/>
          </a:bodyPr>
          <a:p>
            <a:pPr>
              <a:lnSpc>
                <a:spcPct val="90000"/>
              </a:lnSpc>
            </a:pPr>
            <a:r>
              <a:rPr dirty="0" sz="2000" lang="en-US"/>
              <a:t>Additionally, some people give up trying to find work, especially during a long recession.</a:t>
            </a:r>
          </a:p>
          <a:p>
            <a:pPr>
              <a:lnSpc>
                <a:spcPct val="90000"/>
              </a:lnSpc>
            </a:pPr>
            <a:r>
              <a:rPr dirty="0" sz="2000" lang="en-US"/>
              <a:t>When people </a:t>
            </a:r>
            <a:r>
              <a:rPr dirty="0" sz="2000" lang="en-US">
                <a:solidFill>
                  <a:srgbClr val="FFFF00"/>
                </a:solidFill>
              </a:rPr>
              <a:t>stop looking for jobs </a:t>
            </a:r>
            <a:r>
              <a:rPr dirty="0" sz="2000" lang="en-US"/>
              <a:t>and rely on other means to sustain themselves, they are considered a </a:t>
            </a:r>
            <a:r>
              <a:rPr dirty="0" sz="2000" lang="en-US">
                <a:solidFill>
                  <a:srgbClr val="FFFF00"/>
                </a:solidFill>
              </a:rPr>
              <a:t>Discouraged Worker</a:t>
            </a:r>
            <a:r>
              <a:rPr dirty="0" sz="2000" lang="en-US"/>
              <a:t>.</a:t>
            </a:r>
          </a:p>
          <a:p>
            <a:pPr>
              <a:lnSpc>
                <a:spcPct val="90000"/>
              </a:lnSpc>
            </a:pPr>
            <a:r>
              <a:rPr dirty="0" sz="2000" lang="en-US"/>
              <a:t>These people are NOT actively seeking a job and are therefore not included in the Unemployment Rate.</a:t>
            </a:r>
          </a:p>
          <a:p>
            <a:pPr>
              <a:lnSpc>
                <a:spcPct val="90000"/>
              </a:lnSpc>
            </a:pPr>
            <a:r>
              <a:rPr dirty="0" sz="2000" lang="en-US"/>
              <a:t>If Underemployed and Discourage Workers were included in the Unemployment Rate, it would be much higher.</a:t>
            </a: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"/>
          <p:cNvSpPr txBox="1"/>
          <p:nvPr/>
        </p:nvSpPr>
        <p:spPr>
          <a:xfrm>
            <a:off x="1651521" y="2786379"/>
            <a:ext cx="8090052" cy="1285241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8000" i="1" lang="en-US">
                <a:solidFill>
                  <a:srgbClr val="BF0000"/>
                </a:solidFill>
              </a:rPr>
              <a:t>T</a:t>
            </a:r>
            <a:r>
              <a:rPr b="1" sz="8000" i="1" lang="en-US">
                <a:solidFill>
                  <a:srgbClr val="BF0000"/>
                </a:solidFill>
              </a:rPr>
              <a:t>h</a:t>
            </a:r>
            <a:r>
              <a:rPr b="1" sz="8000" i="1" lang="en-US">
                <a:solidFill>
                  <a:srgbClr val="BF0000"/>
                </a:solidFill>
              </a:rPr>
              <a:t>ank </a:t>
            </a:r>
            <a:r>
              <a:rPr b="1" sz="8000" i="1" lang="en-US">
                <a:solidFill>
                  <a:srgbClr val="BF0000"/>
                </a:solidFill>
              </a:rPr>
              <a:t>Y</a:t>
            </a:r>
            <a:r>
              <a:rPr b="1" sz="8000" i="1" lang="en-US">
                <a:solidFill>
                  <a:srgbClr val="BF0000"/>
                </a:solidFill>
              </a:rPr>
              <a:t>o</a:t>
            </a:r>
            <a:r>
              <a:rPr b="1" sz="8000" i="1" lang="en-US">
                <a:solidFill>
                  <a:srgbClr val="BF0000"/>
                </a:solidFill>
              </a:rPr>
              <a:t>u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1999" y="659246"/>
            <a:ext cx="6340764" cy="3641655"/>
          </a:xfrm>
          <a:prstGeom prst="rect"/>
          <a:ln>
            <a:noFill/>
          </a:ln>
          <a:effectLst>
            <a:reflection algn="bl" blurRad="12700" dir="5400000" dist="5000" endPos="30000" rotWithShape="0" stA="30000" sy="-100000"/>
          </a:effectLst>
          <a:scene3d>
            <a:camera prst="perspectiveContrastingLeftFacing">
              <a:rot lat="300000" lon="19800000" rev="0"/>
            </a:camera>
            <a:lightRig dir="t" rig="threePt">
              <a:rot lat="0" lon="0" rev="2700000"/>
            </a:lightRig>
          </a:scene3d>
          <a:sp3d>
            <a:bevelT w="63500" h="50800"/>
          </a:sp3d>
        </p:spPr>
      </p:pic>
      <p:sp>
        <p:nvSpPr>
          <p:cNvPr id="1048586" name="TextBox 6"/>
          <p:cNvSpPr txBox="1"/>
          <p:nvPr/>
        </p:nvSpPr>
        <p:spPr>
          <a:xfrm>
            <a:off x="7730836" y="659246"/>
            <a:ext cx="4031673" cy="5095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u="sng" smtClean="0"/>
              <a:t>Unemployment:</a:t>
            </a:r>
          </a:p>
          <a:p>
            <a:endParaRPr dirty="0" sz="4000" lang="en-US" u="sng"/>
          </a:p>
          <a:p>
            <a:pPr indent="-571500" marL="571500">
              <a:buFont typeface="Wingdings" charset="2"/>
              <a:buChar char="v"/>
            </a:pPr>
            <a:r>
              <a:rPr dirty="0" sz="3600" lang="en-US" smtClean="0"/>
              <a:t>Types</a:t>
            </a:r>
          </a:p>
          <a:p>
            <a:pPr indent="-571500" marL="571500">
              <a:buFont typeface="Wingdings" charset="2"/>
              <a:buChar char="v"/>
            </a:pPr>
            <a:r>
              <a:rPr dirty="0" sz="3600" lang="en-US" smtClean="0"/>
              <a:t>Calculating Rates</a:t>
            </a:r>
          </a:p>
          <a:p>
            <a:pPr indent="-571500" marL="571500">
              <a:buFont typeface="Wingdings" charset="2"/>
              <a:buChar char="v"/>
            </a:pPr>
            <a:r>
              <a:rPr dirty="0" sz="3600" lang="en-US" smtClean="0"/>
              <a:t>Implications</a:t>
            </a:r>
          </a:p>
          <a:p>
            <a:endParaRPr dirty="0" sz="4000" lang="en-US" u="sng"/>
          </a:p>
          <a:p>
            <a:endParaRPr dirty="0" sz="4000" lang="en-US" u="sng" smtClean="0"/>
          </a:p>
          <a:p>
            <a:endParaRPr dirty="0" sz="3200"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4494182" y="964692"/>
            <a:ext cx="6885432" cy="4936558"/>
          </a:xfrm>
          <a:prstGeom prst="rect"/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93" name="Rectangle 10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4657802" y="1128683"/>
            <a:ext cx="6558192" cy="4608576"/>
          </a:xfrm>
          <a:prstGeom prst="rect"/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23366" y="1658258"/>
            <a:ext cx="6227064" cy="3549426"/>
          </a:xfrm>
          <a:prstGeom prst="rect"/>
        </p:spPr>
      </p:pic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 fontScale="95833"/>
          </a:bodyPr>
          <a:p>
            <a:r>
              <a:rPr dirty="0" sz="2400" lang="en-US"/>
              <a:t>Types of unemployment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484910" y="2721171"/>
            <a:ext cx="3700754" cy="3651920"/>
          </a:xfrm>
        </p:spPr>
        <p:txBody>
          <a:bodyPr>
            <a:noAutofit/>
          </a:bodyPr>
          <a:p>
            <a:r>
              <a:rPr dirty="0" sz="2400" lang="en-US" u="sng">
                <a:solidFill>
                  <a:srgbClr val="FFFF00"/>
                </a:solidFill>
              </a:rPr>
              <a:t>Frictional </a:t>
            </a:r>
            <a:r>
              <a:rPr dirty="0" sz="2400" lang="en-US" u="sng"/>
              <a:t>Unemployment: </a:t>
            </a:r>
            <a:r>
              <a:rPr dirty="0" sz="2400" lang="en-US"/>
              <a:t>When </a:t>
            </a:r>
            <a:r>
              <a:rPr dirty="0" sz="2400" lang="en-US">
                <a:solidFill>
                  <a:srgbClr val="FFFF00"/>
                </a:solidFill>
              </a:rPr>
              <a:t>people take time</a:t>
            </a:r>
            <a:r>
              <a:rPr dirty="0" sz="2400" lang="en-US"/>
              <a:t> to find a job.</a:t>
            </a:r>
          </a:p>
          <a:p>
            <a:pPr lvl="1"/>
            <a:r>
              <a:rPr dirty="0" sz="2000" lang="en-US"/>
              <a:t>Example: When someone is laid off, changes jobs, or need time to find a job after graduating from school.</a:t>
            </a: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Types of unemployment</a:t>
            </a:r>
            <a:endParaRPr dirty="0" lang="en-US"/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803564" y="2369127"/>
            <a:ext cx="10432472" cy="4211781"/>
          </a:xfrm>
        </p:spPr>
        <p:txBody>
          <a:bodyPr>
            <a:normAutofit/>
          </a:bodyPr>
          <a:p>
            <a:r>
              <a:rPr dirty="0" sz="2400" lang="en-US" u="sng" smtClean="0">
                <a:solidFill>
                  <a:srgbClr val="FFFF00"/>
                </a:solidFill>
              </a:rPr>
              <a:t>Structural </a:t>
            </a:r>
            <a:r>
              <a:rPr dirty="0" sz="2400" lang="en-US" u="sng" smtClean="0">
                <a:solidFill>
                  <a:schemeClr val="tx1"/>
                </a:solidFill>
              </a:rPr>
              <a:t>Unemployment:</a:t>
            </a:r>
            <a:r>
              <a:rPr dirty="0" sz="2400" lang="en-US" smtClean="0">
                <a:solidFill>
                  <a:schemeClr val="tx1"/>
                </a:solidFill>
              </a:rPr>
              <a:t>  When workers’ </a:t>
            </a:r>
            <a:r>
              <a:rPr dirty="0" sz="2400" lang="en-US" smtClean="0">
                <a:solidFill>
                  <a:srgbClr val="FFFF00"/>
                </a:solidFill>
              </a:rPr>
              <a:t>skills do not match </a:t>
            </a:r>
            <a:r>
              <a:rPr dirty="0" sz="2400" lang="en-US" smtClean="0">
                <a:solidFill>
                  <a:schemeClr val="tx1"/>
                </a:solidFill>
              </a:rPr>
              <a:t>what jobs are available </a:t>
            </a:r>
            <a:r>
              <a:rPr dirty="0" sz="2400" lang="en-US" smtClean="0">
                <a:solidFill>
                  <a:schemeClr val="tx1"/>
                </a:solidFill>
              </a:rPr>
              <a:t>for (structure of) </a:t>
            </a:r>
            <a:r>
              <a:rPr dirty="0" sz="2400" lang="en-US" smtClean="0">
                <a:solidFill>
                  <a:schemeClr val="tx1"/>
                </a:solidFill>
              </a:rPr>
              <a:t>the current economy.</a:t>
            </a:r>
          </a:p>
          <a:p>
            <a:r>
              <a:rPr dirty="0" sz="2400" lang="en-US" smtClean="0">
                <a:solidFill>
                  <a:srgbClr val="FFFF00"/>
                </a:solidFill>
              </a:rPr>
              <a:t>Causes of Structural Unemployment:</a:t>
            </a:r>
          </a:p>
          <a:p>
            <a:pPr lvl="1"/>
            <a:r>
              <a:rPr dirty="0" sz="2200" lang="en-US" smtClean="0">
                <a:solidFill>
                  <a:schemeClr val="tx1"/>
                </a:solidFill>
              </a:rPr>
              <a:t>New Technology</a:t>
            </a:r>
          </a:p>
          <a:p>
            <a:pPr lvl="1"/>
            <a:r>
              <a:rPr dirty="0" sz="2200" lang="en-US" smtClean="0">
                <a:solidFill>
                  <a:schemeClr val="tx1"/>
                </a:solidFill>
              </a:rPr>
              <a:t>New Resources</a:t>
            </a:r>
          </a:p>
          <a:p>
            <a:pPr lvl="1"/>
            <a:r>
              <a:rPr dirty="0" sz="2200" lang="en-US" smtClean="0">
                <a:solidFill>
                  <a:schemeClr val="tx1"/>
                </a:solidFill>
              </a:rPr>
              <a:t>Changes in Consumer Demand</a:t>
            </a:r>
          </a:p>
          <a:p>
            <a:pPr lvl="1"/>
            <a:r>
              <a:rPr dirty="0" sz="2200" lang="en-US" smtClean="0">
                <a:solidFill>
                  <a:srgbClr val="FFFF00"/>
                </a:solidFill>
              </a:rPr>
              <a:t>Globalization</a:t>
            </a:r>
            <a:r>
              <a:rPr dirty="0" sz="2200" lang="en-US" smtClean="0">
                <a:solidFill>
                  <a:schemeClr val="tx1"/>
                </a:solidFill>
              </a:rPr>
              <a:t>- Shift to foreign markets</a:t>
            </a:r>
          </a:p>
          <a:p>
            <a:pPr lvl="1"/>
            <a:r>
              <a:rPr dirty="0" sz="2200" lang="en-US" smtClean="0">
                <a:solidFill>
                  <a:schemeClr val="tx1"/>
                </a:solidFill>
              </a:rPr>
              <a:t>Lack of Education</a:t>
            </a:r>
          </a:p>
          <a:p>
            <a:endParaRPr dirty="0" sz="2400" lang="en-US">
              <a:solidFill>
                <a:srgbClr val="FFFF00"/>
              </a:solidFill>
            </a:endParaRPr>
          </a:p>
        </p:txBody>
      </p:sp>
      <p:pic>
        <p:nvPicPr>
          <p:cNvPr id="209715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75054" y="3269673"/>
            <a:ext cx="4562764" cy="2933205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72103" y="3686783"/>
            <a:ext cx="6678418" cy="2203878"/>
          </a:xfrm>
          <a:prstGeom prst="rect"/>
          <a:ln w="31750" cap="sq">
            <a:solidFill>
              <a:srgbClr val="FFFFFF"/>
            </a:solidFill>
            <a:miter lim="800000"/>
          </a:ln>
        </p:spPr>
      </p:pic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p>
            <a:r>
              <a:rPr dirty="0" sz="2600" lang="en-US"/>
              <a:t>Types of unemployment</a:t>
            </a:r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834737"/>
          </a:xfrm>
        </p:spPr>
        <p:txBody>
          <a:bodyPr>
            <a:normAutofit/>
          </a:bodyPr>
          <a:p>
            <a:r>
              <a:rPr dirty="0" sz="2400" lang="en-US" u="sng">
                <a:solidFill>
                  <a:srgbClr val="FFFF00"/>
                </a:solidFill>
              </a:rPr>
              <a:t>Seasonal</a:t>
            </a:r>
            <a:r>
              <a:rPr dirty="0" sz="2400" lang="en-US" u="sng"/>
              <a:t> Unemployment</a:t>
            </a:r>
            <a:r>
              <a:rPr dirty="0" sz="2400" lang="en-US"/>
              <a:t>:  When industries slow or shut down for a season of the year to make </a:t>
            </a:r>
            <a:r>
              <a:rPr dirty="0" sz="2400" lang="en-US">
                <a:solidFill>
                  <a:srgbClr val="FFFF00"/>
                </a:solidFill>
              </a:rPr>
              <a:t>seasonal shifts in production </a:t>
            </a:r>
            <a:r>
              <a:rPr dirty="0" sz="2400" lang="en-US" smtClean="0"/>
              <a:t>schedules and people lose their jobs.</a:t>
            </a:r>
            <a:endParaRPr dirty="0" sz="2400" lang="en-US"/>
          </a:p>
          <a:p>
            <a:pPr lvl="1"/>
            <a:r>
              <a:rPr dirty="0" sz="2400" lang="en-US"/>
              <a:t>Examples</a:t>
            </a:r>
            <a:r>
              <a:rPr dirty="0" sz="2400" lang="en-US" smtClean="0"/>
              <a:t>:  </a:t>
            </a:r>
            <a:r>
              <a:rPr dirty="0" sz="2400" lang="en-US"/>
              <a:t>When people who sell Halloween costumes or Christmas trees are out of a job because the holiday has passed.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Types of unemployment</a:t>
            </a:r>
            <a:endParaRPr dirty="0"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401782" y="2327564"/>
            <a:ext cx="11139054" cy="4087091"/>
          </a:xfrm>
        </p:spPr>
        <p:txBody>
          <a:bodyPr>
            <a:normAutofit/>
          </a:bodyPr>
          <a:p>
            <a:r>
              <a:rPr dirty="0" sz="2400" lang="en-US" u="sng" smtClean="0">
                <a:solidFill>
                  <a:srgbClr val="FFFF00"/>
                </a:solidFill>
              </a:rPr>
              <a:t>Cyclical </a:t>
            </a:r>
            <a:r>
              <a:rPr dirty="0" sz="2400" lang="en-US" u="sng" smtClean="0">
                <a:solidFill>
                  <a:schemeClr val="tx1"/>
                </a:solidFill>
              </a:rPr>
              <a:t>Unemployment</a:t>
            </a:r>
            <a:r>
              <a:rPr dirty="0" sz="2400" lang="en-US" smtClean="0">
                <a:solidFill>
                  <a:schemeClr val="tx1"/>
                </a:solidFill>
              </a:rPr>
              <a:t>:  Unemployment that </a:t>
            </a:r>
            <a:r>
              <a:rPr dirty="0" sz="2400" lang="en-US" smtClean="0">
                <a:solidFill>
                  <a:srgbClr val="FFFF00"/>
                </a:solidFill>
              </a:rPr>
              <a:t>goes up during times of economic turmoil</a:t>
            </a:r>
            <a:r>
              <a:rPr dirty="0" sz="2400" lang="en-US" smtClean="0">
                <a:solidFill>
                  <a:schemeClr val="tx1"/>
                </a:solidFill>
              </a:rPr>
              <a:t>, and </a:t>
            </a:r>
            <a:r>
              <a:rPr dirty="0" sz="2400" lang="en-US" smtClean="0">
                <a:solidFill>
                  <a:srgbClr val="FFFF00"/>
                </a:solidFill>
              </a:rPr>
              <a:t>goes down during times of economic prosperity.</a:t>
            </a:r>
          </a:p>
          <a:p>
            <a:pPr lvl="1"/>
            <a:r>
              <a:rPr dirty="0" sz="2200" lang="en-US" smtClean="0">
                <a:solidFill>
                  <a:schemeClr val="tx1"/>
                </a:solidFill>
              </a:rPr>
              <a:t>Examples:  A recession causes people to save more and spend less, because of this companies may slow down production and lay off workers.</a:t>
            </a:r>
            <a:endParaRPr dirty="0" sz="2200" lang="en-US">
              <a:solidFill>
                <a:schemeClr val="tx1"/>
              </a:solidFill>
            </a:endParaRPr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53218" y="3727272"/>
            <a:ext cx="3909291" cy="2964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5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87136" y="3967248"/>
            <a:ext cx="4817919" cy="2890752"/>
          </a:xfrm>
          <a:prstGeom prst="rect"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ectangle 8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5943605" y="964692"/>
            <a:ext cx="5440680" cy="4936558"/>
          </a:xfrm>
          <a:prstGeom prst="rect"/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3" name="Rectangle 10"/>
          <p:cNvSpPr>
            <a:spLocks noChangeAspect="1" noMove="1" noResize="1" noRot="1" noGrp="1" noAdjustHandles="1" noEditPoints="1" noChangeArrowheads="1" noChangeShapeType="1" noTextEdit="1"/>
          </p:cNvSpPr>
          <p:nvPr/>
        </p:nvSpPr>
        <p:spPr>
          <a:xfrm>
            <a:off x="6110699" y="1128683"/>
            <a:ext cx="5106493" cy="4608576"/>
          </a:xfrm>
          <a:prstGeom prst="rect"/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72789" y="1836874"/>
            <a:ext cx="4782312" cy="3192193"/>
          </a:xfrm>
          <a:prstGeom prst="rect"/>
        </p:spPr>
      </p:pic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804672" y="370332"/>
            <a:ext cx="4476806" cy="1188720"/>
          </a:xfrm>
        </p:spPr>
        <p:txBody>
          <a:bodyPr>
            <a:normAutofit/>
          </a:bodyPr>
          <a:p>
            <a:r>
              <a:rPr dirty="0" lang="en-US"/>
              <a:t>The unemployment rate</a:t>
            </a:r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804672" y="1836874"/>
            <a:ext cx="4681728" cy="3263206"/>
          </a:xfrm>
        </p:spPr>
        <p:txBody>
          <a:bodyPr>
            <a:noAutofit/>
          </a:bodyPr>
          <a:p>
            <a:r>
              <a:rPr dirty="0" sz="2000" lang="en-US"/>
              <a:t>The rate of unemployment is a great way to measure the health of your economy.</a:t>
            </a:r>
          </a:p>
          <a:p>
            <a:r>
              <a:rPr dirty="0" sz="2000" lang="en-US"/>
              <a:t>The </a:t>
            </a:r>
            <a:r>
              <a:rPr dirty="0" sz="2000" lang="en-US">
                <a:solidFill>
                  <a:srgbClr val="FFFF00"/>
                </a:solidFill>
              </a:rPr>
              <a:t>Unemployment Rate </a:t>
            </a:r>
            <a:r>
              <a:rPr dirty="0" sz="2000" lang="en-US"/>
              <a:t>is the percentage of a nation’s labor force that is unemployed</a:t>
            </a:r>
            <a:r>
              <a:rPr dirty="0" sz="2000" lang="en-US" smtClean="0"/>
              <a:t>.</a:t>
            </a:r>
            <a:endParaRPr dirty="0" sz="2000" lang="en-US"/>
          </a:p>
          <a:p>
            <a:r>
              <a:rPr dirty="0" sz="2000" lang="en-US"/>
              <a:t>The Labor Force is NOT every citizen. </a:t>
            </a:r>
          </a:p>
          <a:p>
            <a:r>
              <a:rPr dirty="0" sz="2000" lang="en-US"/>
              <a:t>The </a:t>
            </a:r>
            <a:r>
              <a:rPr dirty="0" sz="2000" lang="en-US">
                <a:solidFill>
                  <a:srgbClr val="FFFF00"/>
                </a:solidFill>
              </a:rPr>
              <a:t>Labor Force </a:t>
            </a:r>
            <a:r>
              <a:rPr dirty="0" sz="2000" lang="en-US"/>
              <a:t>is made up of individuals 16 and older who either have a job or are </a:t>
            </a:r>
            <a:r>
              <a:rPr dirty="0" sz="2000" lang="en-US">
                <a:solidFill>
                  <a:srgbClr val="FFFF00"/>
                </a:solidFill>
              </a:rPr>
              <a:t>actively seeking </a:t>
            </a:r>
            <a:r>
              <a:rPr dirty="0" sz="2000" lang="en-US"/>
              <a:t>for a job</a:t>
            </a:r>
            <a:r>
              <a:rPr dirty="0" sz="2000" lang="en-US" smtClean="0"/>
              <a:t>.</a:t>
            </a:r>
          </a:p>
          <a:p>
            <a:r>
              <a:rPr dirty="0" sz="2000" lang="en-US" smtClean="0"/>
              <a:t>The Unemployment Rate is adjusted to account for seasonal unemployment so that it is </a:t>
            </a:r>
            <a:r>
              <a:rPr dirty="0" sz="2000" lang="en-US" smtClean="0">
                <a:solidFill>
                  <a:srgbClr val="FFFF00"/>
                </a:solidFill>
              </a:rPr>
              <a:t>more accurately reflective </a:t>
            </a:r>
            <a:r>
              <a:rPr dirty="0" sz="2000" lang="en-US" smtClean="0"/>
              <a:t>of the health of the economy.</a:t>
            </a:r>
            <a:endParaRPr dirty="0" sz="2000" lang="en-US"/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Calculating the unemployment rate</a:t>
            </a:r>
            <a:endParaRPr dirty="0" lang="en-US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332509" y="2355273"/>
            <a:ext cx="11499273" cy="4211781"/>
          </a:xfrm>
        </p:spPr>
        <p:txBody>
          <a:bodyPr>
            <a:normAutofit/>
          </a:bodyPr>
          <a:p>
            <a:r>
              <a:rPr dirty="0" sz="2400" lang="en-US" smtClean="0"/>
              <a:t>To find the Unemployment Rate, we use the following equation:</a:t>
            </a:r>
          </a:p>
          <a:p>
            <a:endParaRPr dirty="0" sz="2400" lang="en-US"/>
          </a:p>
          <a:p>
            <a:endParaRPr dirty="0" sz="2400" lang="en-US" smtClean="0"/>
          </a:p>
          <a:p>
            <a:endParaRPr dirty="0" sz="2400" lang="en-US"/>
          </a:p>
          <a:p>
            <a:r>
              <a:rPr dirty="0" sz="2400" lang="en-US" smtClean="0"/>
              <a:t>For Example, if there are </a:t>
            </a:r>
            <a:r>
              <a:rPr dirty="0" sz="2400" lang="en-US" smtClean="0">
                <a:solidFill>
                  <a:srgbClr val="FFFF00"/>
                </a:solidFill>
              </a:rPr>
              <a:t>7 million </a:t>
            </a:r>
            <a:r>
              <a:rPr dirty="0" sz="2400" lang="en-US" smtClean="0">
                <a:solidFill>
                  <a:schemeClr val="tx1"/>
                </a:solidFill>
              </a:rPr>
              <a:t>unemployed people.  And there are </a:t>
            </a:r>
            <a:r>
              <a:rPr dirty="0" sz="2400" lang="en-US" smtClean="0">
                <a:solidFill>
                  <a:srgbClr val="FFFF00"/>
                </a:solidFill>
              </a:rPr>
              <a:t>150 million </a:t>
            </a:r>
            <a:r>
              <a:rPr dirty="0" sz="2400" lang="en-US" smtClean="0">
                <a:solidFill>
                  <a:schemeClr val="tx1"/>
                </a:solidFill>
              </a:rPr>
              <a:t>people in the civilian labor force, we have the following rate of Unemployment:</a:t>
            </a:r>
            <a:endParaRPr dirty="0" sz="2400" lang="en-US"/>
          </a:p>
        </p:txBody>
      </p:sp>
      <p:sp>
        <p:nvSpPr>
          <p:cNvPr id="1048608" name="TextBox 3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2452254" y="3068783"/>
            <a:ext cx="7287491" cy="769698"/>
          </a:xfrm>
          <a:prstGeom prst="rect"/>
          <a:blipFill rotWithShape="0">
            <a:blip xmlns:r="http://schemas.openxmlformats.org/officeDocument/2006/relationships" r:embed="rId1"/>
            <a:stretch>
              <a:fillRect t="-1575" b="-9449"/>
            </a:stretch>
          </a:blipFill>
        </p:spPr>
        <p:txBody>
          <a:bodyPr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09" name="TextBox 4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1484969" y="5451763"/>
            <a:ext cx="2482731" cy="627159"/>
          </a:xfrm>
          <a:prstGeom prst="rect"/>
          <a:blipFill rotWithShape="0">
            <a:blip xmlns:r="http://schemas.openxmlformats.org/officeDocument/2006/relationships" r:embed="rId2"/>
            <a:stretch>
              <a:fillRect l="-246" t="-1942" r="-7617" b="-18447"/>
            </a:stretch>
          </a:blipFill>
        </p:spPr>
        <p:txBody>
          <a:bodyPr/>
          <a:p>
            <a:r>
              <a:rPr lang="en-US">
                <a:noFill/>
              </a:rPr>
              <a:t> </a:t>
            </a:r>
          </a:p>
        </p:txBody>
      </p:sp>
      <p:sp>
        <p:nvSpPr>
          <p:cNvPr id="1048610" name="TextBox 5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5113369" y="5549898"/>
            <a:ext cx="5572744" cy="430887"/>
          </a:xfrm>
          <a:prstGeom prst="rect"/>
          <a:blipFill rotWithShape="0">
            <a:blip xmlns:r="http://schemas.openxmlformats.org/officeDocument/2006/relationships" r:embed="rId3"/>
            <a:stretch>
              <a:fillRect/>
            </a:stretch>
          </a:blipFill>
        </p:spPr>
        <p:txBody>
          <a:bodyPr/>
          <a:p>
            <a:r>
              <a:rPr lang="en-US">
                <a:noFill/>
              </a:rPr>
              <a:t> </a:t>
            </a:r>
          </a:p>
        </p:txBody>
      </p:sp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67078" y="-229171"/>
            <a:ext cx="3104094" cy="1746053"/>
          </a:xfrm>
          <a:prstGeom prst="rect"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Goal: Full employment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457200" y="2410691"/>
            <a:ext cx="11277600" cy="4073235"/>
          </a:xfrm>
        </p:spPr>
        <p:txBody>
          <a:bodyPr>
            <a:normAutofit/>
          </a:bodyPr>
          <a:p>
            <a:r>
              <a:rPr dirty="0" sz="2400" lang="en-US" smtClean="0"/>
              <a:t>Zero Unemployment is always impossible in a market economy.</a:t>
            </a:r>
          </a:p>
          <a:p>
            <a:r>
              <a:rPr dirty="0" sz="2400" lang="en-US" smtClean="0"/>
              <a:t>But we strive for </a:t>
            </a:r>
            <a:r>
              <a:rPr dirty="0" sz="2400" lang="en-US" smtClean="0">
                <a:solidFill>
                  <a:srgbClr val="FFFF00"/>
                </a:solidFill>
              </a:rPr>
              <a:t>Full Employment </a:t>
            </a:r>
            <a:r>
              <a:rPr dirty="0" sz="2400" lang="en-US" smtClean="0">
                <a:solidFill>
                  <a:schemeClr val="tx1"/>
                </a:solidFill>
              </a:rPr>
              <a:t>where </a:t>
            </a:r>
            <a:r>
              <a:rPr dirty="0" sz="2400" lang="en-US" smtClean="0">
                <a:solidFill>
                  <a:srgbClr val="FFFF00"/>
                </a:solidFill>
              </a:rPr>
              <a:t>no cyclical unemployment exists </a:t>
            </a:r>
            <a:r>
              <a:rPr dirty="0" sz="2400" lang="en-US" smtClean="0">
                <a:solidFill>
                  <a:schemeClr val="tx1"/>
                </a:solidFill>
              </a:rPr>
              <a:t>in the economy.</a:t>
            </a:r>
          </a:p>
          <a:p>
            <a:r>
              <a:rPr dirty="0" sz="2400" lang="en-US" smtClean="0">
                <a:solidFill>
                  <a:schemeClr val="tx1"/>
                </a:solidFill>
              </a:rPr>
              <a:t>An unemployment rate of about </a:t>
            </a:r>
            <a:r>
              <a:rPr dirty="0" sz="2400" lang="en-US" smtClean="0">
                <a:solidFill>
                  <a:srgbClr val="FFFF00"/>
                </a:solidFill>
              </a:rPr>
              <a:t>4-6 percent</a:t>
            </a:r>
            <a:r>
              <a:rPr dirty="0" sz="2400" lang="en-US" smtClean="0">
                <a:solidFill>
                  <a:schemeClr val="tx1"/>
                </a:solidFill>
              </a:rPr>
              <a:t> is normal during full employment.</a:t>
            </a:r>
          </a:p>
          <a:p>
            <a:endParaRPr dirty="0" sz="2400" lang="en-US"/>
          </a:p>
        </p:txBody>
      </p:sp>
      <p:pic>
        <p:nvPicPr>
          <p:cNvPr id="209716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02232" y="4345290"/>
            <a:ext cx="4185804" cy="23959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Parcel">
  <a:themeElements>
    <a:clrScheme name="Blue">
      <a:dk1>
        <a:sysClr lastClr="000000" val="windowText"/>
      </a:dk1>
      <a:lt1>
        <a:sysClr lastClr="FFFFFF" val="window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5880" dir="5400000" dist="1524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l" rig="brightRoom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Lane Weaver</dc:creator>
  <cp:lastModifiedBy>Powell, Jennifer</cp:lastModifiedBy>
  <dcterms:created xsi:type="dcterms:W3CDTF">2018-02-11T12:56:39Z</dcterms:created>
  <dcterms:modified xsi:type="dcterms:W3CDTF">2024-02-28T13:34:17Z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097615ce2a3941fabe1a86ca0adcb042</vt:lpwstr>
  </property>
</Properties>
</file>