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3298-B18D-4F1D-85D5-196C3180FECD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5E357-BE97-411F-BBEB-2027478D0A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E-WAY BILL SYSTEM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5400" y="5105400"/>
            <a:ext cx="4038600" cy="1752600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120000"/>
              </a:lnSpc>
            </a:pPr>
            <a:r>
              <a:rPr lang="en-US" b="1" dirty="0" err="1" smtClean="0"/>
              <a:t>Ankita</a:t>
            </a:r>
            <a:r>
              <a:rPr lang="en-US" b="1" dirty="0" smtClean="0"/>
              <a:t> </a:t>
            </a:r>
            <a:r>
              <a:rPr lang="en-US" b="1" dirty="0" err="1"/>
              <a:t>V</a:t>
            </a:r>
            <a:r>
              <a:rPr lang="en-US" b="1" dirty="0" err="1" smtClean="0"/>
              <a:t>erma</a:t>
            </a:r>
            <a:endParaRPr lang="en-US" b="1" dirty="0" smtClean="0"/>
          </a:p>
          <a:p>
            <a:pPr algn="r">
              <a:lnSpc>
                <a:spcPct val="120000"/>
              </a:lnSpc>
            </a:pPr>
            <a:r>
              <a:rPr lang="en-US" dirty="0" smtClean="0"/>
              <a:t>Dept. of commerce</a:t>
            </a:r>
          </a:p>
          <a:p>
            <a:pPr algn="r">
              <a:lnSpc>
                <a:spcPct val="120000"/>
              </a:lnSpc>
            </a:pPr>
            <a:r>
              <a:rPr lang="en-US" dirty="0" err="1" smtClean="0"/>
              <a:t>Durga</a:t>
            </a:r>
            <a:r>
              <a:rPr lang="en-US" dirty="0" smtClean="0"/>
              <a:t> college, Raipur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No E-Way Bill is required for – goods exempted for e-Way Bill – transported in non-</a:t>
            </a:r>
            <a:r>
              <a:rPr lang="en-US" dirty="0" err="1" smtClean="0"/>
              <a:t>motorised</a:t>
            </a:r>
            <a:r>
              <a:rPr lang="en-US" dirty="0" smtClean="0"/>
              <a:t> conveyance </a:t>
            </a:r>
          </a:p>
          <a:p>
            <a:pPr>
              <a:buNone/>
            </a:pPr>
            <a:r>
              <a:rPr lang="en-US" dirty="0" smtClean="0"/>
              <a:t>• Consolidated E-Way Bill can be generated for vehicle carrying multiple EWB consignment </a:t>
            </a:r>
          </a:p>
          <a:p>
            <a:pPr>
              <a:buNone/>
            </a:pPr>
            <a:r>
              <a:rPr lang="en-US" dirty="0" smtClean="0"/>
              <a:t>• Random verification can be done by Officer</a:t>
            </a:r>
          </a:p>
          <a:p>
            <a:pPr>
              <a:buNone/>
            </a:pPr>
            <a:r>
              <a:rPr lang="en-US" dirty="0" smtClean="0"/>
              <a:t>• Verification/Insp. Report shall be uploaded by officer within specified time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24200"/>
            <a:ext cx="9144000" cy="1143000"/>
          </a:xfrm>
        </p:spPr>
        <p:txBody>
          <a:bodyPr>
            <a:noAutofit/>
          </a:bodyPr>
          <a:lstStyle/>
          <a:p>
            <a:r>
              <a:rPr lang="en-US" sz="9600" u="sng" dirty="0" smtClean="0"/>
              <a:t>Thanks</a:t>
            </a:r>
            <a:endParaRPr lang="en-US" sz="9600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 WAY BILL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61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registered person who causes movement of goods of </a:t>
            </a:r>
          </a:p>
          <a:p>
            <a:r>
              <a:rPr lang="en-US" sz="2400" dirty="0" smtClean="0"/>
              <a:t>consignment value exceeding fifty thousand rupees</a:t>
            </a:r>
          </a:p>
          <a:p>
            <a:r>
              <a:rPr lang="en-US" sz="2400" dirty="0" smtClean="0"/>
              <a:t>In relation to supply; or </a:t>
            </a:r>
          </a:p>
          <a:p>
            <a:r>
              <a:rPr lang="en-US" sz="2400" dirty="0" smtClean="0"/>
              <a:t>For reasons other than supply;</a:t>
            </a:r>
          </a:p>
          <a:p>
            <a:r>
              <a:rPr lang="en-US" sz="2400" dirty="0" smtClean="0"/>
              <a:t> ( sales returns; stock transfer; movement for job work etc) </a:t>
            </a:r>
          </a:p>
          <a:p>
            <a:r>
              <a:rPr lang="en-US" sz="2400" dirty="0" smtClean="0"/>
              <a:t>or</a:t>
            </a:r>
          </a:p>
          <a:p>
            <a:r>
              <a:rPr lang="en-US" sz="2400" dirty="0" smtClean="0"/>
              <a:t>Due to inward supply from unregistered person,</a:t>
            </a:r>
          </a:p>
          <a:p>
            <a:r>
              <a:rPr lang="en-US" sz="2400" dirty="0" smtClean="0"/>
              <a:t> shall, before commencement of movement, furnish information relating to the said goods in Part A of FORM GST EWB01,electronically, on the common portal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One e-waybill for movement of the goods throughout the country </a:t>
            </a:r>
          </a:p>
          <a:p>
            <a:r>
              <a:rPr lang="en-US" dirty="0" smtClean="0"/>
              <a:t>2 Hassle free movement of goods for transporters throughout the country</a:t>
            </a:r>
          </a:p>
          <a:p>
            <a:r>
              <a:rPr lang="en-US" dirty="0" smtClean="0"/>
              <a:t> 3  Controlling the tax evasion</a:t>
            </a:r>
          </a:p>
          <a:p>
            <a:r>
              <a:rPr lang="en-US" dirty="0" smtClean="0"/>
              <a:t> 4 No need for Transit Pass in any state</a:t>
            </a:r>
          </a:p>
          <a:p>
            <a:r>
              <a:rPr lang="en-US" dirty="0" smtClean="0"/>
              <a:t> 5 Easier verification of the e-waybill by officers with complete details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752600"/>
            <a:ext cx="7696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• The traders need not visit tax offices anymore. </a:t>
            </a:r>
          </a:p>
          <a:p>
            <a:r>
              <a:rPr lang="en-US" sz="2400" dirty="0" smtClean="0"/>
              <a:t>• Average waiting time at check-post reduces drastically</a:t>
            </a:r>
          </a:p>
          <a:p>
            <a:r>
              <a:rPr lang="en-US" sz="2400" dirty="0" smtClean="0"/>
              <a:t>• Scope for corruption eliminated in office or at check-posts.</a:t>
            </a:r>
          </a:p>
          <a:p>
            <a:r>
              <a:rPr lang="en-US" sz="2400" dirty="0" smtClean="0"/>
              <a:t> • Self-policing by traders. A trader while uploading gives the identification of the      buying trader who also has to account the transaction.</a:t>
            </a:r>
          </a:p>
          <a:p>
            <a:r>
              <a:rPr lang="en-US" sz="2400" dirty="0" smtClean="0"/>
              <a:t> • Environment friendly – nearly 50 tons of paper saved per day.</a:t>
            </a:r>
          </a:p>
          <a:p>
            <a:r>
              <a:rPr lang="en-US" sz="2400" dirty="0" smtClean="0"/>
              <a:t> • An accurate database created-useful for tax analysis.</a:t>
            </a:r>
          </a:p>
          <a:p>
            <a:r>
              <a:rPr lang="en-US" sz="2400" dirty="0" smtClean="0"/>
              <a:t> • Officials saved of monotonous work could devote time to analytical work.</a:t>
            </a:r>
          </a:p>
          <a:p>
            <a:r>
              <a:rPr lang="en-US" sz="2400" dirty="0" smtClean="0"/>
              <a:t> • Revenue growth will be more than normal. 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FRAMWORK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764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Section 68 of the CGST Act, 2017</a:t>
            </a:r>
          </a:p>
          <a:p>
            <a:r>
              <a:rPr lang="en-US" sz="2400" dirty="0" smtClean="0"/>
              <a:t>  • Chapter XVI of CGST Rules, 2017</a:t>
            </a:r>
          </a:p>
          <a:p>
            <a:r>
              <a:rPr lang="en-US" sz="2400" dirty="0" smtClean="0"/>
              <a:t>  • Rule 138; 138 A, B,C,D</a:t>
            </a:r>
          </a:p>
          <a:p>
            <a:r>
              <a:rPr lang="en-US" sz="2400" dirty="0" smtClean="0"/>
              <a:t>  • Forms: GST-EWB-01, GST-EWB-02, GST-EWB-03, GSTEWB 04, GST-INV-01</a:t>
            </a:r>
          </a:p>
          <a:p>
            <a:r>
              <a:rPr lang="en-US" sz="2400" dirty="0" smtClean="0"/>
              <a:t> • Notification No.27 /2017 – Central Tax dated 30th August, 2017</a:t>
            </a:r>
          </a:p>
          <a:p>
            <a:r>
              <a:rPr lang="en-US" sz="2400" dirty="0" smtClean="0"/>
              <a:t> • Notification No. 74/2017-Central Tax dated 29.12.2017 </a:t>
            </a:r>
          </a:p>
          <a:p>
            <a:r>
              <a:rPr lang="en-US" sz="2400" dirty="0" smtClean="0"/>
              <a:t> • Portal: www.ewaybillgst.gov.in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CAUSING MOVEMENT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286000"/>
            <a:ext cx="6324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/>
              <a:t> The movement of goods will be caused by the supplier, if he is registered and he undertakes to transport the goods. </a:t>
            </a:r>
          </a:p>
          <a:p>
            <a:pPr>
              <a:buFont typeface="Arial" pitchFamily="34" charset="0"/>
              <a:buChar char="•"/>
            </a:pP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In case the recipient undertakes to transport or arrange transport, the movement would be caused by him.</a:t>
            </a:r>
          </a:p>
          <a:p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In case the goods are supplied by an unregistered supplier to a recipient who is registered, the movement shall be said to be caused by such recipient if the recipient is known at the time of commencement of the movement of goods.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Whether an e-way bill is to be issued, even when there is no supply?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739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Yes. Even if the movement of goods is caused due to reasons </a:t>
            </a:r>
          </a:p>
          <a:p>
            <a:r>
              <a:rPr lang="en-US" dirty="0" smtClean="0"/>
              <a:t>others than supply, the e-way bill is required to be issued. </a:t>
            </a:r>
          </a:p>
          <a:p>
            <a:r>
              <a:rPr lang="en-US" dirty="0" smtClean="0"/>
              <a:t>• Reasons other than supply include movement of goods due to </a:t>
            </a:r>
          </a:p>
          <a:p>
            <a:r>
              <a:rPr lang="en-US" dirty="0" smtClean="0"/>
              <a:t>• export/import, </a:t>
            </a:r>
          </a:p>
          <a:p>
            <a:r>
              <a:rPr lang="en-US" dirty="0" smtClean="0"/>
              <a:t>• job-work, </a:t>
            </a:r>
          </a:p>
          <a:p>
            <a:r>
              <a:rPr lang="en-US" dirty="0" smtClean="0"/>
              <a:t>• SKD or CKD, </a:t>
            </a:r>
          </a:p>
          <a:p>
            <a:r>
              <a:rPr lang="en-US" dirty="0" smtClean="0"/>
              <a:t>• recipient not known, </a:t>
            </a:r>
          </a:p>
          <a:p>
            <a:r>
              <a:rPr lang="en-US" dirty="0" smtClean="0"/>
              <a:t>• supply of liquid gas where quantity is not known, </a:t>
            </a:r>
          </a:p>
          <a:p>
            <a:r>
              <a:rPr lang="en-US" dirty="0" smtClean="0"/>
              <a:t>• supply returns,</a:t>
            </a:r>
          </a:p>
          <a:p>
            <a:r>
              <a:rPr lang="en-US" dirty="0" smtClean="0"/>
              <a:t> • exhibition or fairs,</a:t>
            </a:r>
          </a:p>
          <a:p>
            <a:r>
              <a:rPr lang="en-US" dirty="0" smtClean="0"/>
              <a:t> • for own use,</a:t>
            </a:r>
          </a:p>
          <a:p>
            <a:r>
              <a:rPr lang="en-US" dirty="0" smtClean="0"/>
              <a:t> • supply on approval basis and others etc.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points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81200"/>
            <a:ext cx="8305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Movement of goods for value of Rs 50,000.00 and above need the E-Way Bill 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E-way Bill can be generated by Supplier, Recipient or Transporter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E-Way Bill is invalid without vehicle number for transportation of more than 10 KMs 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Vehicle Number can be entered by generator of EWB or transporter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E-way Bill with consignment should have latest vehicle which is carrying the consignment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• The Generator of the e-way bill can cancel it within 24 hours </a:t>
            </a:r>
          </a:p>
          <a:p>
            <a:pPr>
              <a:buNone/>
            </a:pPr>
            <a:r>
              <a:rPr lang="en-US" dirty="0" smtClean="0"/>
              <a:t>• Validity of the E-Way Bill is one day for every 100 KMs of part of it </a:t>
            </a:r>
          </a:p>
          <a:p>
            <a:pPr>
              <a:buNone/>
            </a:pPr>
            <a:r>
              <a:rPr lang="en-US" dirty="0" smtClean="0"/>
              <a:t>• Recipient of the consignment can accept or reject E-Way Bill, if it does not belongs to him within 72 hours of generation. </a:t>
            </a:r>
          </a:p>
          <a:p>
            <a:pPr>
              <a:buNone/>
            </a:pPr>
            <a:r>
              <a:rPr lang="en-US" dirty="0" smtClean="0"/>
              <a:t>• The conveyance shall carry copy of invoice/ bill/</a:t>
            </a:r>
            <a:r>
              <a:rPr lang="en-US" dirty="0" err="1" smtClean="0"/>
              <a:t>challan</a:t>
            </a:r>
            <a:r>
              <a:rPr lang="en-US" dirty="0" smtClean="0"/>
              <a:t> and copy of E-Way Bill or EWB No.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710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E-WAY BILL SYSTEM</vt:lpstr>
      <vt:lpstr>E WAY BILL</vt:lpstr>
      <vt:lpstr>OBJECTIVES</vt:lpstr>
      <vt:lpstr>BENEFITS</vt:lpstr>
      <vt:lpstr>LEGAL FRAMWORK</vt:lpstr>
      <vt:lpstr>CAUSING MOVEMENT</vt:lpstr>
      <vt:lpstr>Whether an e-way bill is to be issued, even when there is no supply?</vt:lpstr>
      <vt:lpstr>Important points</vt:lpstr>
      <vt:lpstr>Important points</vt:lpstr>
      <vt:lpstr>Important points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E-WAY BILL SYSTEM</dc:title>
  <dc:creator>Ashutosh</dc:creator>
  <cp:lastModifiedBy>Ashutosh</cp:lastModifiedBy>
  <cp:revision>13</cp:revision>
  <dcterms:created xsi:type="dcterms:W3CDTF">2023-08-14T05:45:50Z</dcterms:created>
  <dcterms:modified xsi:type="dcterms:W3CDTF">2023-08-14T07:09:41Z</dcterms:modified>
</cp:coreProperties>
</file>