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1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B49C5-0A94-42E1-8586-DDD1C1FEF971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8C110-27BE-4D40-A966-20765B0032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Ranjana vyas</a:t>
            </a:r>
          </a:p>
        </p:txBody>
      </p:sp>
      <p:sp>
        <p:nvSpPr>
          <p:cNvPr id="1996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AF0114-1B06-449A-B89F-156895BC5232}" type="slidenum">
              <a:rPr lang="en-US"/>
              <a:pPr/>
              <a:t>3</a:t>
            </a:fld>
            <a:endParaRPr lang="en-US"/>
          </a:p>
        </p:txBody>
      </p:sp>
      <p:sp>
        <p:nvSpPr>
          <p:cNvPr id="19968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0210043-DBAB-4E33-B4B4-DADCEA233249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3C6D66-6243-4F76-B25E-BF38FD44FD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57200"/>
            <a:ext cx="7772400" cy="1829761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Entity-Relationship Model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362200"/>
            <a:ext cx="7772400" cy="1199704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Diagrams</a:t>
            </a:r>
          </a:p>
        </p:txBody>
      </p:sp>
      <p:sp>
        <p:nvSpPr>
          <p:cNvPr id="307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361865-2D16-414A-A96E-57F05A754FC5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3810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Presented By</a:t>
            </a:r>
          </a:p>
          <a:p>
            <a:r>
              <a:rPr lang="en-US" b="1" dirty="0" smtClean="0"/>
              <a:t>Dr. Monika Patel</a:t>
            </a:r>
          </a:p>
          <a:p>
            <a:r>
              <a:rPr lang="en-US" b="1" dirty="0" smtClean="0"/>
              <a:t>Asst. Professor Computer Dept</a:t>
            </a:r>
          </a:p>
          <a:p>
            <a:r>
              <a:rPr lang="en-US" b="1" dirty="0" smtClean="0"/>
              <a:t> Durga Mahavidyalaya Raipur(CG)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chemeClr val="accent2"/>
                </a:solidFill>
                <a:ea typeface="PMingLiU" pitchFamily="18" charset="-120"/>
              </a:rPr>
              <a:t>Strong entity</a:t>
            </a:r>
          </a:p>
          <a:p>
            <a:pPr lvl="1"/>
            <a:r>
              <a:rPr lang="en-US" altLang="zh-TW" sz="1800" smtClean="0">
                <a:ea typeface="PMingLiU" pitchFamily="18" charset="-120"/>
              </a:rPr>
              <a:t>An entity which has a super key.</a:t>
            </a:r>
          </a:p>
          <a:p>
            <a:pPr lvl="1"/>
            <a:r>
              <a:rPr lang="en-US" altLang="zh-TW" sz="1800" smtClean="0">
                <a:ea typeface="PMingLiU" pitchFamily="18" charset="-120"/>
              </a:rPr>
              <a:t>Each entity can be distinguished from other entities in the same set.</a:t>
            </a:r>
          </a:p>
          <a:p>
            <a:r>
              <a:rPr lang="en-US" altLang="zh-TW" smtClean="0">
                <a:solidFill>
                  <a:schemeClr val="accent2"/>
                </a:solidFill>
                <a:ea typeface="PMingLiU" pitchFamily="18" charset="-120"/>
              </a:rPr>
              <a:t>Weak entity</a:t>
            </a:r>
          </a:p>
          <a:p>
            <a:pPr lvl="1"/>
            <a:r>
              <a:rPr lang="en-US" altLang="zh-TW" sz="1800" smtClean="0">
                <a:ea typeface="PMingLiU" pitchFamily="18" charset="-120"/>
              </a:rPr>
              <a:t>Without super key.</a:t>
            </a:r>
          </a:p>
          <a:p>
            <a:pPr lvl="1"/>
            <a:r>
              <a:rPr lang="en-US" altLang="zh-TW" sz="1800" smtClean="0">
                <a:ea typeface="PMingLiU" pitchFamily="18" charset="-120"/>
              </a:rPr>
              <a:t>May not be able to distinguish themselves from others without associations with entities in other entity sets.</a:t>
            </a:r>
          </a:p>
          <a:p>
            <a:pPr lvl="1"/>
            <a:endParaRPr lang="en-US" altLang="zh-TW" sz="1800" smtClean="0">
              <a:ea typeface="PMingLiU" pitchFamily="18" charset="-120"/>
            </a:endParaRPr>
          </a:p>
          <a:p>
            <a:pPr lvl="1"/>
            <a:endParaRPr lang="en-US" altLang="zh-TW" sz="1800" smtClean="0">
              <a:ea typeface="PMingLiU" pitchFamily="18" charset="-120"/>
            </a:endParaRPr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898D8D-B03E-4A4D-99B2-B0A4CEDDF963}" type="slidenum">
              <a:rPr lang="en-US"/>
              <a:pPr/>
              <a:t>10</a:t>
            </a:fld>
            <a:endParaRPr lang="en-US"/>
          </a:p>
        </p:txBody>
      </p:sp>
      <p:sp>
        <p:nvSpPr>
          <p:cNvPr id="4505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ea typeface="PMingLiU" pitchFamily="18" charset="-120"/>
              </a:rPr>
              <a:t>Weak Entities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1027"/>
          <p:cNvSpPr>
            <a:spLocks noGrp="1" noChangeArrowheads="1"/>
          </p:cNvSpPr>
          <p:nvPr>
            <p:ph idx="1"/>
          </p:nvPr>
        </p:nvSpPr>
        <p:spPr>
          <a:xfrm>
            <a:off x="571500" y="1114425"/>
            <a:ext cx="7848600" cy="677863"/>
          </a:xfrm>
        </p:spPr>
        <p:txBody>
          <a:bodyPr>
            <a:normAutofit fontScale="92500"/>
          </a:bodyPr>
          <a:lstStyle/>
          <a:p>
            <a:r>
              <a:rPr lang="en-US" smtClean="0"/>
              <a:t>Example of tabular data in the relational model</a:t>
            </a:r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79391D-8537-4108-AC2C-AC665F186FD4}" type="slidenum">
              <a:rPr lang="en-US"/>
              <a:pPr/>
              <a:t>11</a:t>
            </a:fld>
            <a:endParaRPr lang="en-US"/>
          </a:p>
        </p:txBody>
      </p:sp>
      <p:sp>
        <p:nvSpPr>
          <p:cNvPr id="4311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Relational Model</a:t>
            </a:r>
          </a:p>
        </p:txBody>
      </p:sp>
      <p:sp>
        <p:nvSpPr>
          <p:cNvPr id="40965" name="Rectangle 1028"/>
          <p:cNvSpPr>
            <a:spLocks noChangeArrowheads="1"/>
          </p:cNvSpPr>
          <p:nvPr/>
        </p:nvSpPr>
        <p:spPr bwMode="auto">
          <a:xfrm>
            <a:off x="903288" y="1749425"/>
            <a:ext cx="7515225" cy="555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 b="0">
              <a:solidFill>
                <a:schemeClr val="tx2"/>
              </a:solidFill>
            </a:endParaRPr>
          </a:p>
        </p:txBody>
      </p:sp>
      <p:sp>
        <p:nvSpPr>
          <p:cNvPr id="431109" name="Rectangle 1029"/>
          <p:cNvSpPr>
            <a:spLocks noChangeArrowheads="1"/>
          </p:cNvSpPr>
          <p:nvPr/>
        </p:nvSpPr>
        <p:spPr bwMode="auto">
          <a:xfrm>
            <a:off x="895350" y="2368550"/>
            <a:ext cx="7515225" cy="2516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67" name="Text Box 1030"/>
          <p:cNvSpPr txBox="1">
            <a:spLocks noChangeArrowheads="1"/>
          </p:cNvSpPr>
          <p:nvPr/>
        </p:nvSpPr>
        <p:spPr bwMode="auto">
          <a:xfrm>
            <a:off x="2609850" y="1773238"/>
            <a:ext cx="1084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 i="1"/>
              <a:t>customer-</a:t>
            </a:r>
          </a:p>
          <a:p>
            <a:pPr algn="l"/>
            <a:r>
              <a:rPr lang="en-US" sz="1600" b="0" i="1"/>
              <a:t>name</a:t>
            </a:r>
          </a:p>
        </p:txBody>
      </p:sp>
      <p:sp>
        <p:nvSpPr>
          <p:cNvPr id="40968" name="Text Box 1031"/>
          <p:cNvSpPr txBox="1">
            <a:spLocks noChangeArrowheads="1"/>
          </p:cNvSpPr>
          <p:nvPr/>
        </p:nvSpPr>
        <p:spPr bwMode="auto">
          <a:xfrm>
            <a:off x="914400" y="1870075"/>
            <a:ext cx="1285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600" b="0" i="1"/>
              <a:t>Customer-id</a:t>
            </a:r>
            <a:endParaRPr lang="en-US" b="0"/>
          </a:p>
        </p:txBody>
      </p:sp>
      <p:sp>
        <p:nvSpPr>
          <p:cNvPr id="40969" name="Text Box 1032"/>
          <p:cNvSpPr txBox="1">
            <a:spLocks noChangeArrowheads="1"/>
          </p:cNvSpPr>
          <p:nvPr/>
        </p:nvSpPr>
        <p:spPr bwMode="auto">
          <a:xfrm>
            <a:off x="4251325" y="1736725"/>
            <a:ext cx="1084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 i="1"/>
              <a:t>customer-</a:t>
            </a:r>
          </a:p>
          <a:p>
            <a:pPr algn="l"/>
            <a:r>
              <a:rPr lang="en-US" sz="1600" b="0" i="1"/>
              <a:t>street</a:t>
            </a:r>
          </a:p>
        </p:txBody>
      </p:sp>
      <p:sp>
        <p:nvSpPr>
          <p:cNvPr id="40970" name="Text Box 1033"/>
          <p:cNvSpPr txBox="1">
            <a:spLocks noChangeArrowheads="1"/>
          </p:cNvSpPr>
          <p:nvPr/>
        </p:nvSpPr>
        <p:spPr bwMode="auto">
          <a:xfrm>
            <a:off x="5692775" y="1736725"/>
            <a:ext cx="1084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 i="1"/>
              <a:t>customer-</a:t>
            </a:r>
          </a:p>
          <a:p>
            <a:pPr algn="l"/>
            <a:r>
              <a:rPr lang="en-US" sz="1600" b="0" i="1"/>
              <a:t>city</a:t>
            </a:r>
          </a:p>
        </p:txBody>
      </p:sp>
      <p:sp>
        <p:nvSpPr>
          <p:cNvPr id="40971" name="Text Box 1034"/>
          <p:cNvSpPr txBox="1">
            <a:spLocks noChangeArrowheads="1"/>
          </p:cNvSpPr>
          <p:nvPr/>
        </p:nvSpPr>
        <p:spPr bwMode="auto">
          <a:xfrm>
            <a:off x="7197725" y="1741488"/>
            <a:ext cx="963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 i="1"/>
              <a:t>account-</a:t>
            </a:r>
          </a:p>
          <a:p>
            <a:pPr algn="l"/>
            <a:r>
              <a:rPr lang="en-US" sz="1600" b="0" i="1"/>
              <a:t>number</a:t>
            </a:r>
          </a:p>
        </p:txBody>
      </p:sp>
      <p:sp>
        <p:nvSpPr>
          <p:cNvPr id="431115" name="Line 1035"/>
          <p:cNvSpPr>
            <a:spLocks noChangeShapeType="1"/>
          </p:cNvSpPr>
          <p:nvPr/>
        </p:nvSpPr>
        <p:spPr bwMode="auto">
          <a:xfrm>
            <a:off x="2312988" y="1760538"/>
            <a:ext cx="0" cy="5254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16" name="Line 1036"/>
          <p:cNvSpPr>
            <a:spLocks noChangeShapeType="1"/>
          </p:cNvSpPr>
          <p:nvPr/>
        </p:nvSpPr>
        <p:spPr bwMode="auto">
          <a:xfrm>
            <a:off x="4011613" y="1758950"/>
            <a:ext cx="0" cy="5445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17" name="Line 1037"/>
          <p:cNvSpPr>
            <a:spLocks noChangeShapeType="1"/>
          </p:cNvSpPr>
          <p:nvPr/>
        </p:nvSpPr>
        <p:spPr bwMode="auto">
          <a:xfrm>
            <a:off x="6927850" y="1757363"/>
            <a:ext cx="0" cy="53657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5" name="Text Box 1038"/>
          <p:cNvSpPr txBox="1">
            <a:spLocks noChangeArrowheads="1"/>
          </p:cNvSpPr>
          <p:nvPr/>
        </p:nvSpPr>
        <p:spPr bwMode="auto">
          <a:xfrm>
            <a:off x="2647950" y="2435225"/>
            <a:ext cx="950913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Johnson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Smith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Johnson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Jones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Smith</a:t>
            </a:r>
          </a:p>
        </p:txBody>
      </p:sp>
      <p:sp>
        <p:nvSpPr>
          <p:cNvPr id="431119" name="Line 1039"/>
          <p:cNvSpPr>
            <a:spLocks noChangeShapeType="1"/>
          </p:cNvSpPr>
          <p:nvPr/>
        </p:nvSpPr>
        <p:spPr bwMode="auto">
          <a:xfrm>
            <a:off x="2317750" y="2373313"/>
            <a:ext cx="0" cy="24987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20" name="Line 1040"/>
          <p:cNvSpPr>
            <a:spLocks noChangeShapeType="1"/>
          </p:cNvSpPr>
          <p:nvPr/>
        </p:nvSpPr>
        <p:spPr bwMode="auto">
          <a:xfrm>
            <a:off x="3994150" y="2366963"/>
            <a:ext cx="0" cy="24955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21" name="Line 1041"/>
          <p:cNvSpPr>
            <a:spLocks noChangeShapeType="1"/>
          </p:cNvSpPr>
          <p:nvPr/>
        </p:nvSpPr>
        <p:spPr bwMode="auto">
          <a:xfrm>
            <a:off x="5480050" y="2382838"/>
            <a:ext cx="0" cy="248126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22" name="Line 1042"/>
          <p:cNvSpPr>
            <a:spLocks noChangeShapeType="1"/>
          </p:cNvSpPr>
          <p:nvPr/>
        </p:nvSpPr>
        <p:spPr bwMode="auto">
          <a:xfrm>
            <a:off x="6934200" y="2381250"/>
            <a:ext cx="0" cy="24971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0" name="Text Box 1043"/>
          <p:cNvSpPr txBox="1">
            <a:spLocks noChangeArrowheads="1"/>
          </p:cNvSpPr>
          <p:nvPr/>
        </p:nvSpPr>
        <p:spPr bwMode="auto">
          <a:xfrm>
            <a:off x="914400" y="2443163"/>
            <a:ext cx="133508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192-83-7465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019-28-3746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192-83-7465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321-12-3123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019-28-3746</a:t>
            </a:r>
          </a:p>
        </p:txBody>
      </p:sp>
      <p:sp>
        <p:nvSpPr>
          <p:cNvPr id="40981" name="Text Box 1044"/>
          <p:cNvSpPr txBox="1">
            <a:spLocks noChangeArrowheads="1"/>
          </p:cNvSpPr>
          <p:nvPr/>
        </p:nvSpPr>
        <p:spPr bwMode="auto">
          <a:xfrm>
            <a:off x="4371975" y="2538413"/>
            <a:ext cx="68103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Alma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North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Alma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Main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North</a:t>
            </a:r>
          </a:p>
        </p:txBody>
      </p:sp>
      <p:sp>
        <p:nvSpPr>
          <p:cNvPr id="40982" name="Text Box 1045"/>
          <p:cNvSpPr txBox="1">
            <a:spLocks noChangeArrowheads="1"/>
          </p:cNvSpPr>
          <p:nvPr/>
        </p:nvSpPr>
        <p:spPr bwMode="auto">
          <a:xfrm>
            <a:off x="5680075" y="2544763"/>
            <a:ext cx="995363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Palo Alto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Rye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Palo Alto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Harrison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Rye</a:t>
            </a:r>
          </a:p>
        </p:txBody>
      </p:sp>
      <p:sp>
        <p:nvSpPr>
          <p:cNvPr id="40983" name="Text Box 1046"/>
          <p:cNvSpPr txBox="1">
            <a:spLocks noChangeArrowheads="1"/>
          </p:cNvSpPr>
          <p:nvPr/>
        </p:nvSpPr>
        <p:spPr bwMode="auto">
          <a:xfrm>
            <a:off x="7261225" y="2538413"/>
            <a:ext cx="72548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A-101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A-215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A-201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A-217</a:t>
            </a:r>
          </a:p>
          <a:p>
            <a:pPr algn="l"/>
            <a:endParaRPr lang="en-US" sz="1600" b="0"/>
          </a:p>
          <a:p>
            <a:pPr algn="l"/>
            <a:r>
              <a:rPr lang="en-US" sz="1600" b="0"/>
              <a:t>A-201</a:t>
            </a:r>
          </a:p>
        </p:txBody>
      </p:sp>
      <p:sp>
        <p:nvSpPr>
          <p:cNvPr id="431127" name="Line 1047"/>
          <p:cNvSpPr>
            <a:spLocks noChangeShapeType="1"/>
          </p:cNvSpPr>
          <p:nvPr/>
        </p:nvSpPr>
        <p:spPr bwMode="auto">
          <a:xfrm>
            <a:off x="5505450" y="1749425"/>
            <a:ext cx="0" cy="5445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28" name="Line 1048"/>
          <p:cNvSpPr>
            <a:spLocks noChangeShapeType="1"/>
          </p:cNvSpPr>
          <p:nvPr/>
        </p:nvSpPr>
        <p:spPr bwMode="auto">
          <a:xfrm flipH="1">
            <a:off x="7154863" y="1089025"/>
            <a:ext cx="857250" cy="638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6" name="Text Box 1049"/>
          <p:cNvSpPr txBox="1">
            <a:spLocks noChangeArrowheads="1"/>
          </p:cNvSpPr>
          <p:nvPr/>
        </p:nvSpPr>
        <p:spPr bwMode="auto">
          <a:xfrm>
            <a:off x="7556500" y="800100"/>
            <a:ext cx="1042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600" b="0"/>
              <a:t>Attributes</a:t>
            </a:r>
          </a:p>
        </p:txBody>
      </p:sp>
      <p:sp>
        <p:nvSpPr>
          <p:cNvPr id="431130" name="Line 1050"/>
          <p:cNvSpPr>
            <a:spLocks noChangeShapeType="1"/>
          </p:cNvSpPr>
          <p:nvPr/>
        </p:nvSpPr>
        <p:spPr bwMode="auto">
          <a:xfrm flipH="1">
            <a:off x="6270625" y="1117600"/>
            <a:ext cx="1509713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an entity-relationship diagram, each entity set is represented by a rectangle.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Each attribute of an entity set is represented by an oval, with a line to the rectangle representing its entity set.</a:t>
            </a:r>
          </a:p>
          <a:p>
            <a:endParaRPr lang="en-US" smtClean="0"/>
          </a:p>
        </p:txBody>
      </p:sp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9DE87D-DFEE-4A5A-9FD6-7510F7E3EC7B}" type="slidenum">
              <a:rPr lang="en-US"/>
              <a:pPr/>
              <a:t>12</a:t>
            </a:fld>
            <a:endParaRPr 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E/R Diagrams</a:t>
            </a:r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990600" y="2438400"/>
            <a:ext cx="2324100" cy="723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8535" name="Oval 7"/>
          <p:cNvSpPr>
            <a:spLocks noChangeArrowheads="1"/>
          </p:cNvSpPr>
          <p:nvPr/>
        </p:nvSpPr>
        <p:spPr bwMode="auto">
          <a:xfrm>
            <a:off x="1143000" y="4876800"/>
            <a:ext cx="2082800" cy="635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7" name="Rectangle 2051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Monotype Sorts" pitchFamily="2" charset="2"/>
              <a:buNone/>
              <a:defRPr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Juice Bars / Restaurants</a:t>
            </a:r>
          </a:p>
          <a:p>
            <a:pPr>
              <a:buFont typeface="Monotype Sorts" pitchFamily="2" charset="2"/>
              <a:buNone/>
              <a:defRPr/>
            </a:pPr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buFont typeface="Monotype Sorts" pitchFamily="2" charset="2"/>
              <a:buNone/>
              <a:defRPr/>
            </a:pPr>
            <a:r>
              <a:rPr lang="en-US" b="1" dirty="0" smtClean="0"/>
              <a:t>There is a scenario of Juice bar selling some juice/drinks. The Juice bar is characterized by name , address and license. The bar sells some fresh or branded juices/drinks. Depending on their liking drinkers frequently visits Bar and are characterized by their names and addresses. </a:t>
            </a: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5B1FED-9A48-461E-8923-BEF6172E8B26}" type="slidenum">
              <a:rPr lang="en-US"/>
              <a:pPr/>
              <a:t>13</a:t>
            </a:fld>
            <a:endParaRPr lang="en-US"/>
          </a:p>
        </p:txBody>
      </p:sp>
      <p:sp>
        <p:nvSpPr>
          <p:cNvPr id="46182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endParaRPr lang="en-US" smtClean="0"/>
          </a:p>
          <a:p>
            <a:r>
              <a:rPr lang="en-US" smtClean="0"/>
              <a:t>Entity set Drinks has two attributes, name and manf (manufacturer).</a:t>
            </a:r>
          </a:p>
          <a:p>
            <a:r>
              <a:rPr lang="en-US" smtClean="0"/>
              <a:t>Each Drinks entity has values for these two attributes, e.g. (Bud, john-Busch)</a:t>
            </a:r>
          </a:p>
        </p:txBody>
      </p:sp>
      <p:sp>
        <p:nvSpPr>
          <p:cNvPr id="440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F1E59F-D0F4-4082-A4E4-BE41397A94C3}" type="slidenum">
              <a:rPr lang="en-US"/>
              <a:pPr/>
              <a:t>14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smtClean="0"/>
              <a:t>Example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343400" y="381000"/>
            <a:ext cx="3124200" cy="2489200"/>
            <a:chOff x="1632" y="1440"/>
            <a:chExt cx="1968" cy="1440"/>
          </a:xfrm>
        </p:grpSpPr>
        <p:sp>
          <p:nvSpPr>
            <p:cNvPr id="44038" name="Rectangle 5"/>
            <p:cNvSpPr>
              <a:spLocks noChangeArrowheads="1"/>
            </p:cNvSpPr>
            <p:nvPr/>
          </p:nvSpPr>
          <p:spPr bwMode="auto">
            <a:xfrm>
              <a:off x="2064" y="2208"/>
              <a:ext cx="1008" cy="6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Drinks</a:t>
              </a:r>
            </a:p>
          </p:txBody>
        </p:sp>
        <p:sp>
          <p:nvSpPr>
            <p:cNvPr id="44039" name="Oval 6"/>
            <p:cNvSpPr>
              <a:spLocks noChangeArrowheads="1"/>
            </p:cNvSpPr>
            <p:nvPr/>
          </p:nvSpPr>
          <p:spPr bwMode="auto">
            <a:xfrm>
              <a:off x="1632" y="1440"/>
              <a:ext cx="768" cy="38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name</a:t>
              </a:r>
            </a:p>
          </p:txBody>
        </p:sp>
        <p:sp>
          <p:nvSpPr>
            <p:cNvPr id="44040" name="Oval 7"/>
            <p:cNvSpPr>
              <a:spLocks noChangeArrowheads="1"/>
            </p:cNvSpPr>
            <p:nvPr/>
          </p:nvSpPr>
          <p:spPr bwMode="auto">
            <a:xfrm>
              <a:off x="2976" y="1488"/>
              <a:ext cx="624" cy="28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manf</a:t>
              </a:r>
            </a:p>
          </p:txBody>
        </p:sp>
        <p:sp>
          <p:nvSpPr>
            <p:cNvPr id="279560" name="Line 8"/>
            <p:cNvSpPr>
              <a:spLocks noChangeShapeType="1"/>
            </p:cNvSpPr>
            <p:nvPr/>
          </p:nvSpPr>
          <p:spPr bwMode="auto">
            <a:xfrm>
              <a:off x="2016" y="1824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9561" name="Line 9"/>
            <p:cNvSpPr>
              <a:spLocks noChangeShapeType="1"/>
            </p:cNvSpPr>
            <p:nvPr/>
          </p:nvSpPr>
          <p:spPr bwMode="auto">
            <a:xfrm flipH="1">
              <a:off x="2832" y="1776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relationship connects two or more entity sets.</a:t>
            </a:r>
          </a:p>
          <a:p>
            <a:r>
              <a:rPr lang="en-US" smtClean="0"/>
              <a:t>It is represented by a diamond, with lines to each of the entity sets involved.</a:t>
            </a: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94D545-5F6C-451D-819B-8515950D4227}" type="slidenum">
              <a:rPr lang="en-US"/>
              <a:pPr/>
              <a:t>15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Relationships</a:t>
            </a:r>
          </a:p>
        </p:txBody>
      </p:sp>
      <p:sp>
        <p:nvSpPr>
          <p:cNvPr id="280581" name="AutoShape 5"/>
          <p:cNvSpPr>
            <a:spLocks noChangeArrowheads="1"/>
          </p:cNvSpPr>
          <p:nvPr/>
        </p:nvSpPr>
        <p:spPr bwMode="auto">
          <a:xfrm>
            <a:off x="2438400" y="3657600"/>
            <a:ext cx="1320800" cy="9017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4F10BD-D4DB-4B1D-BF4B-FE37D3301817}" type="slidenum">
              <a:rPr lang="en-US"/>
              <a:pPr/>
              <a:t>16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Example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47800" y="5334000"/>
            <a:ext cx="3581400" cy="914400"/>
            <a:chOff x="912" y="3360"/>
            <a:chExt cx="2256" cy="576"/>
          </a:xfrm>
        </p:grpSpPr>
        <p:sp>
          <p:nvSpPr>
            <p:cNvPr id="46116" name="Rectangle 4"/>
            <p:cNvSpPr>
              <a:spLocks noChangeArrowheads="1"/>
            </p:cNvSpPr>
            <p:nvPr/>
          </p:nvSpPr>
          <p:spPr bwMode="auto">
            <a:xfrm>
              <a:off x="1680" y="3360"/>
              <a:ext cx="720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Drinkers</a:t>
              </a:r>
            </a:p>
          </p:txBody>
        </p:sp>
        <p:sp>
          <p:nvSpPr>
            <p:cNvPr id="46117" name="Oval 5"/>
            <p:cNvSpPr>
              <a:spLocks noChangeArrowheads="1"/>
            </p:cNvSpPr>
            <p:nvPr/>
          </p:nvSpPr>
          <p:spPr bwMode="auto">
            <a:xfrm>
              <a:off x="2688" y="3600"/>
              <a:ext cx="480" cy="24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addr</a:t>
              </a:r>
            </a:p>
          </p:txBody>
        </p:sp>
        <p:sp>
          <p:nvSpPr>
            <p:cNvPr id="46118" name="Oval 6"/>
            <p:cNvSpPr>
              <a:spLocks noChangeArrowheads="1"/>
            </p:cNvSpPr>
            <p:nvPr/>
          </p:nvSpPr>
          <p:spPr bwMode="auto">
            <a:xfrm>
              <a:off x="912" y="3600"/>
              <a:ext cx="480" cy="24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name</a:t>
              </a:r>
            </a:p>
          </p:txBody>
        </p:sp>
        <p:sp>
          <p:nvSpPr>
            <p:cNvPr id="281607" name="Line 7"/>
            <p:cNvSpPr>
              <a:spLocks noChangeShapeType="1"/>
            </p:cNvSpPr>
            <p:nvPr/>
          </p:nvSpPr>
          <p:spPr bwMode="auto">
            <a:xfrm flipV="1">
              <a:off x="1392" y="3648"/>
              <a:ext cx="28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1608" name="Line 8"/>
            <p:cNvSpPr>
              <a:spLocks noChangeShapeType="1"/>
            </p:cNvSpPr>
            <p:nvPr/>
          </p:nvSpPr>
          <p:spPr bwMode="auto">
            <a:xfrm flipH="1" flipV="1">
              <a:off x="2400" y="364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191000" y="1752600"/>
            <a:ext cx="2057400" cy="1676400"/>
            <a:chOff x="2640" y="1104"/>
            <a:chExt cx="1296" cy="1056"/>
          </a:xfrm>
        </p:grpSpPr>
        <p:sp>
          <p:nvSpPr>
            <p:cNvPr id="46111" name="Rectangle 10"/>
            <p:cNvSpPr>
              <a:spLocks noChangeArrowheads="1"/>
            </p:cNvSpPr>
            <p:nvPr/>
          </p:nvSpPr>
          <p:spPr bwMode="auto">
            <a:xfrm>
              <a:off x="2928" y="1584"/>
              <a:ext cx="720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Drinks</a:t>
              </a:r>
            </a:p>
          </p:txBody>
        </p:sp>
        <p:sp>
          <p:nvSpPr>
            <p:cNvPr id="46112" name="Oval 11"/>
            <p:cNvSpPr>
              <a:spLocks noChangeArrowheads="1"/>
            </p:cNvSpPr>
            <p:nvPr/>
          </p:nvSpPr>
          <p:spPr bwMode="auto">
            <a:xfrm>
              <a:off x="3456" y="1104"/>
              <a:ext cx="480" cy="24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manf</a:t>
              </a:r>
            </a:p>
          </p:txBody>
        </p:sp>
        <p:sp>
          <p:nvSpPr>
            <p:cNvPr id="46113" name="Oval 12"/>
            <p:cNvSpPr>
              <a:spLocks noChangeArrowheads="1"/>
            </p:cNvSpPr>
            <p:nvPr/>
          </p:nvSpPr>
          <p:spPr bwMode="auto">
            <a:xfrm>
              <a:off x="2640" y="1104"/>
              <a:ext cx="480" cy="24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 dirty="0">
                  <a:latin typeface="Times New Roman" pitchFamily="18" charset="0"/>
                </a:rPr>
                <a:t>name</a:t>
              </a:r>
            </a:p>
          </p:txBody>
        </p:sp>
        <p:sp>
          <p:nvSpPr>
            <p:cNvPr id="281613" name="Line 13"/>
            <p:cNvSpPr>
              <a:spLocks noChangeShapeType="1"/>
            </p:cNvSpPr>
            <p:nvPr/>
          </p:nvSpPr>
          <p:spPr bwMode="auto">
            <a:xfrm>
              <a:off x="2880" y="134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1614" name="Line 14"/>
            <p:cNvSpPr>
              <a:spLocks noChangeShapeType="1"/>
            </p:cNvSpPr>
            <p:nvPr/>
          </p:nvSpPr>
          <p:spPr bwMode="auto">
            <a:xfrm flipH="1">
              <a:off x="3504" y="134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0325" y="1752600"/>
            <a:ext cx="2378075" cy="4137025"/>
            <a:chOff x="38" y="1104"/>
            <a:chExt cx="1498" cy="2606"/>
          </a:xfrm>
        </p:grpSpPr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144" y="1104"/>
              <a:ext cx="1392" cy="1440"/>
              <a:chOff x="144" y="1104"/>
              <a:chExt cx="1392" cy="1440"/>
            </a:xfrm>
          </p:grpSpPr>
          <p:sp>
            <p:nvSpPr>
              <p:cNvPr id="46104" name="Rectangle 17"/>
              <p:cNvSpPr>
                <a:spLocks noChangeArrowheads="1"/>
              </p:cNvSpPr>
              <p:nvPr/>
            </p:nvSpPr>
            <p:spPr bwMode="auto">
              <a:xfrm>
                <a:off x="528" y="1584"/>
                <a:ext cx="720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b="0">
                    <a:latin typeface="Times New Roman" pitchFamily="18" charset="0"/>
                  </a:rPr>
                  <a:t>Juice</a:t>
                </a:r>
              </a:p>
              <a:p>
                <a:r>
                  <a:rPr lang="en-US" sz="2400" b="0">
                    <a:latin typeface="Times New Roman" pitchFamily="18" charset="0"/>
                  </a:rPr>
                  <a:t>Bars</a:t>
                </a:r>
              </a:p>
            </p:txBody>
          </p:sp>
          <p:sp>
            <p:nvSpPr>
              <p:cNvPr id="46105" name="Oval 18"/>
              <p:cNvSpPr>
                <a:spLocks noChangeArrowheads="1"/>
              </p:cNvSpPr>
              <p:nvPr/>
            </p:nvSpPr>
            <p:spPr bwMode="auto">
              <a:xfrm>
                <a:off x="288" y="1104"/>
                <a:ext cx="480" cy="240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b="0" dirty="0">
                    <a:latin typeface="Times New Roman" pitchFamily="18" charset="0"/>
                  </a:rPr>
                  <a:t>name</a:t>
                </a:r>
              </a:p>
            </p:txBody>
          </p:sp>
          <p:sp>
            <p:nvSpPr>
              <p:cNvPr id="46106" name="Oval 19"/>
              <p:cNvSpPr>
                <a:spLocks noChangeArrowheads="1"/>
              </p:cNvSpPr>
              <p:nvPr/>
            </p:nvSpPr>
            <p:spPr bwMode="auto">
              <a:xfrm>
                <a:off x="144" y="2304"/>
                <a:ext cx="624" cy="240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b="0">
                    <a:latin typeface="Times New Roman" pitchFamily="18" charset="0"/>
                  </a:rPr>
                  <a:t>license</a:t>
                </a:r>
              </a:p>
            </p:txBody>
          </p:sp>
          <p:sp>
            <p:nvSpPr>
              <p:cNvPr id="46107" name="Oval 20"/>
              <p:cNvSpPr>
                <a:spLocks noChangeArrowheads="1"/>
              </p:cNvSpPr>
              <p:nvPr/>
            </p:nvSpPr>
            <p:spPr bwMode="auto">
              <a:xfrm>
                <a:off x="1056" y="1104"/>
                <a:ext cx="480" cy="240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b="0" dirty="0" err="1">
                    <a:latin typeface="Times New Roman" pitchFamily="18" charset="0"/>
                  </a:rPr>
                  <a:t>addr</a:t>
                </a:r>
                <a:endParaRPr lang="en-US" sz="2400" b="0" dirty="0">
                  <a:latin typeface="Times New Roman" pitchFamily="18" charset="0"/>
                </a:endParaRPr>
              </a:p>
            </p:txBody>
          </p:sp>
          <p:sp>
            <p:nvSpPr>
              <p:cNvPr id="281621" name="Line 21"/>
              <p:cNvSpPr>
                <a:spLocks noChangeShapeType="1"/>
              </p:cNvSpPr>
              <p:nvPr/>
            </p:nvSpPr>
            <p:spPr bwMode="auto">
              <a:xfrm>
                <a:off x="528" y="1344"/>
                <a:ext cx="14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1622" name="Line 22"/>
              <p:cNvSpPr>
                <a:spLocks noChangeShapeType="1"/>
              </p:cNvSpPr>
              <p:nvPr/>
            </p:nvSpPr>
            <p:spPr bwMode="auto">
              <a:xfrm flipH="1">
                <a:off x="1056" y="1344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1623" name="Line 23"/>
              <p:cNvSpPr>
                <a:spLocks noChangeShapeType="1"/>
              </p:cNvSpPr>
              <p:nvPr/>
            </p:nvSpPr>
            <p:spPr bwMode="auto">
              <a:xfrm flipV="1">
                <a:off x="432" y="2160"/>
                <a:ext cx="9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46103" name="Text Box 24"/>
            <p:cNvSpPr txBox="1">
              <a:spLocks noChangeArrowheads="1"/>
            </p:cNvSpPr>
            <p:nvPr/>
          </p:nvSpPr>
          <p:spPr bwMode="auto">
            <a:xfrm>
              <a:off x="38" y="2884"/>
              <a:ext cx="790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0">
                  <a:latin typeface="Tahoma" pitchFamily="34" charset="0"/>
                </a:rPr>
                <a:t>Note:</a:t>
              </a:r>
            </a:p>
            <a:p>
              <a:pPr algn="l"/>
              <a:r>
                <a:rPr lang="en-US" sz="2000" b="0">
                  <a:latin typeface="Tahoma" pitchFamily="34" charset="0"/>
                </a:rPr>
                <a:t>license =</a:t>
              </a:r>
            </a:p>
            <a:p>
              <a:pPr algn="l"/>
              <a:r>
                <a:rPr lang="en-US" sz="2000" b="0">
                  <a:latin typeface="Tahoma" pitchFamily="34" charset="0"/>
                </a:rPr>
                <a:t>beer, full,</a:t>
              </a:r>
            </a:p>
            <a:p>
              <a:pPr algn="l"/>
              <a:r>
                <a:rPr lang="en-US" sz="2000" b="0">
                  <a:latin typeface="Tahoma" pitchFamily="34" charset="0"/>
                </a:rPr>
                <a:t>none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1981200" y="2522538"/>
            <a:ext cx="6029325" cy="1331912"/>
            <a:chOff x="1248" y="1589"/>
            <a:chExt cx="3798" cy="839"/>
          </a:xfrm>
        </p:grpSpPr>
        <p:sp>
          <p:nvSpPr>
            <p:cNvPr id="46098" name="AutoShape 26"/>
            <p:cNvSpPr>
              <a:spLocks noChangeArrowheads="1"/>
            </p:cNvSpPr>
            <p:nvPr/>
          </p:nvSpPr>
          <p:spPr bwMode="auto">
            <a:xfrm>
              <a:off x="1680" y="1589"/>
              <a:ext cx="768" cy="624"/>
            </a:xfrm>
            <a:prstGeom prst="diamond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Sells</a:t>
              </a:r>
            </a:p>
          </p:txBody>
        </p:sp>
        <p:sp>
          <p:nvSpPr>
            <p:cNvPr id="281627" name="Line 27"/>
            <p:cNvSpPr>
              <a:spLocks noChangeShapeType="1"/>
            </p:cNvSpPr>
            <p:nvPr/>
          </p:nvSpPr>
          <p:spPr bwMode="auto">
            <a:xfrm flipH="1">
              <a:off x="1248" y="1877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1628" name="Line 28"/>
            <p:cNvSpPr>
              <a:spLocks noChangeShapeType="1"/>
            </p:cNvSpPr>
            <p:nvPr/>
          </p:nvSpPr>
          <p:spPr bwMode="auto">
            <a:xfrm>
              <a:off x="2448" y="187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101" name="Text Box 29"/>
            <p:cNvSpPr txBox="1">
              <a:spLocks noChangeArrowheads="1"/>
            </p:cNvSpPr>
            <p:nvPr/>
          </p:nvSpPr>
          <p:spPr bwMode="auto">
            <a:xfrm>
              <a:off x="4080" y="1680"/>
              <a:ext cx="966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0">
                  <a:latin typeface="Tahoma" pitchFamily="34" charset="0"/>
                </a:rPr>
                <a:t>Juice Bars</a:t>
              </a:r>
            </a:p>
            <a:p>
              <a:pPr algn="l"/>
              <a:r>
                <a:rPr lang="en-US" sz="2400" b="0">
                  <a:latin typeface="Tahoma" pitchFamily="34" charset="0"/>
                </a:rPr>
                <a:t> sell some</a:t>
              </a:r>
            </a:p>
            <a:p>
              <a:pPr algn="l"/>
              <a:r>
                <a:rPr lang="en-US" sz="2400" b="0">
                  <a:latin typeface="Tahoma" pitchFamily="34" charset="0"/>
                </a:rPr>
                <a:t>drinks.</a:t>
              </a: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3657600" y="3429000"/>
            <a:ext cx="4968875" cy="1905000"/>
            <a:chOff x="2304" y="2160"/>
            <a:chExt cx="3130" cy="1200"/>
          </a:xfrm>
        </p:grpSpPr>
        <p:sp>
          <p:nvSpPr>
            <p:cNvPr id="46094" name="AutoShape 31"/>
            <p:cNvSpPr>
              <a:spLocks noChangeArrowheads="1"/>
            </p:cNvSpPr>
            <p:nvPr/>
          </p:nvSpPr>
          <p:spPr bwMode="auto">
            <a:xfrm>
              <a:off x="2400" y="2496"/>
              <a:ext cx="768" cy="624"/>
            </a:xfrm>
            <a:prstGeom prst="diamond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Likes</a:t>
              </a:r>
            </a:p>
          </p:txBody>
        </p:sp>
        <p:sp>
          <p:nvSpPr>
            <p:cNvPr id="281632" name="Line 32"/>
            <p:cNvSpPr>
              <a:spLocks noChangeShapeType="1"/>
            </p:cNvSpPr>
            <p:nvPr/>
          </p:nvSpPr>
          <p:spPr bwMode="auto">
            <a:xfrm flipV="1">
              <a:off x="2304" y="2976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1633" name="Line 33"/>
            <p:cNvSpPr>
              <a:spLocks noChangeShapeType="1"/>
            </p:cNvSpPr>
            <p:nvPr/>
          </p:nvSpPr>
          <p:spPr bwMode="auto">
            <a:xfrm flipV="1">
              <a:off x="2976" y="2160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097" name="Text Box 34"/>
            <p:cNvSpPr txBox="1">
              <a:spLocks noChangeArrowheads="1"/>
            </p:cNvSpPr>
            <p:nvPr/>
          </p:nvSpPr>
          <p:spPr bwMode="auto">
            <a:xfrm>
              <a:off x="4080" y="2395"/>
              <a:ext cx="135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0">
                  <a:latin typeface="Tahoma" pitchFamily="34" charset="0"/>
                </a:rPr>
                <a:t>Drinkers like</a:t>
              </a:r>
            </a:p>
            <a:p>
              <a:pPr algn="l"/>
              <a:r>
                <a:rPr lang="en-US" sz="2400" b="0">
                  <a:latin typeface="Tahoma" pitchFamily="34" charset="0"/>
                </a:rPr>
                <a:t>some drinkers</a:t>
              </a:r>
              <a:r>
                <a:rPr lang="en-US" sz="2400" b="0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1371600" y="3429000"/>
            <a:ext cx="7635875" cy="2338388"/>
            <a:chOff x="864" y="2160"/>
            <a:chExt cx="4810" cy="1473"/>
          </a:xfrm>
        </p:grpSpPr>
        <p:sp>
          <p:nvSpPr>
            <p:cNvPr id="46090" name="AutoShape 36"/>
            <p:cNvSpPr>
              <a:spLocks noChangeArrowheads="1"/>
            </p:cNvSpPr>
            <p:nvPr/>
          </p:nvSpPr>
          <p:spPr bwMode="auto">
            <a:xfrm>
              <a:off x="912" y="2496"/>
              <a:ext cx="912" cy="624"/>
            </a:xfrm>
            <a:prstGeom prst="diamond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b="0">
                  <a:latin typeface="Times New Roman" pitchFamily="18" charset="0"/>
                </a:rPr>
                <a:t>Frequents</a:t>
              </a:r>
            </a:p>
          </p:txBody>
        </p:sp>
        <p:sp>
          <p:nvSpPr>
            <p:cNvPr id="281637" name="Line 37"/>
            <p:cNvSpPr>
              <a:spLocks noChangeShapeType="1"/>
            </p:cNvSpPr>
            <p:nvPr/>
          </p:nvSpPr>
          <p:spPr bwMode="auto">
            <a:xfrm flipH="1" flipV="1">
              <a:off x="864" y="2160"/>
              <a:ext cx="28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1638" name="Line 38"/>
            <p:cNvSpPr>
              <a:spLocks noChangeShapeType="1"/>
            </p:cNvSpPr>
            <p:nvPr/>
          </p:nvSpPr>
          <p:spPr bwMode="auto">
            <a:xfrm flipH="1" flipV="1">
              <a:off x="1536" y="3024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093" name="Text Box 39"/>
            <p:cNvSpPr txBox="1">
              <a:spLocks noChangeArrowheads="1"/>
            </p:cNvSpPr>
            <p:nvPr/>
          </p:nvSpPr>
          <p:spPr bwMode="auto">
            <a:xfrm>
              <a:off x="4080" y="3115"/>
              <a:ext cx="159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0">
                  <a:latin typeface="Tahoma" pitchFamily="34" charset="0"/>
                </a:rPr>
                <a:t>Drinkers frequent</a:t>
              </a:r>
            </a:p>
            <a:p>
              <a:pPr algn="l"/>
              <a:r>
                <a:rPr lang="en-US" sz="2400" b="0">
                  <a:latin typeface="Tahoma" pitchFamily="34" charset="0"/>
                </a:rPr>
                <a:t>some bars</a:t>
              </a:r>
              <a:r>
                <a:rPr lang="en-US" sz="2400" b="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current “value” of an entity set is the set of entities that belong to it.</a:t>
            </a:r>
          </a:p>
          <a:p>
            <a:pPr lvl="1"/>
            <a:r>
              <a:rPr lang="en-US" sz="1800" smtClean="0"/>
              <a:t>Example: the set of all bars in our database.</a:t>
            </a:r>
          </a:p>
          <a:p>
            <a:r>
              <a:rPr lang="en-US" smtClean="0"/>
              <a:t>The “value” of a relationship is a set of lists of currently related entities, one from each of the related entity sets.</a:t>
            </a:r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FE4395-A58E-4AC9-A2F7-862343AEA93B}" type="slidenum">
              <a:rPr lang="en-US"/>
              <a:pPr/>
              <a:t>17</a:t>
            </a:fld>
            <a:endParaRPr lang="en-US"/>
          </a:p>
        </p:txBody>
      </p:sp>
      <p:sp>
        <p:nvSpPr>
          <p:cNvPr id="282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Relationship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 the relationship </a:t>
            </a:r>
            <a:r>
              <a:rPr lang="en-US" i="1" smtClean="0"/>
              <a:t>Sells</a:t>
            </a:r>
            <a:r>
              <a:rPr lang="en-US" smtClean="0"/>
              <a:t>, we might have a relationship set like:</a:t>
            </a:r>
          </a:p>
        </p:txBody>
      </p:sp>
      <p:sp>
        <p:nvSpPr>
          <p:cNvPr id="481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850D67-C85E-482B-B3D8-CCCF91DECA06}" type="slidenum">
              <a:rPr lang="en-US"/>
              <a:pPr/>
              <a:t>18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Example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2803525" y="3470275"/>
            <a:ext cx="32734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0">
                <a:latin typeface="Times New Roman" pitchFamily="18" charset="0"/>
              </a:rPr>
              <a:t>Bar		Drinks</a:t>
            </a:r>
          </a:p>
          <a:p>
            <a:pPr algn="l"/>
            <a:r>
              <a:rPr lang="en-US" sz="2400" b="0">
                <a:latin typeface="Times New Roman" pitchFamily="18" charset="0"/>
              </a:rPr>
              <a:t>Joe’s Bar	Bud</a:t>
            </a:r>
          </a:p>
          <a:p>
            <a:pPr algn="l"/>
            <a:r>
              <a:rPr lang="en-US" sz="2400" b="0">
                <a:latin typeface="Times New Roman" pitchFamily="18" charset="0"/>
              </a:rPr>
              <a:t>Joe’s Bar	Miller</a:t>
            </a:r>
          </a:p>
          <a:p>
            <a:pPr algn="l"/>
            <a:r>
              <a:rPr lang="en-US" sz="2400" b="0">
                <a:latin typeface="Times New Roman" pitchFamily="18" charset="0"/>
              </a:rPr>
              <a:t>Sue’s Bar	Bud</a:t>
            </a:r>
          </a:p>
          <a:p>
            <a:pPr algn="l"/>
            <a:r>
              <a:rPr lang="en-US" sz="2400" b="0">
                <a:latin typeface="Times New Roman" pitchFamily="18" charset="0"/>
              </a:rPr>
              <a:t>Sue’s Bar	Pete’s Ale</a:t>
            </a:r>
          </a:p>
          <a:p>
            <a:pPr algn="l"/>
            <a:r>
              <a:rPr lang="en-US" sz="2400" b="0">
                <a:latin typeface="Times New Roman" pitchFamily="18" charset="0"/>
              </a:rPr>
              <a:t>Sue’s Bar	Bud Lite</a:t>
            </a:r>
          </a:p>
        </p:txBody>
      </p:sp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2743200" y="3429000"/>
            <a:ext cx="34290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3654" name="Line 6"/>
          <p:cNvSpPr>
            <a:spLocks noChangeShapeType="1"/>
          </p:cNvSpPr>
          <p:nvPr/>
        </p:nvSpPr>
        <p:spPr bwMode="auto">
          <a:xfrm>
            <a:off x="2743200" y="3886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3655" name="Line 7"/>
          <p:cNvSpPr>
            <a:spLocks noChangeShapeType="1"/>
          </p:cNvSpPr>
          <p:nvPr/>
        </p:nvSpPr>
        <p:spPr bwMode="auto">
          <a:xfrm>
            <a:off x="4419600" y="34290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>
          <a:xfrm>
            <a:off x="666750" y="1114425"/>
            <a:ext cx="7848600" cy="5257800"/>
          </a:xfrm>
        </p:spPr>
        <p:txBody>
          <a:bodyPr/>
          <a:lstStyle/>
          <a:p>
            <a:pPr>
              <a:defRPr/>
            </a:pPr>
            <a:r>
              <a:rPr lang="en-US" sz="2400" smtClean="0"/>
              <a:t>Another  Example of a Bank</a:t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1600" smtClean="0"/>
              <a:t>In a bank each </a:t>
            </a:r>
            <a:r>
              <a:rPr lang="en-US" sz="16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customer</a:t>
            </a:r>
            <a:r>
              <a:rPr lang="en-US" sz="1600" smtClean="0"/>
              <a:t> is “Entity” </a:t>
            </a:r>
            <a:br>
              <a:rPr lang="en-US" sz="1600" smtClean="0"/>
            </a:br>
            <a:r>
              <a:rPr lang="en-US" sz="1600" smtClean="0"/>
              <a:t>and </a:t>
            </a:r>
            <a:r>
              <a:rPr lang="en-US" sz="16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bank account</a:t>
            </a:r>
            <a:r>
              <a:rPr lang="en-US" sz="1600" smtClean="0"/>
              <a:t> can be considered to be </a:t>
            </a:r>
            <a:r>
              <a:rPr lang="en-US" sz="1600" b="1" smtClean="0"/>
              <a:t>Entity</a:t>
            </a:r>
            <a:r>
              <a:rPr lang="en-US" sz="1600" smtClean="0"/>
              <a:t>, which are  described by attributes.</a:t>
            </a:r>
            <a:br>
              <a:rPr lang="en-US" sz="1600" smtClean="0"/>
            </a:br>
            <a:r>
              <a:rPr lang="en-US" sz="1600" smtClean="0"/>
              <a:t>Here  Attributes are </a:t>
            </a:r>
            <a:r>
              <a:rPr lang="en-US" sz="1600" b="1" i="1" smtClean="0"/>
              <a:t>account -number</a:t>
            </a:r>
            <a:r>
              <a:rPr lang="en-US" sz="1600" smtClean="0"/>
              <a:t> and </a:t>
            </a:r>
            <a:r>
              <a:rPr lang="en-US" sz="1600" b="1" i="1" smtClean="0"/>
              <a:t>balance, </a:t>
            </a:r>
            <a:r>
              <a:rPr lang="en-US" sz="1600" smtClean="0"/>
              <a:t>describing one particular </a:t>
            </a:r>
            <a:r>
              <a:rPr lang="en-US" sz="1600" u="sng" smtClean="0"/>
              <a:t>Account</a:t>
            </a:r>
            <a:r>
              <a:rPr lang="en-US" sz="1600" smtClean="0"/>
              <a:t> in a bank. </a:t>
            </a:r>
            <a:br>
              <a:rPr lang="en-US" sz="1600" smtClean="0"/>
            </a:br>
            <a:r>
              <a:rPr lang="en-US" sz="1600" smtClean="0"/>
              <a:t>A relationship is an association among several entities. For Ex. a Depositor relationship associates a customer with each account that she has .</a:t>
            </a:r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endParaRPr lang="en-US" sz="1600" smtClean="0"/>
          </a:p>
          <a:p>
            <a:pPr>
              <a:defRPr/>
            </a:pPr>
            <a:r>
              <a:rPr lang="en-US" sz="1600" smtClean="0"/>
              <a:t>  </a:t>
            </a:r>
            <a:r>
              <a:rPr lang="en-US" sz="2400" smtClean="0"/>
              <a:t/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491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4E2827-FDAE-4A70-948C-43394ECAC6CA}" type="slidenum">
              <a:rPr lang="en-US"/>
              <a:pPr/>
              <a:t>19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 Models</a:t>
            </a:r>
          </a:p>
        </p:txBody>
      </p:sp>
      <p:pic>
        <p:nvPicPr>
          <p:cNvPr id="49157" name="Picture 4"/>
          <p:cNvPicPr>
            <a:picLocks noChangeAspect="1" noChangeArrowheads="1"/>
          </p:cNvPicPr>
          <p:nvPr/>
        </p:nvPicPr>
        <p:blipFill>
          <a:blip r:embed="rId2"/>
          <a:srcRect l="1144" t="30066" r="1308" b="30501"/>
          <a:stretch>
            <a:fillRect/>
          </a:stretch>
        </p:blipFill>
        <p:spPr bwMode="auto">
          <a:xfrm>
            <a:off x="817563" y="3429000"/>
            <a:ext cx="7508875" cy="2746375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E/R model allows us to sketch the design of a database informally.</a:t>
            </a:r>
          </a:p>
          <a:p>
            <a:pPr algn="just"/>
            <a:r>
              <a:rPr lang="en-US" dirty="0" smtClean="0"/>
              <a:t>Designs are pictures called </a:t>
            </a:r>
            <a:r>
              <a:rPr lang="en-US" i="1" dirty="0" smtClean="0"/>
              <a:t>entity-relationship diagrams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Fairly mechanical ways to convert E/R diagrams to real implementations like relational databases exist.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C356AE-FD21-4359-A756-C95B4A31389E}" type="slidenum">
              <a:rPr lang="en-US"/>
              <a:pPr/>
              <a:t>2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Purpose of E/R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8297BD-DC31-4AAF-ADF2-73F7B791A0AA}" type="slidenum">
              <a:rPr lang="en-US"/>
              <a:pPr/>
              <a:t>20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 Sample Relational Database</a:t>
            </a:r>
          </a:p>
        </p:txBody>
      </p:sp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2"/>
          <a:srcRect l="21957" t="1437" r="21823" b="69559"/>
          <a:stretch>
            <a:fillRect/>
          </a:stretch>
        </p:blipFill>
        <p:spPr bwMode="auto">
          <a:xfrm>
            <a:off x="1281113" y="881063"/>
            <a:ext cx="6588125" cy="2551112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2"/>
          <a:srcRect l="35521" t="62489" r="35367" b="4849"/>
          <a:stretch>
            <a:fillRect/>
          </a:stretch>
        </p:blipFill>
        <p:spPr bwMode="auto">
          <a:xfrm>
            <a:off x="4410075" y="3605213"/>
            <a:ext cx="3511550" cy="2955925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50182" name="Picture 5"/>
          <p:cNvPicPr>
            <a:picLocks noChangeAspect="1" noChangeArrowheads="1"/>
          </p:cNvPicPr>
          <p:nvPr/>
        </p:nvPicPr>
        <p:blipFill>
          <a:blip r:embed="rId2"/>
          <a:srcRect l="37886" t="30975" r="37030" b="39034"/>
          <a:stretch>
            <a:fillRect/>
          </a:stretch>
        </p:blipFill>
        <p:spPr bwMode="auto">
          <a:xfrm>
            <a:off x="865188" y="3632200"/>
            <a:ext cx="2857500" cy="2563813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smtClean="0"/>
              <a:t>Construct an E.R diagram for a “Car–insurance”  company whose Customers own one or more cars each.Each car has associated number of accidents with it,  ranging from </a:t>
            </a:r>
            <a:r>
              <a:rPr lang="en-US" sz="2400" smtClean="0">
                <a:solidFill>
                  <a:schemeClr val="tx2"/>
                </a:solidFill>
              </a:rPr>
              <a:t>zero</a:t>
            </a:r>
            <a:r>
              <a:rPr lang="en-US" sz="2400" smtClean="0"/>
              <a:t> to </a:t>
            </a:r>
            <a:r>
              <a:rPr lang="en-US" sz="2400" smtClean="0">
                <a:solidFill>
                  <a:schemeClr val="tx2"/>
                </a:solidFill>
              </a:rPr>
              <a:t>any number</a:t>
            </a:r>
            <a:r>
              <a:rPr lang="en-US" sz="2400" smtClean="0"/>
              <a:t> of recorded accidents.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400" u="sng" smtClean="0">
                <a:solidFill>
                  <a:srgbClr val="660033"/>
                </a:solidFill>
              </a:rPr>
              <a:t>List of Entities in this scenario:</a:t>
            </a:r>
          </a:p>
          <a:p>
            <a:pPr>
              <a:lnSpc>
                <a:spcPct val="90000"/>
              </a:lnSpc>
              <a:defRPr/>
            </a:pPr>
            <a:r>
              <a:rPr lang="en-US" sz="240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Person </a:t>
            </a:r>
          </a:p>
          <a:p>
            <a:pPr>
              <a:lnSpc>
                <a:spcPct val="90000"/>
              </a:lnSpc>
              <a:defRPr/>
            </a:pPr>
            <a:r>
              <a:rPr lang="en-US" sz="240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sz="240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and ……..?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sz="2400" smtClean="0">
              <a:solidFill>
                <a:srgbClr val="66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Accident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sz="3200" u="sng" smtClean="0">
              <a:solidFill>
                <a:srgbClr val="660033"/>
              </a:solidFill>
            </a:endParaRPr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722C0D-907A-42B2-B397-359BB2562414}" type="slidenum">
              <a:rPr lang="en-US"/>
              <a:pPr/>
              <a:t>21</a:t>
            </a:fld>
            <a:endParaRPr lang="en-US"/>
          </a:p>
        </p:txBody>
      </p:sp>
      <p:sp>
        <p:nvSpPr>
          <p:cNvPr id="4464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smtClean="0"/>
              <a:t>E.R 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0C4A3B-70F6-49D4-9359-59F6ADC665B7}" type="slidenum">
              <a:rPr lang="en-US"/>
              <a:pPr/>
              <a:t>22</a:t>
            </a:fld>
            <a:endParaRPr lang="en-US"/>
          </a:p>
        </p:txBody>
      </p:sp>
      <p:sp>
        <p:nvSpPr>
          <p:cNvPr id="447521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26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E.R.Model</a:t>
            </a:r>
            <a:r>
              <a:rPr lang="en-US" dirty="0" smtClean="0"/>
              <a:t> </a:t>
            </a:r>
            <a:r>
              <a:rPr lang="en-US" dirty="0" smtClean="0"/>
              <a:t>for car Insurance company </a:t>
            </a:r>
          </a:p>
        </p:txBody>
      </p:sp>
      <p:sp>
        <p:nvSpPr>
          <p:cNvPr id="52227" name="Rectangle 2"/>
          <p:cNvSpPr>
            <a:spLocks noChangeArrowheads="1"/>
          </p:cNvSpPr>
          <p:nvPr/>
        </p:nvSpPr>
        <p:spPr bwMode="auto">
          <a:xfrm>
            <a:off x="1016000" y="2324100"/>
            <a:ext cx="1778000" cy="55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person</a:t>
            </a:r>
          </a:p>
        </p:txBody>
      </p:sp>
      <p:sp>
        <p:nvSpPr>
          <p:cNvPr id="447491" name="Line 3"/>
          <p:cNvSpPr>
            <a:spLocks noChangeShapeType="1"/>
          </p:cNvSpPr>
          <p:nvPr/>
        </p:nvSpPr>
        <p:spPr bwMode="auto">
          <a:xfrm>
            <a:off x="736600" y="1727200"/>
            <a:ext cx="749300" cy="58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492" name="Line 4"/>
          <p:cNvSpPr>
            <a:spLocks noChangeShapeType="1"/>
          </p:cNvSpPr>
          <p:nvPr/>
        </p:nvSpPr>
        <p:spPr bwMode="auto">
          <a:xfrm>
            <a:off x="1816100" y="1358900"/>
            <a:ext cx="0" cy="96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493" name="Line 5"/>
          <p:cNvSpPr>
            <a:spLocks noChangeShapeType="1"/>
          </p:cNvSpPr>
          <p:nvPr/>
        </p:nvSpPr>
        <p:spPr bwMode="auto">
          <a:xfrm flipV="1">
            <a:off x="2260600" y="1625600"/>
            <a:ext cx="546100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1" name="Oval 6"/>
          <p:cNvSpPr>
            <a:spLocks noChangeArrowheads="1"/>
          </p:cNvSpPr>
          <p:nvPr/>
        </p:nvSpPr>
        <p:spPr bwMode="auto">
          <a:xfrm>
            <a:off x="0" y="1270000"/>
            <a:ext cx="1485900" cy="48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Driver-id</a:t>
            </a:r>
          </a:p>
        </p:txBody>
      </p:sp>
      <p:sp>
        <p:nvSpPr>
          <p:cNvPr id="52232" name="Oval 7"/>
          <p:cNvSpPr>
            <a:spLocks noChangeArrowheads="1"/>
          </p:cNvSpPr>
          <p:nvPr/>
        </p:nvSpPr>
        <p:spPr bwMode="auto">
          <a:xfrm>
            <a:off x="1079500" y="901700"/>
            <a:ext cx="1409700" cy="444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address</a:t>
            </a:r>
          </a:p>
        </p:txBody>
      </p:sp>
      <p:sp>
        <p:nvSpPr>
          <p:cNvPr id="52233" name="Oval 8"/>
          <p:cNvSpPr>
            <a:spLocks noChangeArrowheads="1"/>
          </p:cNvSpPr>
          <p:nvPr/>
        </p:nvSpPr>
        <p:spPr bwMode="auto">
          <a:xfrm>
            <a:off x="2311400" y="1181100"/>
            <a:ext cx="1041400" cy="419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name</a:t>
            </a:r>
          </a:p>
        </p:txBody>
      </p:sp>
      <p:sp>
        <p:nvSpPr>
          <p:cNvPr id="447497" name="Line 9"/>
          <p:cNvSpPr>
            <a:spLocks noChangeShapeType="1"/>
          </p:cNvSpPr>
          <p:nvPr/>
        </p:nvSpPr>
        <p:spPr bwMode="auto">
          <a:xfrm flipV="1">
            <a:off x="2768600" y="2527300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5" name="AutoShape 10"/>
          <p:cNvSpPr>
            <a:spLocks noChangeArrowheads="1"/>
          </p:cNvSpPr>
          <p:nvPr/>
        </p:nvSpPr>
        <p:spPr bwMode="auto">
          <a:xfrm>
            <a:off x="3302000" y="2070100"/>
            <a:ext cx="1295400" cy="9017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owns</a:t>
            </a:r>
          </a:p>
        </p:txBody>
      </p:sp>
      <p:sp>
        <p:nvSpPr>
          <p:cNvPr id="447499" name="Line 11"/>
          <p:cNvSpPr>
            <a:spLocks noChangeShapeType="1"/>
          </p:cNvSpPr>
          <p:nvPr/>
        </p:nvSpPr>
        <p:spPr bwMode="auto">
          <a:xfrm flipV="1">
            <a:off x="4597400" y="2489200"/>
            <a:ext cx="901700" cy="2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7" name="Rectangle 12"/>
          <p:cNvSpPr>
            <a:spLocks noChangeArrowheads="1"/>
          </p:cNvSpPr>
          <p:nvPr/>
        </p:nvSpPr>
        <p:spPr bwMode="auto">
          <a:xfrm>
            <a:off x="5486400" y="2159000"/>
            <a:ext cx="14859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car</a:t>
            </a:r>
          </a:p>
        </p:txBody>
      </p:sp>
      <p:sp>
        <p:nvSpPr>
          <p:cNvPr id="447501" name="Line 13"/>
          <p:cNvSpPr>
            <a:spLocks noChangeShapeType="1"/>
          </p:cNvSpPr>
          <p:nvPr/>
        </p:nvSpPr>
        <p:spPr bwMode="auto">
          <a:xfrm flipH="1" flipV="1">
            <a:off x="5156200" y="1460500"/>
            <a:ext cx="6985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502" name="Line 14"/>
          <p:cNvSpPr>
            <a:spLocks noChangeShapeType="1"/>
          </p:cNvSpPr>
          <p:nvPr/>
        </p:nvSpPr>
        <p:spPr bwMode="auto">
          <a:xfrm flipH="1" flipV="1">
            <a:off x="6451600" y="1498600"/>
            <a:ext cx="12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503" name="Line 15"/>
          <p:cNvSpPr>
            <a:spLocks noChangeShapeType="1"/>
          </p:cNvSpPr>
          <p:nvPr/>
        </p:nvSpPr>
        <p:spPr bwMode="auto">
          <a:xfrm flipV="1">
            <a:off x="6959600" y="14986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41" name="Oval 16"/>
          <p:cNvSpPr>
            <a:spLocks noChangeArrowheads="1"/>
          </p:cNvSpPr>
          <p:nvPr/>
        </p:nvSpPr>
        <p:spPr bwMode="auto">
          <a:xfrm>
            <a:off x="4203700" y="939800"/>
            <a:ext cx="1397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license</a:t>
            </a:r>
          </a:p>
        </p:txBody>
      </p:sp>
      <p:sp>
        <p:nvSpPr>
          <p:cNvPr id="52242" name="Oval 17"/>
          <p:cNvSpPr>
            <a:spLocks noChangeArrowheads="1"/>
          </p:cNvSpPr>
          <p:nvPr/>
        </p:nvSpPr>
        <p:spPr bwMode="auto">
          <a:xfrm>
            <a:off x="5791200" y="965200"/>
            <a:ext cx="1524000" cy="508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model</a:t>
            </a:r>
          </a:p>
        </p:txBody>
      </p:sp>
      <p:sp>
        <p:nvSpPr>
          <p:cNvPr id="52243" name="Oval 18"/>
          <p:cNvSpPr>
            <a:spLocks noChangeArrowheads="1"/>
          </p:cNvSpPr>
          <p:nvPr/>
        </p:nvSpPr>
        <p:spPr bwMode="auto">
          <a:xfrm>
            <a:off x="7340600" y="1041400"/>
            <a:ext cx="1384300" cy="419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year</a:t>
            </a:r>
          </a:p>
        </p:txBody>
      </p:sp>
      <p:sp>
        <p:nvSpPr>
          <p:cNvPr id="447507" name="Line 19"/>
          <p:cNvSpPr>
            <a:spLocks noChangeShapeType="1"/>
          </p:cNvSpPr>
          <p:nvPr/>
        </p:nvSpPr>
        <p:spPr bwMode="auto">
          <a:xfrm>
            <a:off x="6248400" y="27305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45" name="AutoShape 20"/>
          <p:cNvSpPr>
            <a:spLocks noChangeArrowheads="1"/>
          </p:cNvSpPr>
          <p:nvPr/>
        </p:nvSpPr>
        <p:spPr bwMode="auto">
          <a:xfrm>
            <a:off x="5511800" y="3886200"/>
            <a:ext cx="1473200" cy="12827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participated</a:t>
            </a:r>
          </a:p>
        </p:txBody>
      </p:sp>
      <p:sp>
        <p:nvSpPr>
          <p:cNvPr id="447509" name="Line 21"/>
          <p:cNvSpPr>
            <a:spLocks noChangeShapeType="1"/>
          </p:cNvSpPr>
          <p:nvPr/>
        </p:nvSpPr>
        <p:spPr bwMode="auto">
          <a:xfrm>
            <a:off x="1689100" y="2882900"/>
            <a:ext cx="38735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510" name="Line 22"/>
          <p:cNvSpPr>
            <a:spLocks noChangeShapeType="1"/>
          </p:cNvSpPr>
          <p:nvPr/>
        </p:nvSpPr>
        <p:spPr bwMode="auto">
          <a:xfrm flipH="1">
            <a:off x="6235700" y="518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48" name="Oval 23"/>
          <p:cNvSpPr>
            <a:spLocks noChangeArrowheads="1"/>
          </p:cNvSpPr>
          <p:nvPr/>
        </p:nvSpPr>
        <p:spPr bwMode="auto">
          <a:xfrm>
            <a:off x="5168900" y="5765800"/>
            <a:ext cx="2082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Damage-amount</a:t>
            </a:r>
          </a:p>
        </p:txBody>
      </p:sp>
      <p:sp>
        <p:nvSpPr>
          <p:cNvPr id="447512" name="Line 24"/>
          <p:cNvSpPr>
            <a:spLocks noChangeShapeType="1"/>
          </p:cNvSpPr>
          <p:nvPr/>
        </p:nvSpPr>
        <p:spPr bwMode="auto">
          <a:xfrm flipV="1">
            <a:off x="7010400" y="452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50" name="Rectangle 25"/>
          <p:cNvSpPr>
            <a:spLocks noChangeArrowheads="1"/>
          </p:cNvSpPr>
          <p:nvPr/>
        </p:nvSpPr>
        <p:spPr bwMode="auto">
          <a:xfrm>
            <a:off x="7162800" y="4330700"/>
            <a:ext cx="1295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accident</a:t>
            </a:r>
          </a:p>
        </p:txBody>
      </p:sp>
      <p:sp>
        <p:nvSpPr>
          <p:cNvPr id="447514" name="Line 26"/>
          <p:cNvSpPr>
            <a:spLocks noChangeShapeType="1"/>
          </p:cNvSpPr>
          <p:nvPr/>
        </p:nvSpPr>
        <p:spPr bwMode="auto">
          <a:xfrm flipH="1" flipV="1">
            <a:off x="7099300" y="3848100"/>
            <a:ext cx="45720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515" name="Line 27"/>
          <p:cNvSpPr>
            <a:spLocks noChangeShapeType="1"/>
          </p:cNvSpPr>
          <p:nvPr/>
        </p:nvSpPr>
        <p:spPr bwMode="auto">
          <a:xfrm flipV="1">
            <a:off x="7874000" y="3721100"/>
            <a:ext cx="127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7516" name="Line 28"/>
          <p:cNvSpPr>
            <a:spLocks noChangeShapeType="1"/>
          </p:cNvSpPr>
          <p:nvPr/>
        </p:nvSpPr>
        <p:spPr bwMode="auto">
          <a:xfrm flipV="1">
            <a:off x="8216900" y="3822700"/>
            <a:ext cx="457200" cy="55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54" name="Oval 29"/>
          <p:cNvSpPr>
            <a:spLocks noChangeArrowheads="1"/>
          </p:cNvSpPr>
          <p:nvPr/>
        </p:nvSpPr>
        <p:spPr bwMode="auto">
          <a:xfrm>
            <a:off x="6261100" y="3429000"/>
            <a:ext cx="1155700" cy="546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 u="sng"/>
              <a:t>Report-no</a:t>
            </a:r>
          </a:p>
        </p:txBody>
      </p:sp>
      <p:sp>
        <p:nvSpPr>
          <p:cNvPr id="52255" name="Oval 30"/>
          <p:cNvSpPr>
            <a:spLocks noChangeArrowheads="1"/>
          </p:cNvSpPr>
          <p:nvPr/>
        </p:nvSpPr>
        <p:spPr bwMode="auto">
          <a:xfrm>
            <a:off x="7391400" y="3276600"/>
            <a:ext cx="901700" cy="495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 u="sng"/>
              <a:t>location</a:t>
            </a:r>
          </a:p>
        </p:txBody>
      </p:sp>
      <p:sp>
        <p:nvSpPr>
          <p:cNvPr id="52256" name="Oval 31"/>
          <p:cNvSpPr>
            <a:spLocks noChangeArrowheads="1"/>
          </p:cNvSpPr>
          <p:nvPr/>
        </p:nvSpPr>
        <p:spPr bwMode="auto">
          <a:xfrm>
            <a:off x="8293100" y="3479800"/>
            <a:ext cx="8509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date</a:t>
            </a:r>
          </a:p>
        </p:txBody>
      </p:sp>
      <p:sp>
        <p:nvSpPr>
          <p:cNvPr id="52257" name="Text Box 32"/>
          <p:cNvSpPr txBox="1">
            <a:spLocks noChangeArrowheads="1"/>
          </p:cNvSpPr>
          <p:nvPr/>
        </p:nvSpPr>
        <p:spPr bwMode="auto">
          <a:xfrm>
            <a:off x="2857500" y="3962400"/>
            <a:ext cx="109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driver</a:t>
            </a:r>
          </a:p>
        </p:txBody>
      </p:sp>
      <p:sp>
        <p:nvSpPr>
          <p:cNvPr id="52259" name="Rectangle 34"/>
          <p:cNvSpPr>
            <a:spLocks noChangeArrowheads="1"/>
          </p:cNvSpPr>
          <p:nvPr/>
        </p:nvSpPr>
        <p:spPr bwMode="auto">
          <a:xfrm>
            <a:off x="5486400" y="2159000"/>
            <a:ext cx="14859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car</a:t>
            </a:r>
          </a:p>
        </p:txBody>
      </p:sp>
      <p:sp>
        <p:nvSpPr>
          <p:cNvPr id="52260" name="Oval 35"/>
          <p:cNvSpPr>
            <a:spLocks noChangeArrowheads="1"/>
          </p:cNvSpPr>
          <p:nvPr/>
        </p:nvSpPr>
        <p:spPr bwMode="auto">
          <a:xfrm>
            <a:off x="0" y="1270000"/>
            <a:ext cx="1485900" cy="48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0"/>
              <a:t>Driver-id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089025"/>
            <a:ext cx="7848600" cy="1778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</a:pPr>
            <a:r>
              <a:rPr lang="en-US" sz="1800" smtClean="0">
                <a:solidFill>
                  <a:schemeClr val="tx2"/>
                </a:solidFill>
              </a:rPr>
              <a:t>  PERSON</a:t>
            </a:r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624E3D-123A-4A72-8D2B-134150626A2D}" type="slidenum">
              <a:rPr lang="en-US"/>
              <a:pPr/>
              <a:t>23</a:t>
            </a:fld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u="sng" dirty="0" smtClean="0"/>
              <a:t>Relational table of car insurance co.</a:t>
            </a:r>
          </a:p>
        </p:txBody>
      </p:sp>
      <p:graphicFrame>
        <p:nvGraphicFramePr>
          <p:cNvPr id="476164" name="Group 4"/>
          <p:cNvGraphicFramePr>
            <a:graphicFrameLocks noGrp="1"/>
          </p:cNvGraphicFramePr>
          <p:nvPr/>
        </p:nvGraphicFramePr>
        <p:xfrm>
          <a:off x="241300" y="1600200"/>
          <a:ext cx="4064000" cy="1465580"/>
        </p:xfrm>
        <a:graphic>
          <a:graphicData uri="http://schemas.openxmlformats.org/drawingml/2006/table">
            <a:tbl>
              <a:tblPr/>
              <a:tblGrid>
                <a:gridCol w="1592263"/>
                <a:gridCol w="1168400"/>
                <a:gridCol w="130333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DRIVER- 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Address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      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 ravi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Civil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      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rajesh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M.G Road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      150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    Nitin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  Civil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6187" name="Group 27"/>
          <p:cNvGraphicFramePr>
            <a:graphicFrameLocks noGrp="1"/>
          </p:cNvGraphicFramePr>
          <p:nvPr/>
        </p:nvGraphicFramePr>
        <p:xfrm>
          <a:off x="4470400" y="1587500"/>
          <a:ext cx="3884613" cy="1557655"/>
        </p:xfrm>
        <a:graphic>
          <a:graphicData uri="http://schemas.openxmlformats.org/drawingml/2006/table">
            <a:tbl>
              <a:tblPr/>
              <a:tblGrid>
                <a:gridCol w="1276350"/>
                <a:gridCol w="1304925"/>
                <a:gridCol w="1303338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license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model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de-240811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Maruti-zen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1998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Bb-39101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Maruti alto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Gg-45001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Tata sumo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6209" name="Group 49"/>
          <p:cNvGraphicFramePr>
            <a:graphicFrameLocks noGrp="1"/>
          </p:cNvGraphicFramePr>
          <p:nvPr/>
        </p:nvGraphicFramePr>
        <p:xfrm>
          <a:off x="2006600" y="4000500"/>
          <a:ext cx="4279900" cy="2124710"/>
        </p:xfrm>
        <a:graphic>
          <a:graphicData uri="http://schemas.openxmlformats.org/drawingml/2006/table">
            <a:tbl>
              <a:tblPr/>
              <a:tblGrid>
                <a:gridCol w="1427163"/>
                <a:gridCol w="1425575"/>
                <a:gridCol w="1427162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Report- no.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02- 203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Vivekanand 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02-01-04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05-503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Civil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29-03-04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06-405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Ashram road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Helvetica" pitchFamily="34" charset="0"/>
                        </a:rPr>
                        <a:t>15-04-04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19" name="Text Box 71"/>
          <p:cNvSpPr txBox="1">
            <a:spLocks noChangeArrowheads="1"/>
          </p:cNvSpPr>
          <p:nvPr/>
        </p:nvSpPr>
        <p:spPr bwMode="auto">
          <a:xfrm>
            <a:off x="4860925" y="876300"/>
            <a:ext cx="128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0"/>
          </a:p>
        </p:txBody>
      </p:sp>
      <p:sp>
        <p:nvSpPr>
          <p:cNvPr id="53320" name="Text Box 72"/>
          <p:cNvSpPr txBox="1">
            <a:spLocks noChangeArrowheads="1"/>
          </p:cNvSpPr>
          <p:nvPr/>
        </p:nvSpPr>
        <p:spPr bwMode="auto">
          <a:xfrm flipH="1">
            <a:off x="5940425" y="950913"/>
            <a:ext cx="768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>
                <a:solidFill>
                  <a:schemeClr val="tx2"/>
                </a:solidFill>
              </a:rPr>
              <a:t>CAR</a:t>
            </a:r>
          </a:p>
        </p:txBody>
      </p:sp>
      <p:sp>
        <p:nvSpPr>
          <p:cNvPr id="53321" name="Text Box 73"/>
          <p:cNvSpPr txBox="1">
            <a:spLocks noChangeArrowheads="1"/>
          </p:cNvSpPr>
          <p:nvPr/>
        </p:nvSpPr>
        <p:spPr bwMode="auto">
          <a:xfrm>
            <a:off x="2968625" y="3263900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0"/>
          </a:p>
        </p:txBody>
      </p:sp>
      <p:sp>
        <p:nvSpPr>
          <p:cNvPr id="53322" name="Text Box 74"/>
          <p:cNvSpPr txBox="1">
            <a:spLocks noChangeArrowheads="1"/>
          </p:cNvSpPr>
          <p:nvPr/>
        </p:nvSpPr>
        <p:spPr bwMode="auto">
          <a:xfrm>
            <a:off x="2981325" y="3479800"/>
            <a:ext cx="174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chemeClr val="tx2"/>
                </a:solidFill>
              </a:rPr>
              <a:t>     ACCIDENT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An entity set may include </a:t>
            </a:r>
            <a:r>
              <a:rPr lang="en-US" dirty="0" err="1" smtClean="0"/>
              <a:t>subgroupings</a:t>
            </a:r>
            <a:r>
              <a:rPr lang="en-US" dirty="0" smtClean="0"/>
              <a:t> of entities  that are </a:t>
            </a:r>
          </a:p>
          <a:p>
            <a:pPr algn="just">
              <a:buFont typeface="Monotype Sorts" pitchFamily="2" charset="2"/>
              <a:buNone/>
            </a:pPr>
            <a:r>
              <a:rPr lang="en-US" dirty="0" smtClean="0"/>
              <a:t>    distinct in some way from other entities in the set.</a:t>
            </a:r>
          </a:p>
          <a:p>
            <a:pPr algn="just"/>
            <a:r>
              <a:rPr lang="en-US" dirty="0" smtClean="0"/>
              <a:t>For </a:t>
            </a:r>
            <a:r>
              <a:rPr lang="en-US" dirty="0" err="1" smtClean="0"/>
              <a:t>e.g</a:t>
            </a:r>
            <a:r>
              <a:rPr lang="en-US" dirty="0" smtClean="0"/>
              <a:t> A subset of entities within an entity set may have </a:t>
            </a:r>
          </a:p>
          <a:p>
            <a:pPr algn="just">
              <a:buFont typeface="Monotype Sorts" pitchFamily="2" charset="2"/>
              <a:buNone/>
            </a:pPr>
            <a:r>
              <a:rPr lang="en-US" dirty="0" smtClean="0"/>
              <a:t>   attributes that are not shared by all </a:t>
            </a:r>
            <a:r>
              <a:rPr lang="en-US" dirty="0" err="1" smtClean="0"/>
              <a:t>entites</a:t>
            </a:r>
            <a:r>
              <a:rPr lang="en-US" dirty="0" smtClean="0"/>
              <a:t> in the entity set. </a:t>
            </a:r>
          </a:p>
          <a:p>
            <a:pPr algn="just"/>
            <a:r>
              <a:rPr lang="en-US" dirty="0" smtClean="0"/>
              <a:t>It  is represented by  </a:t>
            </a:r>
          </a:p>
        </p:txBody>
      </p:sp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B1792A-2329-44A1-A3F7-C0289E674B1F}" type="slidenum">
              <a:rPr lang="en-US"/>
              <a:pPr/>
              <a:t>24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Specialization </a:t>
            </a:r>
          </a:p>
        </p:txBody>
      </p:sp>
      <p:sp>
        <p:nvSpPr>
          <p:cNvPr id="54277" name="AutoShape 4"/>
          <p:cNvSpPr>
            <a:spLocks noChangeArrowheads="1"/>
          </p:cNvSpPr>
          <p:nvPr/>
        </p:nvSpPr>
        <p:spPr bwMode="auto">
          <a:xfrm>
            <a:off x="5029200" y="5105400"/>
            <a:ext cx="1943100" cy="15494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IS A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3505200" y="388620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C498A2-3067-4A7F-99D6-3E0F8C8B56EA}" type="slidenum">
              <a:rPr lang="en-US"/>
              <a:pPr/>
              <a:t>25</a:t>
            </a:fld>
            <a:endParaRPr 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65150" y="0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E-R Diagram for the Banking Enterprise</a:t>
            </a:r>
          </a:p>
        </p:txBody>
      </p:sp>
      <p:pic>
        <p:nvPicPr>
          <p:cNvPr id="56324" name="Picture 3"/>
          <p:cNvPicPr>
            <a:picLocks noChangeAspect="1" noChangeArrowheads="1"/>
          </p:cNvPicPr>
          <p:nvPr/>
        </p:nvPicPr>
        <p:blipFill>
          <a:blip r:embed="rId2"/>
          <a:srcRect l="1160" t="2649" r="1656" b="3973"/>
          <a:stretch>
            <a:fillRect/>
          </a:stretch>
        </p:blipFill>
        <p:spPr bwMode="auto">
          <a:xfrm>
            <a:off x="1117600" y="766763"/>
            <a:ext cx="7683500" cy="4973637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382000" cy="4114800"/>
          </a:xfrm>
        </p:spPr>
        <p:txBody>
          <a:bodyPr/>
          <a:lstStyle/>
          <a:p>
            <a:pPr algn="just"/>
            <a:r>
              <a:rPr lang="en-US" i="1" dirty="0" smtClean="0"/>
              <a:t>Entity</a:t>
            </a:r>
            <a:r>
              <a:rPr lang="en-US" dirty="0" smtClean="0"/>
              <a:t> = “thing” or object.</a:t>
            </a:r>
          </a:p>
          <a:p>
            <a:pPr algn="just"/>
            <a:r>
              <a:rPr lang="en-US" i="1" dirty="0" smtClean="0"/>
              <a:t>Entity set</a:t>
            </a:r>
            <a:r>
              <a:rPr lang="en-US" dirty="0" smtClean="0"/>
              <a:t> = collection of similar entities.</a:t>
            </a:r>
          </a:p>
          <a:p>
            <a:pPr lvl="1" algn="just"/>
            <a:r>
              <a:rPr lang="en-US" sz="1800" dirty="0" smtClean="0"/>
              <a:t>Similar to a class in object-oriented languages.</a:t>
            </a:r>
          </a:p>
          <a:p>
            <a:pPr algn="just"/>
            <a:r>
              <a:rPr lang="en-US" dirty="0" smtClean="0"/>
              <a:t>Attribute = property of an entity set.</a:t>
            </a:r>
          </a:p>
          <a:p>
            <a:pPr algn="just"/>
            <a:r>
              <a:rPr lang="en-US" dirty="0" smtClean="0"/>
              <a:t>Key Attributes</a:t>
            </a:r>
          </a:p>
          <a:p>
            <a:pPr lvl="1" algn="just"/>
            <a:r>
              <a:rPr lang="en-US" sz="1800" dirty="0" smtClean="0"/>
              <a:t>There are some attributes, which are having special characteristic to identify the Entity sets.</a:t>
            </a:r>
          </a:p>
          <a:p>
            <a:pPr lvl="1" algn="just"/>
            <a:r>
              <a:rPr lang="en-US" sz="1800" dirty="0" smtClean="0"/>
              <a:t>Generally, all entities in a set have the same properties.</a:t>
            </a:r>
          </a:p>
          <a:p>
            <a:pPr lvl="1" algn="just"/>
            <a:r>
              <a:rPr lang="en-US" sz="1800" dirty="0" smtClean="0"/>
              <a:t>Attributes are simple values, e.g. integers or character strings.</a:t>
            </a: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0B5FA3-F6B8-4CA1-B4C3-82793A33820C}" type="slidenum">
              <a:rPr lang="en-US"/>
              <a:pPr/>
              <a:t>3</a:t>
            </a:fld>
            <a:endParaRPr 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Entity Sets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2171700" y="5581650"/>
            <a:ext cx="407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  <p:bldP spid="27750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pPr algn="just"/>
            <a:r>
              <a:rPr lang="en-US" altLang="zh-TW" dirty="0" smtClean="0">
                <a:ea typeface="PMingLiU" pitchFamily="18" charset="-120"/>
              </a:rPr>
              <a:t>A </a:t>
            </a:r>
            <a:r>
              <a:rPr lang="en-US" altLang="zh-TW" dirty="0" smtClean="0">
                <a:solidFill>
                  <a:schemeClr val="tx2"/>
                </a:solidFill>
                <a:ea typeface="PMingLiU" pitchFamily="18" charset="-120"/>
              </a:rPr>
              <a:t>super key</a:t>
            </a:r>
            <a:r>
              <a:rPr lang="en-US" altLang="zh-TW" dirty="0" smtClean="0">
                <a:solidFill>
                  <a:schemeClr val="accent2"/>
                </a:solidFill>
                <a:ea typeface="PMingLiU" pitchFamily="18" charset="-120"/>
              </a:rPr>
              <a:t> </a:t>
            </a:r>
            <a:r>
              <a:rPr lang="en-US" altLang="zh-TW" dirty="0" smtClean="0">
                <a:ea typeface="PMingLiU" pitchFamily="18" charset="-120"/>
              </a:rPr>
              <a:t>is any set of attributes which can uniquely identify an entity.</a:t>
            </a:r>
          </a:p>
          <a:p>
            <a:pPr algn="just"/>
            <a:r>
              <a:rPr lang="en-US" altLang="zh-TW" dirty="0" smtClean="0">
                <a:ea typeface="PMingLiU" pitchFamily="18" charset="-120"/>
              </a:rPr>
              <a:t>A</a:t>
            </a:r>
            <a:r>
              <a:rPr lang="en-US" altLang="zh-TW" dirty="0" smtClean="0">
                <a:solidFill>
                  <a:schemeClr val="tx2"/>
                </a:solidFill>
                <a:ea typeface="PMingLiU" pitchFamily="18" charset="-120"/>
              </a:rPr>
              <a:t> key </a:t>
            </a:r>
            <a:r>
              <a:rPr lang="en-US" altLang="zh-TW" dirty="0" smtClean="0">
                <a:ea typeface="PMingLiU" pitchFamily="18" charset="-120"/>
              </a:rPr>
              <a:t>is a minimal set of attributes whose values uniquely identify an entity in the set.</a:t>
            </a:r>
          </a:p>
          <a:p>
            <a:pPr algn="just"/>
            <a:r>
              <a:rPr lang="en-US" altLang="zh-TW" dirty="0" smtClean="0">
                <a:ea typeface="PMingLiU" pitchFamily="18" charset="-120"/>
              </a:rPr>
              <a:t>There could be more than one </a:t>
            </a:r>
            <a:r>
              <a:rPr lang="en-US" altLang="zh-TW" dirty="0" smtClean="0">
                <a:solidFill>
                  <a:schemeClr val="tx2"/>
                </a:solidFill>
                <a:ea typeface="PMingLiU" pitchFamily="18" charset="-120"/>
              </a:rPr>
              <a:t>candidate</a:t>
            </a:r>
            <a:r>
              <a:rPr lang="en-US" altLang="zh-TW" dirty="0" smtClean="0">
                <a:solidFill>
                  <a:schemeClr val="accent2"/>
                </a:solidFill>
                <a:ea typeface="PMingLiU" pitchFamily="18" charset="-120"/>
              </a:rPr>
              <a:t> </a:t>
            </a:r>
            <a:r>
              <a:rPr lang="en-US" altLang="zh-TW" dirty="0" smtClean="0">
                <a:ea typeface="PMingLiU" pitchFamily="18" charset="-120"/>
              </a:rPr>
              <a:t>key.</a:t>
            </a:r>
          </a:p>
          <a:p>
            <a:pPr lvl="1" algn="just"/>
            <a:r>
              <a:rPr lang="en-US" altLang="zh-TW" sz="1800" dirty="0" smtClean="0">
                <a:ea typeface="PMingLiU" pitchFamily="18" charset="-120"/>
              </a:rPr>
              <a:t>A key is also called a candidate key.</a:t>
            </a:r>
          </a:p>
          <a:p>
            <a:pPr algn="just"/>
            <a:r>
              <a:rPr lang="en-US" altLang="zh-TW" dirty="0" smtClean="0">
                <a:ea typeface="PMingLiU" pitchFamily="18" charset="-120"/>
              </a:rPr>
              <a:t>A </a:t>
            </a:r>
            <a:r>
              <a:rPr lang="en-US" altLang="zh-TW" dirty="0" smtClean="0">
                <a:solidFill>
                  <a:schemeClr val="tx2"/>
                </a:solidFill>
                <a:ea typeface="PMingLiU" pitchFamily="18" charset="-120"/>
              </a:rPr>
              <a:t>primary key</a:t>
            </a:r>
            <a:r>
              <a:rPr lang="en-US" altLang="zh-TW" dirty="0" smtClean="0">
                <a:ea typeface="PMingLiU" pitchFamily="18" charset="-120"/>
              </a:rPr>
              <a:t> is a candidate key chosen to serve as the key for the entity set.</a:t>
            </a:r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D76463-246B-4373-8386-1A647BEDF15C}" type="slidenum">
              <a:rPr lang="en-US"/>
              <a:pPr/>
              <a:t>4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ea typeface="PMingLiU" pitchFamily="18" charset="-120"/>
              </a:rPr>
              <a:t>Key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1800" dirty="0" smtClean="0"/>
              <a:t>A </a:t>
            </a:r>
            <a:r>
              <a:rPr lang="en-US" sz="1800" i="1" dirty="0" smtClean="0">
                <a:solidFill>
                  <a:schemeClr val="tx2"/>
                </a:solidFill>
              </a:rPr>
              <a:t>super key</a:t>
            </a:r>
            <a:r>
              <a:rPr lang="en-US" sz="1800" dirty="0" smtClean="0"/>
              <a:t> of an entity set is a set of one or more attributes whose values uniquely determine each entity. </a:t>
            </a:r>
          </a:p>
          <a:p>
            <a:pPr algn="just">
              <a:lnSpc>
                <a:spcPct val="90000"/>
              </a:lnSpc>
              <a:buFont typeface="Monotype Sorts" pitchFamily="2" charset="2"/>
              <a:buNone/>
            </a:pPr>
            <a:r>
              <a:rPr lang="en-US" sz="1800" dirty="0" smtClean="0"/>
              <a:t>     </a:t>
            </a:r>
            <a:r>
              <a:rPr lang="en-US" sz="1800" b="1" dirty="0" smtClean="0">
                <a:solidFill>
                  <a:schemeClr val="tx2"/>
                </a:solidFill>
              </a:rPr>
              <a:t>Ex.</a:t>
            </a:r>
            <a:r>
              <a:rPr lang="en-US" sz="1800" dirty="0" smtClean="0"/>
              <a:t> Super key  :   ( customer-id, Customer-name)</a:t>
            </a:r>
          </a:p>
          <a:p>
            <a:pPr algn="just">
              <a:lnSpc>
                <a:spcPct val="90000"/>
              </a:lnSpc>
            </a:pPr>
            <a:r>
              <a:rPr lang="en-US" sz="1800" dirty="0" smtClean="0"/>
              <a:t>A </a:t>
            </a:r>
            <a:r>
              <a:rPr lang="en-US" sz="1800" i="1" dirty="0" smtClean="0">
                <a:solidFill>
                  <a:schemeClr val="tx2"/>
                </a:solidFill>
              </a:rPr>
              <a:t>candidate key</a:t>
            </a:r>
            <a:r>
              <a:rPr lang="en-US" sz="1800" dirty="0" smtClean="0"/>
              <a:t> of an entity set is a minimal super key</a:t>
            </a:r>
          </a:p>
          <a:p>
            <a:pPr lvl="1" algn="just">
              <a:lnSpc>
                <a:spcPct val="90000"/>
              </a:lnSpc>
            </a:pPr>
            <a:r>
              <a:rPr lang="en-US" sz="1600" i="1" dirty="0" smtClean="0"/>
              <a:t>Customer-id</a:t>
            </a:r>
            <a:r>
              <a:rPr lang="en-US" sz="1600" dirty="0" smtClean="0"/>
              <a:t> is candidate key of </a:t>
            </a:r>
            <a:r>
              <a:rPr lang="en-US" sz="1600" i="1" dirty="0" smtClean="0"/>
              <a:t>customer</a:t>
            </a:r>
            <a:endParaRPr lang="en-US" sz="1600" dirty="0" smtClean="0"/>
          </a:p>
          <a:p>
            <a:pPr lvl="1" algn="just">
              <a:lnSpc>
                <a:spcPct val="90000"/>
              </a:lnSpc>
            </a:pPr>
            <a:r>
              <a:rPr lang="en-US" sz="1600" i="1" dirty="0" smtClean="0"/>
              <a:t>account-number</a:t>
            </a:r>
            <a:r>
              <a:rPr lang="en-US" sz="1600" dirty="0" smtClean="0"/>
              <a:t> is candidate key of </a:t>
            </a:r>
            <a:r>
              <a:rPr lang="en-US" sz="1600" i="1" dirty="0" smtClean="0"/>
              <a:t>account</a:t>
            </a:r>
            <a:endParaRPr lang="en-US" sz="1600" dirty="0" smtClean="0"/>
          </a:p>
          <a:p>
            <a:pPr algn="just">
              <a:lnSpc>
                <a:spcPct val="90000"/>
              </a:lnSpc>
            </a:pPr>
            <a:r>
              <a:rPr lang="en-US" sz="1800" dirty="0" smtClean="0"/>
              <a:t>Although several candidate keys may exist, one of the candidate keys is selected to be the </a:t>
            </a:r>
            <a:r>
              <a:rPr lang="en-US" sz="1800" i="1" dirty="0" smtClean="0">
                <a:solidFill>
                  <a:schemeClr val="tx2"/>
                </a:solidFill>
              </a:rPr>
              <a:t>primary key</a:t>
            </a:r>
            <a:r>
              <a:rPr lang="en-US" sz="18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1800" dirty="0" smtClean="0"/>
              <a:t>The combination of primary keys of the participating entity sets forms a super key of a relationship set.</a:t>
            </a:r>
          </a:p>
          <a:p>
            <a:pPr lvl="1" algn="just">
              <a:lnSpc>
                <a:spcPct val="90000"/>
              </a:lnSpc>
            </a:pPr>
            <a:r>
              <a:rPr lang="en-US" sz="1600" dirty="0" smtClean="0"/>
              <a:t>(</a:t>
            </a:r>
            <a:r>
              <a:rPr lang="en-US" sz="1600" i="1" dirty="0" smtClean="0"/>
              <a:t>customer-id, account-number</a:t>
            </a:r>
            <a:r>
              <a:rPr lang="en-US" sz="1600" dirty="0" smtClean="0"/>
              <a:t>) is the super key of </a:t>
            </a:r>
            <a:r>
              <a:rPr lang="en-US" sz="1600" i="1" dirty="0" smtClean="0"/>
              <a:t>depositor</a:t>
            </a:r>
          </a:p>
          <a:p>
            <a:pPr lvl="1" algn="just">
              <a:lnSpc>
                <a:spcPct val="90000"/>
              </a:lnSpc>
            </a:pPr>
            <a:r>
              <a:rPr lang="en-US" sz="1600" i="1" dirty="0" smtClean="0"/>
              <a:t>NOTE:  this means a pair of entity sets can have at most one relationship in a particular relationship set.  </a:t>
            </a:r>
          </a:p>
          <a:p>
            <a:pPr lvl="2" algn="just">
              <a:lnSpc>
                <a:spcPct val="90000"/>
              </a:lnSpc>
            </a:pPr>
            <a:r>
              <a:rPr lang="en-US" sz="1600" dirty="0" smtClean="0"/>
              <a:t>E.g. if we wish to track all access-dates to each account by each customer, we cannot assume a relationship for each access.  We can use a </a:t>
            </a:r>
            <a:r>
              <a:rPr lang="en-US" sz="1600" dirty="0" err="1" smtClean="0"/>
              <a:t>multivalued</a:t>
            </a:r>
            <a:r>
              <a:rPr lang="en-US" sz="1600" dirty="0" smtClean="0"/>
              <a:t> attribute though</a:t>
            </a:r>
          </a:p>
          <a:p>
            <a:pPr algn="just">
              <a:lnSpc>
                <a:spcPct val="90000"/>
              </a:lnSpc>
              <a:buFont typeface="Monotype Sorts" pitchFamily="2" charset="2"/>
              <a:buNone/>
            </a:pPr>
            <a:endParaRPr lang="en-US" sz="1800" dirty="0" smtClean="0"/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0ABB09-EB5C-4A5E-B2F9-D7E30EA6E0ED}" type="slidenum">
              <a:rPr lang="en-US"/>
              <a:pPr/>
              <a:t>5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Concept of Keys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848600" cy="5029200"/>
          </a:xfrm>
        </p:spPr>
        <p:txBody>
          <a:bodyPr/>
          <a:lstStyle/>
          <a:p>
            <a:r>
              <a:rPr lang="en-US" altLang="zh-TW" smtClean="0">
                <a:ea typeface="PMingLiU" pitchFamily="18" charset="-120"/>
              </a:rPr>
              <a:t>The E-R model can be presented graphically by an E-R diagram.</a:t>
            </a:r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69E2B4-536E-40C6-95A5-7E86BB47E6A2}" type="slidenum">
              <a:rPr lang="en-US"/>
              <a:pPr/>
              <a:t>6</a:t>
            </a:fld>
            <a:endParaRPr 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561975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zh-TW" smtClean="0">
                <a:ea typeface="PMingLiU" pitchFamily="18" charset="-120"/>
              </a:rPr>
              <a:t>Entity-Relationship diagram</a:t>
            </a:r>
            <a:br>
              <a:rPr lang="en-US" altLang="zh-TW" smtClean="0">
                <a:ea typeface="PMingLiU" pitchFamily="18" charset="-120"/>
              </a:rPr>
            </a:br>
            <a:r>
              <a:rPr lang="en-US" altLang="zh-TW" smtClean="0">
                <a:ea typeface="PMingLiU" pitchFamily="18" charset="-120"/>
              </a:rPr>
              <a:t>(E-R diagram)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19200" y="2971800"/>
            <a:ext cx="6019800" cy="2819400"/>
            <a:chOff x="960" y="2208"/>
            <a:chExt cx="3744" cy="158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60" y="2208"/>
              <a:ext cx="3744" cy="1584"/>
              <a:chOff x="960" y="2208"/>
              <a:chExt cx="3744" cy="1584"/>
            </a:xfrm>
          </p:grpSpPr>
          <p:sp>
            <p:nvSpPr>
              <p:cNvPr id="451590" name="Oval 6"/>
              <p:cNvSpPr>
                <a:spLocks noChangeArrowheads="1"/>
              </p:cNvSpPr>
              <p:nvPr/>
            </p:nvSpPr>
            <p:spPr bwMode="auto">
              <a:xfrm>
                <a:off x="1776" y="2208"/>
                <a:ext cx="1008" cy="52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accent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altLang="zh-TW" sz="1600" b="0">
                    <a:latin typeface="Arial" charset="0"/>
                    <a:ea typeface="PMingLiU" pitchFamily="18" charset="-120"/>
                  </a:rPr>
                  <a:t>age</a:t>
                </a:r>
              </a:p>
            </p:txBody>
          </p:sp>
          <p:sp>
            <p:nvSpPr>
              <p:cNvPr id="451591" name="Rectangle 7"/>
              <p:cNvSpPr>
                <a:spLocks noChangeArrowheads="1"/>
              </p:cNvSpPr>
              <p:nvPr/>
            </p:nvSpPr>
            <p:spPr bwMode="auto">
              <a:xfrm>
                <a:off x="2256" y="3360"/>
                <a:ext cx="1200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63500" dir="3187806" algn="ctr" rotWithShape="0">
                  <a:schemeClr val="accent1"/>
                </a:outerShdw>
              </a:effectLst>
            </p:spPr>
            <p:txBody>
              <a:bodyPr wrap="none" anchor="ctr" anchorCtr="1"/>
              <a:lstStyle/>
              <a:p>
                <a:pPr>
                  <a:defRPr/>
                </a:pPr>
                <a:r>
                  <a:rPr lang="en-US" altLang="zh-TW" b="0">
                    <a:latin typeface="Arial" charset="0"/>
                    <a:ea typeface="PMingLiU" pitchFamily="18" charset="-120"/>
                  </a:rPr>
                  <a:t>Employee</a:t>
                </a:r>
              </a:p>
            </p:txBody>
          </p:sp>
          <p:sp>
            <p:nvSpPr>
              <p:cNvPr id="451592" name="Oval 8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1008" cy="52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accent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altLang="zh-TW" sz="1600" b="0">
                    <a:latin typeface="Arial" charset="0"/>
                    <a:ea typeface="PMingLiU" pitchFamily="18" charset="-120"/>
                  </a:rPr>
                  <a:t>name</a:t>
                </a:r>
              </a:p>
            </p:txBody>
          </p:sp>
          <p:sp>
            <p:nvSpPr>
              <p:cNvPr id="451593" name="Oval 9"/>
              <p:cNvSpPr>
                <a:spLocks noChangeArrowheads="1"/>
              </p:cNvSpPr>
              <p:nvPr/>
            </p:nvSpPr>
            <p:spPr bwMode="auto">
              <a:xfrm>
                <a:off x="2928" y="2208"/>
                <a:ext cx="1008" cy="52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accent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altLang="zh-TW" sz="1600" b="0">
                    <a:latin typeface="Arial" charset="0"/>
                    <a:ea typeface="PMingLiU" pitchFamily="18" charset="-120"/>
                  </a:rPr>
                  <a:t>address</a:t>
                </a:r>
              </a:p>
            </p:txBody>
          </p:sp>
          <p:sp>
            <p:nvSpPr>
              <p:cNvPr id="451594" name="Oval 10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1008" cy="528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63500" dir="3187806" algn="ctr" rotWithShape="0">
                  <a:schemeClr val="accent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altLang="zh-TW" sz="1600" b="0">
                    <a:latin typeface="Arial" charset="0"/>
                    <a:ea typeface="PMingLiU" pitchFamily="18" charset="-120"/>
                  </a:rPr>
                  <a:t>phone</a:t>
                </a:r>
              </a:p>
            </p:txBody>
          </p:sp>
        </p:grpSp>
        <p:sp>
          <p:nvSpPr>
            <p:cNvPr id="451595" name="Line 11"/>
            <p:cNvSpPr>
              <a:spLocks noChangeShapeType="1"/>
            </p:cNvSpPr>
            <p:nvPr/>
          </p:nvSpPr>
          <p:spPr bwMode="auto">
            <a:xfrm>
              <a:off x="2016" y="3072"/>
              <a:ext cx="62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1596" name="Line 12"/>
            <p:cNvSpPr>
              <a:spLocks noChangeShapeType="1"/>
            </p:cNvSpPr>
            <p:nvPr/>
          </p:nvSpPr>
          <p:spPr bwMode="auto">
            <a:xfrm>
              <a:off x="2496" y="2736"/>
              <a:ext cx="33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1597" name="Line 13"/>
            <p:cNvSpPr>
              <a:spLocks noChangeShapeType="1"/>
            </p:cNvSpPr>
            <p:nvPr/>
          </p:nvSpPr>
          <p:spPr bwMode="auto">
            <a:xfrm flipH="1">
              <a:off x="2928" y="2784"/>
              <a:ext cx="28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1598" name="Line 14"/>
            <p:cNvSpPr>
              <a:spLocks noChangeShapeType="1"/>
            </p:cNvSpPr>
            <p:nvPr/>
          </p:nvSpPr>
          <p:spPr bwMode="auto">
            <a:xfrm flipH="1">
              <a:off x="3120" y="2976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51599" name="Line 15"/>
          <p:cNvSpPr>
            <a:spLocks noChangeShapeType="1"/>
          </p:cNvSpPr>
          <p:nvPr/>
        </p:nvSpPr>
        <p:spPr bwMode="auto">
          <a:xfrm flipH="1" flipV="1">
            <a:off x="5334000" y="5562600"/>
            <a:ext cx="1066800" cy="4572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1600" name="Line 16"/>
          <p:cNvSpPr>
            <a:spLocks noChangeShapeType="1"/>
          </p:cNvSpPr>
          <p:nvPr/>
        </p:nvSpPr>
        <p:spPr bwMode="auto">
          <a:xfrm flipH="1" flipV="1">
            <a:off x="7010400" y="4724400"/>
            <a:ext cx="304800" cy="5334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8" name="Text Box 17"/>
          <p:cNvSpPr txBox="1">
            <a:spLocks noChangeArrowheads="1"/>
          </p:cNvSpPr>
          <p:nvPr/>
        </p:nvSpPr>
        <p:spPr bwMode="auto">
          <a:xfrm>
            <a:off x="6384925" y="5867400"/>
            <a:ext cx="649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US" altLang="zh-TW" sz="1600" b="0">
                <a:solidFill>
                  <a:srgbClr val="FF3300"/>
                </a:solidFill>
                <a:latin typeface="Times New Roman" pitchFamily="18" charset="0"/>
                <a:ea typeface="PMingLiU" pitchFamily="18" charset="-120"/>
              </a:rPr>
              <a:t>entity</a:t>
            </a:r>
          </a:p>
        </p:txBody>
      </p:sp>
      <p:sp>
        <p:nvSpPr>
          <p:cNvPr id="35849" name="Text Box 18"/>
          <p:cNvSpPr txBox="1">
            <a:spLocks noChangeArrowheads="1"/>
          </p:cNvSpPr>
          <p:nvPr/>
        </p:nvSpPr>
        <p:spPr bwMode="auto">
          <a:xfrm>
            <a:off x="7135813" y="5257800"/>
            <a:ext cx="865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r>
              <a:rPr kumimoji="1" lang="en-US" altLang="zh-TW" sz="1600" b="0">
                <a:solidFill>
                  <a:srgbClr val="FF3300"/>
                </a:solidFill>
                <a:latin typeface="Times New Roman" pitchFamily="18" charset="0"/>
                <a:ea typeface="PMingLiU" pitchFamily="18" charset="-120"/>
              </a:rPr>
              <a:t>attribute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1026"/>
          <p:cNvSpPr>
            <a:spLocks noGrp="1" noChangeArrowheads="1"/>
          </p:cNvSpPr>
          <p:nvPr>
            <p:ph idx="1"/>
          </p:nvPr>
        </p:nvSpPr>
        <p:spPr>
          <a:xfrm>
            <a:off x="609600" y="685800"/>
            <a:ext cx="7848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mtClean="0">
                <a:ea typeface="PMingLiU" pitchFamily="18" charset="-120"/>
              </a:rPr>
              <a:t>A key may contain more than one attribute.</a:t>
            </a: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  <a:p>
            <a:r>
              <a:rPr lang="en-US" altLang="zh-TW" smtClean="0">
                <a:ea typeface="PMingLiU" pitchFamily="18" charset="-120"/>
              </a:rPr>
              <a:t>For example, {location,date,time} is a key.</a:t>
            </a:r>
          </a:p>
          <a:p>
            <a:r>
              <a:rPr lang="en-US" altLang="zh-TW" smtClean="0">
                <a:ea typeface="PMingLiU" pitchFamily="18" charset="-120"/>
              </a:rPr>
              <a:t>{lecturer, date, time} is also a key.</a:t>
            </a:r>
          </a:p>
          <a:p>
            <a:r>
              <a:rPr lang="en-US" altLang="zh-TW" smtClean="0">
                <a:ea typeface="PMingLiU" pitchFamily="18" charset="-120"/>
              </a:rPr>
              <a:t>{lecturer, location, data, time} is not a key, but it is a superkey.</a:t>
            </a:r>
          </a:p>
          <a:p>
            <a:endParaRPr lang="zh-TW" altLang="en-US" smtClean="0">
              <a:ea typeface="PMingLiU" pitchFamily="18" charset="-120"/>
            </a:endParaRP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79D593-6003-4137-985F-AFAB0300E51B}" type="slidenum">
              <a:rPr lang="en-US"/>
              <a:pPr/>
              <a:t>7</a:t>
            </a:fld>
            <a:endParaRPr lang="en-US"/>
          </a:p>
        </p:txBody>
      </p:sp>
      <p:sp>
        <p:nvSpPr>
          <p:cNvPr id="453635" name="Line 1027"/>
          <p:cNvSpPr>
            <a:spLocks noChangeShapeType="1"/>
          </p:cNvSpPr>
          <p:nvPr/>
        </p:nvSpPr>
        <p:spPr bwMode="auto">
          <a:xfrm flipH="1" flipV="1">
            <a:off x="4876800" y="3124200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3636" name="Line 1028"/>
          <p:cNvSpPr>
            <a:spLocks noChangeShapeType="1"/>
          </p:cNvSpPr>
          <p:nvPr/>
        </p:nvSpPr>
        <p:spPr bwMode="auto">
          <a:xfrm flipH="1" flipV="1">
            <a:off x="5562600" y="2590800"/>
            <a:ext cx="7620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3637" name="Line 1029"/>
          <p:cNvSpPr>
            <a:spLocks noChangeShapeType="1"/>
          </p:cNvSpPr>
          <p:nvPr/>
        </p:nvSpPr>
        <p:spPr bwMode="auto">
          <a:xfrm flipV="1">
            <a:off x="6781800" y="30480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030"/>
          <p:cNvGrpSpPr>
            <a:grpSpLocks/>
          </p:cNvGrpSpPr>
          <p:nvPr/>
        </p:nvGrpSpPr>
        <p:grpSpPr bwMode="auto">
          <a:xfrm>
            <a:off x="892175" y="1960563"/>
            <a:ext cx="709613" cy="1881187"/>
            <a:chOff x="658" y="2362"/>
            <a:chExt cx="447" cy="988"/>
          </a:xfrm>
        </p:grpSpPr>
        <p:sp>
          <p:nvSpPr>
            <p:cNvPr id="453639" name="Arc 1031"/>
            <p:cNvSpPr>
              <a:spLocks/>
            </p:cNvSpPr>
            <p:nvPr/>
          </p:nvSpPr>
          <p:spPr bwMode="auto">
            <a:xfrm flipH="1">
              <a:off x="658" y="2362"/>
              <a:ext cx="447" cy="4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3640" name="Arc 1032"/>
            <p:cNvSpPr>
              <a:spLocks/>
            </p:cNvSpPr>
            <p:nvPr/>
          </p:nvSpPr>
          <p:spPr bwMode="auto">
            <a:xfrm flipH="1" flipV="1">
              <a:off x="658" y="2856"/>
              <a:ext cx="447" cy="4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3641" name="Arc 1033"/>
            <p:cNvSpPr>
              <a:spLocks/>
            </p:cNvSpPr>
            <p:nvPr/>
          </p:nvSpPr>
          <p:spPr bwMode="auto">
            <a:xfrm flipH="1">
              <a:off x="658" y="2644"/>
              <a:ext cx="447" cy="21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892" name="Arc 1034"/>
            <p:cNvSpPr>
              <a:spLocks/>
            </p:cNvSpPr>
            <p:nvPr/>
          </p:nvSpPr>
          <p:spPr bwMode="auto">
            <a:xfrm flipH="1" flipV="1">
              <a:off x="658" y="2856"/>
              <a:ext cx="447" cy="212"/>
            </a:xfrm>
            <a:custGeom>
              <a:avLst/>
              <a:gdLst>
                <a:gd name="T0" fmla="*/ 0 w 21600"/>
                <a:gd name="T1" fmla="*/ 0 h 21600"/>
                <a:gd name="T2" fmla="*/ 447 w 21600"/>
                <a:gd name="T3" fmla="*/ 212 h 21600"/>
                <a:gd name="T4" fmla="*/ 0 w 21600"/>
                <a:gd name="T5" fmla="*/ 21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zh-TW" altLang="en-US">
                <a:latin typeface="Arial" charset="0"/>
                <a:ea typeface="PMingLiU" pitchFamily="18" charset="-120"/>
              </a:endParaRPr>
            </a:p>
          </p:txBody>
        </p:sp>
      </p:grpSp>
      <p:grpSp>
        <p:nvGrpSpPr>
          <p:cNvPr id="3" name="Group 1035"/>
          <p:cNvGrpSpPr>
            <a:grpSpLocks/>
          </p:cNvGrpSpPr>
          <p:nvPr/>
        </p:nvGrpSpPr>
        <p:grpSpPr bwMode="auto">
          <a:xfrm>
            <a:off x="846138" y="2819400"/>
            <a:ext cx="720725" cy="92075"/>
            <a:chOff x="650" y="2880"/>
            <a:chExt cx="454" cy="58"/>
          </a:xfrm>
        </p:grpSpPr>
        <p:sp>
          <p:nvSpPr>
            <p:cNvPr id="453644" name="Line 1036"/>
            <p:cNvSpPr>
              <a:spLocks noChangeShapeType="1"/>
            </p:cNvSpPr>
            <p:nvPr/>
          </p:nvSpPr>
          <p:spPr bwMode="auto">
            <a:xfrm>
              <a:off x="672" y="2907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3645" name="AutoShape 1037"/>
            <p:cNvSpPr>
              <a:spLocks noChangeArrowheads="1"/>
            </p:cNvSpPr>
            <p:nvPr/>
          </p:nvSpPr>
          <p:spPr bwMode="auto">
            <a:xfrm>
              <a:off x="650" y="2880"/>
              <a:ext cx="58" cy="58"/>
            </a:xfrm>
            <a:prstGeom prst="octagon">
              <a:avLst>
                <a:gd name="adj" fmla="val 29287"/>
              </a:avLst>
            </a:prstGeom>
            <a:solidFill>
              <a:srgbClr val="33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6873" name="Text Box 1038"/>
          <p:cNvSpPr txBox="1">
            <a:spLocks noChangeArrowheads="1"/>
          </p:cNvSpPr>
          <p:nvPr/>
        </p:nvSpPr>
        <p:spPr bwMode="auto">
          <a:xfrm>
            <a:off x="381000" y="2641600"/>
            <a:ext cx="509588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b="0">
                <a:latin typeface="Arial" charset="0"/>
                <a:ea typeface="PMingLiU" pitchFamily="18" charset="-120"/>
              </a:rPr>
              <a:t>C1</a:t>
            </a:r>
          </a:p>
        </p:txBody>
      </p:sp>
      <p:sp>
        <p:nvSpPr>
          <p:cNvPr id="36874" name="Text Box 1039"/>
          <p:cNvSpPr txBox="1">
            <a:spLocks noChangeArrowheads="1"/>
          </p:cNvSpPr>
          <p:nvPr/>
        </p:nvSpPr>
        <p:spPr bwMode="auto">
          <a:xfrm>
            <a:off x="1609725" y="1676400"/>
            <a:ext cx="28098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lecturer = Chan Tai Man</a:t>
            </a:r>
          </a:p>
        </p:txBody>
      </p:sp>
      <p:sp>
        <p:nvSpPr>
          <p:cNvPr id="36875" name="Text Box 1040"/>
          <p:cNvSpPr txBox="1">
            <a:spLocks noChangeArrowheads="1"/>
          </p:cNvSpPr>
          <p:nvPr/>
        </p:nvSpPr>
        <p:spPr bwMode="auto">
          <a:xfrm>
            <a:off x="1600200" y="2209800"/>
            <a:ext cx="2401888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course code = CSC3170</a:t>
            </a:r>
          </a:p>
        </p:txBody>
      </p:sp>
      <p:sp>
        <p:nvSpPr>
          <p:cNvPr id="36876" name="Text Box 1041"/>
          <p:cNvSpPr txBox="1">
            <a:spLocks noChangeArrowheads="1"/>
          </p:cNvSpPr>
          <p:nvPr/>
        </p:nvSpPr>
        <p:spPr bwMode="auto">
          <a:xfrm>
            <a:off x="1589088" y="3243263"/>
            <a:ext cx="1817687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date = 9 Jan 2003</a:t>
            </a:r>
          </a:p>
        </p:txBody>
      </p:sp>
      <p:sp>
        <p:nvSpPr>
          <p:cNvPr id="36877" name="Text Box 1042"/>
          <p:cNvSpPr txBox="1">
            <a:spLocks noChangeArrowheads="1"/>
          </p:cNvSpPr>
          <p:nvPr/>
        </p:nvSpPr>
        <p:spPr bwMode="auto">
          <a:xfrm>
            <a:off x="1600200" y="3733800"/>
            <a:ext cx="14795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time = 9:30am</a:t>
            </a:r>
          </a:p>
        </p:txBody>
      </p:sp>
      <p:sp>
        <p:nvSpPr>
          <p:cNvPr id="36878" name="Text Box 1043"/>
          <p:cNvSpPr txBox="1">
            <a:spLocks noChangeArrowheads="1"/>
          </p:cNvSpPr>
          <p:nvPr/>
        </p:nvSpPr>
        <p:spPr bwMode="auto">
          <a:xfrm>
            <a:off x="1582738" y="2743200"/>
            <a:ext cx="192722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location = HSB 508</a:t>
            </a:r>
          </a:p>
        </p:txBody>
      </p:sp>
      <p:sp>
        <p:nvSpPr>
          <p:cNvPr id="453652" name="Oval 1044"/>
          <p:cNvSpPr>
            <a:spLocks noChangeArrowheads="1"/>
          </p:cNvSpPr>
          <p:nvPr/>
        </p:nvSpPr>
        <p:spPr bwMode="auto">
          <a:xfrm>
            <a:off x="4648200" y="2209800"/>
            <a:ext cx="13716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course-code</a:t>
            </a:r>
          </a:p>
        </p:txBody>
      </p:sp>
      <p:sp>
        <p:nvSpPr>
          <p:cNvPr id="453653" name="Rectangle 1045"/>
          <p:cNvSpPr>
            <a:spLocks noChangeArrowheads="1"/>
          </p:cNvSpPr>
          <p:nvPr/>
        </p:nvSpPr>
        <p:spPr bwMode="auto">
          <a:xfrm>
            <a:off x="5715000" y="3505200"/>
            <a:ext cx="16002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 anchorCtr="1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Course</a:t>
            </a:r>
          </a:p>
        </p:txBody>
      </p:sp>
      <p:sp>
        <p:nvSpPr>
          <p:cNvPr id="453654" name="Oval 1046"/>
          <p:cNvSpPr>
            <a:spLocks noChangeArrowheads="1"/>
          </p:cNvSpPr>
          <p:nvPr/>
        </p:nvSpPr>
        <p:spPr bwMode="auto">
          <a:xfrm>
            <a:off x="3962400" y="28194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lecturer</a:t>
            </a:r>
          </a:p>
        </p:txBody>
      </p:sp>
      <p:sp>
        <p:nvSpPr>
          <p:cNvPr id="453655" name="Oval 1047"/>
          <p:cNvSpPr>
            <a:spLocks noChangeArrowheads="1"/>
          </p:cNvSpPr>
          <p:nvPr/>
        </p:nvSpPr>
        <p:spPr bwMode="auto">
          <a:xfrm>
            <a:off x="6629400" y="1981200"/>
            <a:ext cx="12954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 u="sng">
                <a:latin typeface="Arial" charset="0"/>
                <a:ea typeface="PMingLiU" pitchFamily="18" charset="-120"/>
              </a:rPr>
              <a:t>date</a:t>
            </a:r>
          </a:p>
        </p:txBody>
      </p:sp>
      <p:sp>
        <p:nvSpPr>
          <p:cNvPr id="453656" name="Oval 1048"/>
          <p:cNvSpPr>
            <a:spLocks noChangeArrowheads="1"/>
          </p:cNvSpPr>
          <p:nvPr/>
        </p:nvSpPr>
        <p:spPr bwMode="auto">
          <a:xfrm>
            <a:off x="7315200" y="2667000"/>
            <a:ext cx="12954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 u="sng">
                <a:latin typeface="Arial" charset="0"/>
                <a:ea typeface="PMingLiU" pitchFamily="18" charset="-120"/>
              </a:rPr>
              <a:t>time</a:t>
            </a:r>
          </a:p>
        </p:txBody>
      </p:sp>
      <p:sp>
        <p:nvSpPr>
          <p:cNvPr id="453657" name="Line 1049"/>
          <p:cNvSpPr>
            <a:spLocks noChangeShapeType="1"/>
          </p:cNvSpPr>
          <p:nvPr/>
        </p:nvSpPr>
        <p:spPr bwMode="auto">
          <a:xfrm flipV="1">
            <a:off x="6629400" y="2514600"/>
            <a:ext cx="5334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3658" name="Line 1050"/>
          <p:cNvSpPr>
            <a:spLocks noChangeShapeType="1"/>
          </p:cNvSpPr>
          <p:nvPr/>
        </p:nvSpPr>
        <p:spPr bwMode="auto">
          <a:xfrm flipH="1" flipV="1">
            <a:off x="6172200" y="1828800"/>
            <a:ext cx="3048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3659" name="Oval 1051"/>
          <p:cNvSpPr>
            <a:spLocks noChangeArrowheads="1"/>
          </p:cNvSpPr>
          <p:nvPr/>
        </p:nvSpPr>
        <p:spPr bwMode="auto">
          <a:xfrm>
            <a:off x="5486400" y="1524000"/>
            <a:ext cx="13716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 u="sng">
                <a:latin typeface="Arial" charset="0"/>
                <a:ea typeface="PMingLiU" pitchFamily="18" charset="-120"/>
              </a:rPr>
              <a:t>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1026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r>
              <a:rPr lang="en-US" altLang="zh-TW" smtClean="0">
                <a:ea typeface="PMingLiU" pitchFamily="18" charset="-120"/>
              </a:rPr>
              <a:t>The key should depend on the real life possibility rather than on the current set of the data.</a:t>
            </a:r>
          </a:p>
          <a:p>
            <a:r>
              <a:rPr lang="en-US" altLang="zh-TW" smtClean="0">
                <a:ea typeface="PMingLiU" pitchFamily="18" charset="-120"/>
              </a:rPr>
              <a:t>For example, in the previous database which contains only two employees, the age can distinguish each employee.  However, we may get a new employee with the same age as an existing employee.</a:t>
            </a:r>
          </a:p>
          <a:p>
            <a:endParaRPr lang="en-US" altLang="zh-TW" smtClean="0">
              <a:ea typeface="PMingLiU" pitchFamily="18" charset="-120"/>
            </a:endParaRPr>
          </a:p>
          <a:p>
            <a:endParaRPr lang="en-US" altLang="zh-TW" smtClean="0">
              <a:ea typeface="PMingLiU" pitchFamily="18" charset="-120"/>
            </a:endParaRPr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62D79E-49D7-43C7-960D-0000C1C0777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r>
              <a:rPr lang="en-US" altLang="zh-TW" smtClean="0">
                <a:ea typeface="PMingLiU" pitchFamily="18" charset="-120"/>
              </a:rPr>
              <a:t>Usually, we need to add an extra attribute as a key.</a:t>
            </a:r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278087-A7EE-4A43-8A7E-BD871CF20BF0}" type="slidenum">
              <a:rPr lang="en-US"/>
              <a:pPr/>
              <a:t>9</a:t>
            </a:fld>
            <a:endParaRPr lang="en-US"/>
          </a:p>
        </p:txBody>
      </p:sp>
      <p:sp>
        <p:nvSpPr>
          <p:cNvPr id="455683" name="Line 3"/>
          <p:cNvSpPr>
            <a:spLocks noChangeShapeType="1"/>
          </p:cNvSpPr>
          <p:nvPr/>
        </p:nvSpPr>
        <p:spPr bwMode="auto">
          <a:xfrm flipH="1" flipV="1">
            <a:off x="4876800" y="4419600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5684" name="Line 4"/>
          <p:cNvSpPr>
            <a:spLocks noChangeShapeType="1"/>
          </p:cNvSpPr>
          <p:nvPr/>
        </p:nvSpPr>
        <p:spPr bwMode="auto">
          <a:xfrm flipH="1" flipV="1">
            <a:off x="5562600" y="3886200"/>
            <a:ext cx="7620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5685" name="Line 5"/>
          <p:cNvSpPr>
            <a:spLocks noChangeShapeType="1"/>
          </p:cNvSpPr>
          <p:nvPr/>
        </p:nvSpPr>
        <p:spPr bwMode="auto">
          <a:xfrm flipV="1">
            <a:off x="6781800" y="43434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92175" y="3255963"/>
            <a:ext cx="709613" cy="1881187"/>
            <a:chOff x="658" y="2362"/>
            <a:chExt cx="447" cy="988"/>
          </a:xfrm>
        </p:grpSpPr>
        <p:sp>
          <p:nvSpPr>
            <p:cNvPr id="455687" name="Arc 7"/>
            <p:cNvSpPr>
              <a:spLocks/>
            </p:cNvSpPr>
            <p:nvPr/>
          </p:nvSpPr>
          <p:spPr bwMode="auto">
            <a:xfrm flipH="1">
              <a:off x="658" y="2362"/>
              <a:ext cx="447" cy="4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5688" name="Arc 8"/>
            <p:cNvSpPr>
              <a:spLocks/>
            </p:cNvSpPr>
            <p:nvPr/>
          </p:nvSpPr>
          <p:spPr bwMode="auto">
            <a:xfrm flipH="1" flipV="1">
              <a:off x="658" y="2856"/>
              <a:ext cx="447" cy="49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5689" name="Arc 9"/>
            <p:cNvSpPr>
              <a:spLocks/>
            </p:cNvSpPr>
            <p:nvPr/>
          </p:nvSpPr>
          <p:spPr bwMode="auto">
            <a:xfrm flipH="1">
              <a:off x="658" y="2644"/>
              <a:ext cx="447" cy="21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940" name="Arc 10"/>
            <p:cNvSpPr>
              <a:spLocks/>
            </p:cNvSpPr>
            <p:nvPr/>
          </p:nvSpPr>
          <p:spPr bwMode="auto">
            <a:xfrm flipH="1" flipV="1">
              <a:off x="658" y="2856"/>
              <a:ext cx="447" cy="212"/>
            </a:xfrm>
            <a:custGeom>
              <a:avLst/>
              <a:gdLst>
                <a:gd name="T0" fmla="*/ 0 w 21600"/>
                <a:gd name="T1" fmla="*/ 0 h 21600"/>
                <a:gd name="T2" fmla="*/ 447 w 21600"/>
                <a:gd name="T3" fmla="*/ 212 h 21600"/>
                <a:gd name="T4" fmla="*/ 0 w 21600"/>
                <a:gd name="T5" fmla="*/ 21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zh-TW" altLang="en-US">
                <a:latin typeface="Arial" charset="0"/>
                <a:ea typeface="PMingLiU" pitchFamily="18" charset="-120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846138" y="4157663"/>
            <a:ext cx="720725" cy="92075"/>
            <a:chOff x="650" y="2880"/>
            <a:chExt cx="454" cy="58"/>
          </a:xfrm>
        </p:grpSpPr>
        <p:sp>
          <p:nvSpPr>
            <p:cNvPr id="455692" name="Line 12"/>
            <p:cNvSpPr>
              <a:spLocks noChangeShapeType="1"/>
            </p:cNvSpPr>
            <p:nvPr/>
          </p:nvSpPr>
          <p:spPr bwMode="auto">
            <a:xfrm>
              <a:off x="672" y="2907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5693" name="AutoShape 13"/>
            <p:cNvSpPr>
              <a:spLocks noChangeArrowheads="1"/>
            </p:cNvSpPr>
            <p:nvPr/>
          </p:nvSpPr>
          <p:spPr bwMode="auto">
            <a:xfrm>
              <a:off x="650" y="2880"/>
              <a:ext cx="58" cy="58"/>
            </a:xfrm>
            <a:prstGeom prst="octagon">
              <a:avLst>
                <a:gd name="adj" fmla="val 29287"/>
              </a:avLst>
            </a:prstGeom>
            <a:solidFill>
              <a:srgbClr val="3366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8921" name="Text Box 14"/>
          <p:cNvSpPr txBox="1">
            <a:spLocks noChangeArrowheads="1"/>
          </p:cNvSpPr>
          <p:nvPr/>
        </p:nvSpPr>
        <p:spPr bwMode="auto">
          <a:xfrm>
            <a:off x="1609725" y="2971800"/>
            <a:ext cx="2200275" cy="334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600" b="0">
                <a:latin typeface="Arial" charset="0"/>
                <a:ea typeface="PMingLiU" pitchFamily="18" charset="-120"/>
              </a:rPr>
              <a:t>name = Chan Tai Man</a:t>
            </a:r>
          </a:p>
        </p:txBody>
      </p:sp>
      <p:sp>
        <p:nvSpPr>
          <p:cNvPr id="38922" name="Text Box 15"/>
          <p:cNvSpPr txBox="1">
            <a:spLocks noChangeArrowheads="1"/>
          </p:cNvSpPr>
          <p:nvPr/>
        </p:nvSpPr>
        <p:spPr bwMode="auto">
          <a:xfrm>
            <a:off x="1600200" y="3505200"/>
            <a:ext cx="3001963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>
                <a:latin typeface="Arial" charset="0"/>
                <a:ea typeface="PMingLiU" pitchFamily="18" charset="-120"/>
              </a:rPr>
              <a:t>address = 25, Siu Road, Shatin</a:t>
            </a:r>
          </a:p>
        </p:txBody>
      </p:sp>
      <p:sp>
        <p:nvSpPr>
          <p:cNvPr id="38923" name="Text Box 16"/>
          <p:cNvSpPr txBox="1">
            <a:spLocks noChangeArrowheads="1"/>
          </p:cNvSpPr>
          <p:nvPr/>
        </p:nvSpPr>
        <p:spPr bwMode="auto">
          <a:xfrm>
            <a:off x="1600200" y="4538663"/>
            <a:ext cx="981075" cy="3381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zh-TW" sz="1600" b="0">
                <a:latin typeface="Arial" charset="0"/>
                <a:ea typeface="PMingLiU" pitchFamily="18" charset="-120"/>
              </a:rPr>
              <a:t>age = 55</a:t>
            </a:r>
          </a:p>
        </p:txBody>
      </p:sp>
      <p:sp>
        <p:nvSpPr>
          <p:cNvPr id="38924" name="Text Box 17"/>
          <p:cNvSpPr txBox="1">
            <a:spLocks noChangeArrowheads="1"/>
          </p:cNvSpPr>
          <p:nvPr/>
        </p:nvSpPr>
        <p:spPr bwMode="auto">
          <a:xfrm>
            <a:off x="1600200" y="5029200"/>
            <a:ext cx="1951038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zh-TW" sz="1600" b="0">
                <a:latin typeface="Arial" charset="0"/>
                <a:ea typeface="PMingLiU" pitchFamily="18" charset="-120"/>
              </a:rPr>
              <a:t>phone = 1234-5667</a:t>
            </a:r>
          </a:p>
        </p:txBody>
      </p:sp>
      <p:sp>
        <p:nvSpPr>
          <p:cNvPr id="38925" name="Text Box 18"/>
          <p:cNvSpPr txBox="1">
            <a:spLocks noChangeArrowheads="1"/>
          </p:cNvSpPr>
          <p:nvPr/>
        </p:nvSpPr>
        <p:spPr bwMode="auto">
          <a:xfrm>
            <a:off x="1566863" y="2362200"/>
            <a:ext cx="13652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b="0" u="sng">
                <a:latin typeface="Arial" charset="0"/>
                <a:ea typeface="PMingLiU" pitchFamily="18" charset="-120"/>
              </a:rPr>
              <a:t>employee 1</a:t>
            </a:r>
          </a:p>
        </p:txBody>
      </p:sp>
      <p:sp>
        <p:nvSpPr>
          <p:cNvPr id="38926" name="Text Box 19"/>
          <p:cNvSpPr txBox="1">
            <a:spLocks noChangeArrowheads="1"/>
          </p:cNvSpPr>
          <p:nvPr/>
        </p:nvSpPr>
        <p:spPr bwMode="auto">
          <a:xfrm>
            <a:off x="1582738" y="4038600"/>
            <a:ext cx="143192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1600" b="0" u="sng">
                <a:latin typeface="Arial" charset="0"/>
                <a:ea typeface="PMingLiU" pitchFamily="18" charset="-120"/>
              </a:rPr>
              <a:t>ID = A234980</a:t>
            </a:r>
          </a:p>
        </p:txBody>
      </p:sp>
      <p:sp>
        <p:nvSpPr>
          <p:cNvPr id="455700" name="Oval 20"/>
          <p:cNvSpPr>
            <a:spLocks noChangeArrowheads="1"/>
          </p:cNvSpPr>
          <p:nvPr/>
        </p:nvSpPr>
        <p:spPr bwMode="auto">
          <a:xfrm>
            <a:off x="4800600" y="35052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address</a:t>
            </a:r>
          </a:p>
        </p:txBody>
      </p:sp>
      <p:sp>
        <p:nvSpPr>
          <p:cNvPr id="455701" name="Rectangle 21"/>
          <p:cNvSpPr>
            <a:spLocks noChangeArrowheads="1"/>
          </p:cNvSpPr>
          <p:nvPr/>
        </p:nvSpPr>
        <p:spPr bwMode="auto">
          <a:xfrm>
            <a:off x="5715000" y="4800600"/>
            <a:ext cx="16002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 anchorCtr="1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Employee</a:t>
            </a:r>
          </a:p>
        </p:txBody>
      </p:sp>
      <p:sp>
        <p:nvSpPr>
          <p:cNvPr id="455702" name="Oval 22"/>
          <p:cNvSpPr>
            <a:spLocks noChangeArrowheads="1"/>
          </p:cNvSpPr>
          <p:nvPr/>
        </p:nvSpPr>
        <p:spPr bwMode="auto">
          <a:xfrm>
            <a:off x="3962400" y="41148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name</a:t>
            </a:r>
          </a:p>
        </p:txBody>
      </p:sp>
      <p:sp>
        <p:nvSpPr>
          <p:cNvPr id="455703" name="Oval 23"/>
          <p:cNvSpPr>
            <a:spLocks noChangeArrowheads="1"/>
          </p:cNvSpPr>
          <p:nvPr/>
        </p:nvSpPr>
        <p:spPr bwMode="auto">
          <a:xfrm>
            <a:off x="6629400" y="32766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age</a:t>
            </a:r>
          </a:p>
        </p:txBody>
      </p:sp>
      <p:sp>
        <p:nvSpPr>
          <p:cNvPr id="455704" name="Oval 24"/>
          <p:cNvSpPr>
            <a:spLocks noChangeArrowheads="1"/>
          </p:cNvSpPr>
          <p:nvPr/>
        </p:nvSpPr>
        <p:spPr bwMode="auto">
          <a:xfrm>
            <a:off x="7467600" y="39624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>
                <a:latin typeface="Arial" charset="0"/>
                <a:ea typeface="PMingLiU" pitchFamily="18" charset="-120"/>
              </a:rPr>
              <a:t>phone</a:t>
            </a:r>
          </a:p>
        </p:txBody>
      </p:sp>
      <p:sp>
        <p:nvSpPr>
          <p:cNvPr id="455705" name="Line 25"/>
          <p:cNvSpPr>
            <a:spLocks noChangeShapeType="1"/>
          </p:cNvSpPr>
          <p:nvPr/>
        </p:nvSpPr>
        <p:spPr bwMode="auto">
          <a:xfrm flipV="1">
            <a:off x="6629400" y="3810000"/>
            <a:ext cx="5334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5706" name="Line 26"/>
          <p:cNvSpPr>
            <a:spLocks noChangeShapeType="1"/>
          </p:cNvSpPr>
          <p:nvPr/>
        </p:nvSpPr>
        <p:spPr bwMode="auto">
          <a:xfrm flipH="1" flipV="1">
            <a:off x="6172200" y="3124200"/>
            <a:ext cx="30480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5707" name="Oval 27"/>
          <p:cNvSpPr>
            <a:spLocks noChangeArrowheads="1"/>
          </p:cNvSpPr>
          <p:nvPr/>
        </p:nvSpPr>
        <p:spPr bwMode="auto">
          <a:xfrm>
            <a:off x="5486400" y="2819400"/>
            <a:ext cx="1143000" cy="533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63500" dir="3187806" algn="ctr" rotWithShape="0">
              <a:schemeClr val="accent1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altLang="zh-TW" sz="1600" b="0" u="sng">
                <a:latin typeface="Arial" charset="0"/>
                <a:ea typeface="PMingLiU" pitchFamily="18" charset="-120"/>
              </a:rPr>
              <a:t>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1171</Words>
  <Application>Microsoft Office PowerPoint</Application>
  <PresentationFormat>On-screen Show (4:3)</PresentationFormat>
  <Paragraphs>322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Entity-Relationship Model</vt:lpstr>
      <vt:lpstr>Purpose of E/R Model</vt:lpstr>
      <vt:lpstr>Entity Sets</vt:lpstr>
      <vt:lpstr>Key</vt:lpstr>
      <vt:lpstr>Concept of Keys</vt:lpstr>
      <vt:lpstr>Entity-Relationship diagram (E-R diagram)</vt:lpstr>
      <vt:lpstr>Slide 7</vt:lpstr>
      <vt:lpstr>Slide 8</vt:lpstr>
      <vt:lpstr>Slide 9</vt:lpstr>
      <vt:lpstr>Weak Entities</vt:lpstr>
      <vt:lpstr>Relational Model</vt:lpstr>
      <vt:lpstr>E/R Diagrams</vt:lpstr>
      <vt:lpstr>ER diagram</vt:lpstr>
      <vt:lpstr>Example</vt:lpstr>
      <vt:lpstr>Relationships</vt:lpstr>
      <vt:lpstr>Example</vt:lpstr>
      <vt:lpstr>Relationship Set</vt:lpstr>
      <vt:lpstr>Example</vt:lpstr>
      <vt:lpstr>ER Models</vt:lpstr>
      <vt:lpstr>A Sample Relational Database</vt:lpstr>
      <vt:lpstr>E.R  Model</vt:lpstr>
      <vt:lpstr> E.R.Model for car Insurance company </vt:lpstr>
      <vt:lpstr>Relational table of car insurance co.</vt:lpstr>
      <vt:lpstr>Specialization </vt:lpstr>
      <vt:lpstr>E-R Diagram for the Banking Enterprise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Entity-Relationship Model</dc:title>
  <dc:creator>DELL12</dc:creator>
  <cp:lastModifiedBy>DELL12</cp:lastModifiedBy>
  <cp:revision>2</cp:revision>
  <dcterms:created xsi:type="dcterms:W3CDTF">2024-03-01T03:31:48Z</dcterms:created>
  <dcterms:modified xsi:type="dcterms:W3CDTF">2024-03-01T03:39:44Z</dcterms:modified>
</cp:coreProperties>
</file>