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svg" ContentType="image/sv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DFA9E3-4D53-4C75-87E8-B9B564FEA748}" v="463" dt="2023-07-18T18:55:53.159"/>
    <p1510:client id="{624B820E-7E78-4ED1-A268-F7FA24B86E24}" v="321" dt="2023-08-06T17:42:09.4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972" autoAdjust="0"/>
    <p:restoredTop sz="94660"/>
  </p:normalViewPr>
  <p:slideViewPr>
    <p:cSldViewPr snapToGrid="0">
      <p:cViewPr varScale="1">
        <p:scale>
          <a:sx n="73" d="100"/>
          <a:sy n="73" d="100"/>
        </p:scale>
        <p:origin x="-420"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pPr/>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pPr/>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pPr/>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pPr/>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pPr/>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pPr/>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pPr/>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pPr/>
              <a:t>‹#›</a:t>
            </a:fld>
            <a:endParaRPr lang="en-US"/>
          </a:p>
        </p:txBody>
      </p:sp>
    </p:spTree>
    <p:extLst>
      <p:ext uri="{BB962C8B-B14F-4D97-AF65-F5344CB8AC3E}">
        <p14:creationId xmlns:p14="http://schemas.microsoft.com/office/powerpoint/2010/main" xmlns=""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xmlns="" id="{A8CCCB6D-5162-4AAE-A5E3-3AC55410DBC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0BCD8C04-CC7B-40EF-82EB-E9821F79BB8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70" y="2458"/>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7">
            <a:extLst>
              <a:ext uri="{FF2B5EF4-FFF2-40B4-BE49-F238E27FC236}">
                <a16:creationId xmlns:a16="http://schemas.microsoft.com/office/drawing/2014/main" xmlns="" id="{56DFFAFF-1C93-963D-DE5E-FDCFBFD9C8BA}"/>
              </a:ext>
              <a:ext uri="{C183D7F6-B498-43B3-948B-1728B52AA6E4}">
                <adec:decorative xmlns:adec="http://schemas.microsoft.com/office/drawing/2017/decorative" xmlns="" val="1"/>
              </a:ext>
            </a:extLst>
          </p:cNvPr>
          <p:cNvPicPr>
            <a:picLocks noChangeAspect="1"/>
          </p:cNvPicPr>
          <p:nvPr/>
        </p:nvPicPr>
        <p:blipFill>
          <a:blip r:embed="rId2"/>
          <a:stretch>
            <a:fillRect/>
          </a:stretch>
        </p:blipFill>
        <p:spPr>
          <a:xfrm>
            <a:off x="-170" y="0"/>
            <a:ext cx="7929324" cy="6858000"/>
          </a:xfrm>
          <a:prstGeom prst="rect">
            <a:avLst/>
          </a:prstGeom>
        </p:spPr>
      </p:pic>
      <p:sp>
        <p:nvSpPr>
          <p:cNvPr id="2" name="Title 1"/>
          <p:cNvSpPr>
            <a:spLocks noGrp="1"/>
          </p:cNvSpPr>
          <p:nvPr>
            <p:ph type="ctrTitle"/>
          </p:nvPr>
        </p:nvSpPr>
        <p:spPr>
          <a:xfrm>
            <a:off x="-1301" y="4805159"/>
            <a:ext cx="4620584" cy="2011507"/>
          </a:xfrm>
        </p:spPr>
        <p:txBody>
          <a:bodyPr>
            <a:normAutofit/>
          </a:bodyPr>
          <a:lstStyle/>
          <a:p>
            <a:pPr algn="l"/>
            <a:r>
              <a:rPr lang="en-US" sz="4400" b="1" dirty="0">
                <a:solidFill>
                  <a:schemeClr val="tx1">
                    <a:lumMod val="95000"/>
                    <a:lumOff val="5000"/>
                  </a:schemeClr>
                </a:solidFill>
                <a:highlight>
                  <a:srgbClr val="C0C0C0"/>
                </a:highlight>
                <a:latin typeface="Calibri"/>
                <a:cs typeface="Calibri Light"/>
              </a:rPr>
              <a:t>TOPIC- GREEN REVOLUTION</a:t>
            </a:r>
          </a:p>
        </p:txBody>
      </p:sp>
      <p:pic>
        <p:nvPicPr>
          <p:cNvPr id="8" name="Picture 8" descr="A person wearing glasses and a yellow and white dress&#10;&#10;Description automatically generated">
            <a:extLst>
              <a:ext uri="{FF2B5EF4-FFF2-40B4-BE49-F238E27FC236}">
                <a16:creationId xmlns:a16="http://schemas.microsoft.com/office/drawing/2014/main" xmlns="" id="{2AB3F394-59B7-640B-A021-3CF939D3AFFA}"/>
              </a:ext>
            </a:extLst>
          </p:cNvPr>
          <p:cNvPicPr>
            <a:picLocks noChangeAspect="1"/>
          </p:cNvPicPr>
          <p:nvPr/>
        </p:nvPicPr>
        <p:blipFill rotWithShape="1">
          <a:blip r:embed="rId3"/>
          <a:srcRect r="2" b="26968"/>
          <a:stretch/>
        </p:blipFill>
        <p:spPr>
          <a:xfrm>
            <a:off x="6225997" y="-2458"/>
            <a:ext cx="5962785" cy="685800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
        <p:nvSpPr>
          <p:cNvPr id="5" name="TextBox 4">
            <a:extLst>
              <a:ext uri="{FF2B5EF4-FFF2-40B4-BE49-F238E27FC236}">
                <a16:creationId xmlns:a16="http://schemas.microsoft.com/office/drawing/2014/main" xmlns="" id="{F7FB6E03-733E-0F90-D8B6-ED3492768997}"/>
              </a:ext>
            </a:extLst>
          </p:cNvPr>
          <p:cNvSpPr txBox="1"/>
          <p:nvPr/>
        </p:nvSpPr>
        <p:spPr>
          <a:xfrm>
            <a:off x="4724400" y="4443413"/>
            <a:ext cx="2743200" cy="317500"/>
          </a:xfrm>
          <a:prstGeom prst="rect">
            <a:avLst/>
          </a:prstGeom>
        </p:spPr>
        <p:txBody>
          <a:bodyPr lIns="91440" tIns="45720" rIns="91440" bIns="45720" anchor="t">
            <a:normAutofit fontScale="92500" lnSpcReduction="20000"/>
          </a:bodyPr>
          <a:lstStyle/>
          <a:p>
            <a:endParaRPr lang="en-US" dirty="0">
              <a:cs typeface="Calibri"/>
            </a:endParaRPr>
          </a:p>
        </p:txBody>
      </p:sp>
      <p:sp>
        <p:nvSpPr>
          <p:cNvPr id="3" name="Subtitle 2"/>
          <p:cNvSpPr>
            <a:spLocks noGrp="1"/>
          </p:cNvSpPr>
          <p:nvPr>
            <p:ph type="subTitle" idx="1"/>
          </p:nvPr>
        </p:nvSpPr>
        <p:spPr>
          <a:xfrm>
            <a:off x="3235569" y="7564438"/>
            <a:ext cx="9144000" cy="1655762"/>
          </a:xfrm>
        </p:spPr>
        <p:txBody>
          <a:bodyPr/>
          <a:lstStyle/>
          <a:p>
            <a:endParaRPr lang="en-US"/>
          </a:p>
        </p:txBody>
      </p:sp>
      <p:sp>
        <p:nvSpPr>
          <p:cNvPr id="9" name="TextBox 8">
            <a:extLst>
              <a:ext uri="{FF2B5EF4-FFF2-40B4-BE49-F238E27FC236}">
                <a16:creationId xmlns:a16="http://schemas.microsoft.com/office/drawing/2014/main" xmlns="" id="{9614A092-9EB1-7F23-4B46-F8AADF606DEE}"/>
              </a:ext>
            </a:extLst>
          </p:cNvPr>
          <p:cNvSpPr txBox="1"/>
          <p:nvPr/>
        </p:nvSpPr>
        <p:spPr>
          <a:xfrm>
            <a:off x="6353908" y="5460609"/>
            <a:ext cx="5831056" cy="1346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i="1" dirty="0">
                <a:solidFill>
                  <a:schemeClr val="bg1"/>
                </a:solidFill>
                <a:highlight>
                  <a:srgbClr val="000000"/>
                </a:highlight>
                <a:cs typeface="Calibri"/>
              </a:rPr>
              <a:t>BY- SUNITA CHANSORIA</a:t>
            </a:r>
          </a:p>
          <a:p>
            <a:pPr algn="ctr"/>
            <a:r>
              <a:rPr lang="en-US" sz="2000" b="1" i="1" dirty="0">
                <a:solidFill>
                  <a:schemeClr val="bg1"/>
                </a:solidFill>
                <a:highlight>
                  <a:srgbClr val="000000"/>
                </a:highlight>
                <a:cs typeface="Calibri"/>
              </a:rPr>
              <a:t>ASSISTANT PROFESSOR </a:t>
            </a:r>
          </a:p>
          <a:p>
            <a:pPr algn="ctr"/>
            <a:r>
              <a:rPr lang="en-US" sz="2000" b="1" i="1" dirty="0">
                <a:solidFill>
                  <a:schemeClr val="bg1"/>
                </a:solidFill>
                <a:highlight>
                  <a:srgbClr val="000000"/>
                </a:highlight>
                <a:cs typeface="Calibri"/>
              </a:rPr>
              <a:t>DEPARTMENT OF GEOGRAPHY</a:t>
            </a:r>
          </a:p>
          <a:p>
            <a:pPr algn="ctr"/>
            <a:r>
              <a:rPr lang="en-US" sz="2000" b="1" i="1" dirty="0">
                <a:solidFill>
                  <a:schemeClr val="bg1"/>
                </a:solidFill>
                <a:highlight>
                  <a:srgbClr val="000000"/>
                </a:highlight>
                <a:cs typeface="Calibri"/>
              </a:rPr>
              <a:t>DURGA MAHAVIDAYALAYA RAIPUR (C.G)</a:t>
            </a:r>
          </a:p>
        </p:txBody>
      </p:sp>
    </p:spTree>
    <p:extLst>
      <p:ext uri="{BB962C8B-B14F-4D97-AF65-F5344CB8AC3E}">
        <p14:creationId xmlns:p14="http://schemas.microsoft.com/office/powerpoint/2010/main" xmlns=""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A4026A73-1F7F-49F2-B319-8CA3B3D532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2CE9F7D7-ED44-1568-0127-6EDD88EB10D6}"/>
              </a:ext>
            </a:extLst>
          </p:cNvPr>
          <p:cNvSpPr>
            <a:spLocks noGrp="1"/>
          </p:cNvSpPr>
          <p:nvPr>
            <p:ph type="title"/>
          </p:nvPr>
        </p:nvSpPr>
        <p:spPr>
          <a:xfrm>
            <a:off x="1006900" y="1188637"/>
            <a:ext cx="3141430" cy="4480726"/>
          </a:xfrm>
        </p:spPr>
        <p:txBody>
          <a:bodyPr>
            <a:normAutofit/>
          </a:bodyPr>
          <a:lstStyle/>
          <a:p>
            <a:pPr algn="r"/>
            <a:r>
              <a:rPr lang="en-US" sz="4600" b="1" dirty="0">
                <a:cs typeface="Calibri Light"/>
              </a:rPr>
              <a:t>Conclusion</a:t>
            </a:r>
            <a:br>
              <a:rPr lang="en-US" sz="4600" b="1" dirty="0">
                <a:cs typeface="Calibri Light"/>
              </a:rPr>
            </a:br>
            <a:endParaRPr lang="en-US" sz="6600"/>
          </a:p>
        </p:txBody>
      </p:sp>
      <p:cxnSp>
        <p:nvCxnSpPr>
          <p:cNvPr id="16" name="Straight Connector 15">
            <a:extLst>
              <a:ext uri="{FF2B5EF4-FFF2-40B4-BE49-F238E27FC236}">
                <a16:creationId xmlns:a16="http://schemas.microsoft.com/office/drawing/2014/main" xmlns=""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FCC92DD7-4C37-7D73-A804-405C2F9A9882}"/>
              </a:ext>
            </a:extLst>
          </p:cNvPr>
          <p:cNvSpPr>
            <a:spLocks noGrp="1"/>
          </p:cNvSpPr>
          <p:nvPr>
            <p:ph idx="1"/>
          </p:nvPr>
        </p:nvSpPr>
        <p:spPr>
          <a:xfrm>
            <a:off x="5138928" y="1338729"/>
            <a:ext cx="4795584" cy="4180542"/>
          </a:xfrm>
        </p:spPr>
        <p:txBody>
          <a:bodyPr anchor="ctr">
            <a:normAutofit/>
          </a:bodyPr>
          <a:lstStyle/>
          <a:p>
            <a:r>
              <a:rPr lang="en-US" sz="2000" dirty="0">
                <a:cs typeface="Calibri"/>
              </a:rPr>
              <a:t>Green Revolution has </a:t>
            </a:r>
            <a:r>
              <a:rPr lang="en-US" sz="2000" dirty="0"/>
              <a:t>done a lot of positive things, saving the lives of millions peoples and exponentially increasing the yield of food crops. But environmental degradation makes the Green Revolution an overall inefficient, short-term solution to the problem of food insecurity. So, more sustainable and environmental friendly system of cultivation needs to be practiced. The world needs green Revolution 2, which promises to feed a growing world population sustainably –without compromising the needs of future generations.</a:t>
            </a:r>
            <a:endParaRPr lang="en-US" sz="2000" dirty="0">
              <a:cs typeface="Calibri"/>
            </a:endParaRPr>
          </a:p>
          <a:p>
            <a:endParaRPr lang="en-US" sz="2400" dirty="0">
              <a:cs typeface="Calibri"/>
            </a:endParaRPr>
          </a:p>
        </p:txBody>
      </p:sp>
    </p:spTree>
    <p:extLst>
      <p:ext uri="{BB962C8B-B14F-4D97-AF65-F5344CB8AC3E}">
        <p14:creationId xmlns:p14="http://schemas.microsoft.com/office/powerpoint/2010/main" xmlns="" val="1846576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18">
            <a:extLst>
              <a:ext uri="{FF2B5EF4-FFF2-40B4-BE49-F238E27FC236}">
                <a16:creationId xmlns:a16="http://schemas.microsoft.com/office/drawing/2014/main" xmlns="" id="{19D32F93-50AC-4C46-A5DB-291C60DDB7B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15" descr="Right Double Quote">
            <a:extLst>
              <a:ext uri="{FF2B5EF4-FFF2-40B4-BE49-F238E27FC236}">
                <a16:creationId xmlns:a16="http://schemas.microsoft.com/office/drawing/2014/main" xmlns="" id="{7DF95C04-29D3-F946-E811-7A31C94BF25F}"/>
              </a:ext>
            </a:extLst>
          </p:cNvPr>
          <p:cNvPicPr>
            <a:picLocks noChangeAspect="1"/>
          </p:cNvPicPr>
          <p:nvPr/>
        </p:nvPicPr>
        <p:blipFill>
          <a:blip r:embed="rId2">
            <a:extLst>
              <a:ext uri="{28A0092B-C50C-407E-A947-70E740481C1C}">
                <a14:useLocalDpi xmlns:a14="http://schemas.microsoft.com/office/drawing/2010/main" xmlns="" val="0"/>
              </a:ext>
              <a:ext uri="{96DAC541-7B7A-43D3-8B79-37D633B846F1}">
                <asvg:svgBlip xmlns:asvg="http://schemas.microsoft.com/office/drawing/2016/SVG/main" xmlns="" r:embed="rId3"/>
              </a:ext>
            </a:extLst>
          </a:blip>
          <a:stretch>
            <a:fillRect/>
          </a:stretch>
        </p:blipFill>
        <p:spPr>
          <a:xfrm>
            <a:off x="1031239" y="1525536"/>
            <a:ext cx="3775459" cy="3775459"/>
          </a:xfrm>
          <a:prstGeom prst="rect">
            <a:avLst/>
          </a:prstGeom>
        </p:spPr>
      </p:pic>
      <p:sp>
        <p:nvSpPr>
          <p:cNvPr id="28" name="Freeform: Shape 20">
            <a:extLst>
              <a:ext uri="{FF2B5EF4-FFF2-40B4-BE49-F238E27FC236}">
                <a16:creationId xmlns:a16="http://schemas.microsoft.com/office/drawing/2014/main" xmlns="" id="{B9A1D9BC-1455-4308-9ABD-A3F8EDB67AA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296068" y="320442"/>
            <a:ext cx="6572492" cy="6212748"/>
          </a:xfrm>
          <a:custGeom>
            <a:avLst/>
            <a:gdLst>
              <a:gd name="connsiteX0" fmla="*/ 0 w 6572492"/>
              <a:gd name="connsiteY0" fmla="*/ 0 h 6212748"/>
              <a:gd name="connsiteX1" fmla="*/ 2248593 w 6572492"/>
              <a:gd name="connsiteY1" fmla="*/ 0 h 6212748"/>
              <a:gd name="connsiteX2" fmla="*/ 2694770 w 6572492"/>
              <a:gd name="connsiteY2" fmla="*/ 0 h 6212748"/>
              <a:gd name="connsiteX3" fmla="*/ 2991094 w 6572492"/>
              <a:gd name="connsiteY3" fmla="*/ 0 h 6212748"/>
              <a:gd name="connsiteX4" fmla="*/ 6572492 w 6572492"/>
              <a:gd name="connsiteY4" fmla="*/ 0 h 6212748"/>
              <a:gd name="connsiteX5" fmla="*/ 6572492 w 6572492"/>
              <a:gd name="connsiteY5" fmla="*/ 2864954 h 6212748"/>
              <a:gd name="connsiteX6" fmla="*/ 3129047 w 6572492"/>
              <a:gd name="connsiteY6" fmla="*/ 6212748 h 6212748"/>
              <a:gd name="connsiteX7" fmla="*/ 2694770 w 6572492"/>
              <a:gd name="connsiteY7" fmla="*/ 6212748 h 6212748"/>
              <a:gd name="connsiteX8" fmla="*/ 2248593 w 6572492"/>
              <a:gd name="connsiteY8" fmla="*/ 6212748 h 6212748"/>
              <a:gd name="connsiteX9" fmla="*/ 0 w 6572492"/>
              <a:gd name="connsiteY9" fmla="*/ 6212748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72492" h="6212748">
                <a:moveTo>
                  <a:pt x="0" y="0"/>
                </a:moveTo>
                <a:lnTo>
                  <a:pt x="2248593" y="0"/>
                </a:lnTo>
                <a:lnTo>
                  <a:pt x="2694770" y="0"/>
                </a:lnTo>
                <a:lnTo>
                  <a:pt x="2991094" y="0"/>
                </a:lnTo>
                <a:lnTo>
                  <a:pt x="6572492" y="0"/>
                </a:lnTo>
                <a:lnTo>
                  <a:pt x="6572492" y="2864954"/>
                </a:lnTo>
                <a:lnTo>
                  <a:pt x="3129047" y="6212748"/>
                </a:lnTo>
                <a:lnTo>
                  <a:pt x="2694770" y="6212748"/>
                </a:lnTo>
                <a:lnTo>
                  <a:pt x="2248593"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Right Triangle 22">
            <a:extLst>
              <a:ext uri="{FF2B5EF4-FFF2-40B4-BE49-F238E27FC236}">
                <a16:creationId xmlns:a16="http://schemas.microsoft.com/office/drawing/2014/main" xmlns=""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xmlns="" id="{4A62647B-1222-407C-8740-5A497612B1F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3EB6A82-AD6B-1E2E-0FB6-8CBD0757A5A4}"/>
              </a:ext>
            </a:extLst>
          </p:cNvPr>
          <p:cNvSpPr>
            <a:spLocks noGrp="1"/>
          </p:cNvSpPr>
          <p:nvPr>
            <p:ph type="title"/>
          </p:nvPr>
        </p:nvSpPr>
        <p:spPr>
          <a:xfrm>
            <a:off x="5775961" y="962526"/>
            <a:ext cx="5384800" cy="3210689"/>
          </a:xfrm>
        </p:spPr>
        <p:txBody>
          <a:bodyPr vert="horz" lIns="91440" tIns="45720" rIns="91440" bIns="45720" rtlCol="0" anchor="b">
            <a:normAutofit/>
          </a:bodyPr>
          <a:lstStyle/>
          <a:p>
            <a:r>
              <a:rPr lang="en-US" sz="7200" kern="1200">
                <a:solidFill>
                  <a:schemeClr val="tx1"/>
                </a:solidFill>
                <a:latin typeface="+mj-lt"/>
                <a:ea typeface="+mj-ea"/>
                <a:cs typeface="+mj-cs"/>
              </a:rPr>
              <a:t>THANK YOU.!!</a:t>
            </a:r>
          </a:p>
        </p:txBody>
      </p:sp>
    </p:spTree>
    <p:extLst>
      <p:ext uri="{BB962C8B-B14F-4D97-AF65-F5344CB8AC3E}">
        <p14:creationId xmlns:p14="http://schemas.microsoft.com/office/powerpoint/2010/main" xmlns="" val="4191755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54">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xmlns="" id="{A4026A73-1F7F-49F2-B319-8CA3B3D532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Right Triangle 58">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DF43359-324F-B593-A7D6-8E74918995FF}"/>
              </a:ext>
            </a:extLst>
          </p:cNvPr>
          <p:cNvSpPr>
            <a:spLocks noGrp="1"/>
          </p:cNvSpPr>
          <p:nvPr>
            <p:ph type="title"/>
          </p:nvPr>
        </p:nvSpPr>
        <p:spPr>
          <a:xfrm>
            <a:off x="1006900" y="1188637"/>
            <a:ext cx="3316484" cy="4480726"/>
          </a:xfrm>
        </p:spPr>
        <p:txBody>
          <a:bodyPr>
            <a:normAutofit/>
          </a:bodyPr>
          <a:lstStyle/>
          <a:p>
            <a:pPr algn="r"/>
            <a:r>
              <a:rPr lang="en-US" sz="4600" b="1" dirty="0">
                <a:cs typeface="Calibri Light" panose="020F0302020204030204"/>
              </a:rPr>
              <a:t>WHAT IS GREEN REVOLUTION</a:t>
            </a:r>
            <a:endParaRPr lang="en-US" sz="4600" b="1"/>
          </a:p>
        </p:txBody>
      </p:sp>
      <p:cxnSp>
        <p:nvCxnSpPr>
          <p:cNvPr id="63" name="Straight Connector 62">
            <a:extLst>
              <a:ext uri="{FF2B5EF4-FFF2-40B4-BE49-F238E27FC236}">
                <a16:creationId xmlns:a16="http://schemas.microsoft.com/office/drawing/2014/main" xmlns=""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77E5E217-5290-CE8D-E8DC-0E0FA15520EE}"/>
              </a:ext>
            </a:extLst>
          </p:cNvPr>
          <p:cNvSpPr>
            <a:spLocks noGrp="1"/>
          </p:cNvSpPr>
          <p:nvPr>
            <p:ph idx="1"/>
          </p:nvPr>
        </p:nvSpPr>
        <p:spPr>
          <a:xfrm>
            <a:off x="5138928" y="1338729"/>
            <a:ext cx="4795584" cy="4180542"/>
          </a:xfrm>
        </p:spPr>
        <p:txBody>
          <a:bodyPr anchor="ctr">
            <a:normAutofit/>
          </a:bodyPr>
          <a:lstStyle/>
          <a:p>
            <a:r>
              <a:rPr lang="en-US" sz="2200"/>
              <a:t>The Green Revolution was a period when the productivity of global agriculture increased drastically as a result of new advances. During this time period, new chemical fertilizers and pesticides were created. The chemical fertilizers made it possible to supply crops with extra nutrients and, therefore, increase yield. The newly developed pesticides controlled weeds, deterred or kill insects, and prevented diseases, which also resulted in higher productivity.</a:t>
            </a:r>
            <a:endParaRPr lang="en-US" sz="2200">
              <a:ea typeface="Calibri"/>
              <a:cs typeface="Calibri"/>
            </a:endParaRPr>
          </a:p>
          <a:p>
            <a:endParaRPr lang="en-US" sz="2200">
              <a:ea typeface="Calibri"/>
              <a:cs typeface="Calibri"/>
            </a:endParaRPr>
          </a:p>
        </p:txBody>
      </p:sp>
    </p:spTree>
    <p:extLst>
      <p:ext uri="{BB962C8B-B14F-4D97-AF65-F5344CB8AC3E}">
        <p14:creationId xmlns:p14="http://schemas.microsoft.com/office/powerpoint/2010/main" xmlns="" val="691470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5" name="Rectangle 64">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Shape 66">
            <a:extLst>
              <a:ext uri="{FF2B5EF4-FFF2-40B4-BE49-F238E27FC236}">
                <a16:creationId xmlns:a16="http://schemas.microsoft.com/office/drawing/2014/main" xmlns="" id="{A4026A73-1F7F-49F2-B319-8CA3B3D532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Right Triangle 68">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9E8EFD3C-583F-1B36-D533-EB889522BE14}"/>
              </a:ext>
            </a:extLst>
          </p:cNvPr>
          <p:cNvSpPr>
            <a:spLocks noGrp="1"/>
          </p:cNvSpPr>
          <p:nvPr>
            <p:ph type="title"/>
          </p:nvPr>
        </p:nvSpPr>
        <p:spPr>
          <a:xfrm>
            <a:off x="821549" y="1188637"/>
            <a:ext cx="3326781" cy="4480726"/>
          </a:xfrm>
        </p:spPr>
        <p:txBody>
          <a:bodyPr>
            <a:normAutofit/>
          </a:bodyPr>
          <a:lstStyle/>
          <a:p>
            <a:pPr algn="r"/>
            <a:r>
              <a:rPr lang="en-US" sz="4600" b="1" dirty="0">
                <a:ea typeface="+mj-lt"/>
                <a:cs typeface="+mj-lt"/>
              </a:rPr>
              <a:t>History and development of Green Revolution </a:t>
            </a:r>
            <a:endParaRPr lang="en-US" sz="4600" b="1" dirty="0">
              <a:cs typeface="Calibri Light"/>
            </a:endParaRPr>
          </a:p>
        </p:txBody>
      </p:sp>
      <p:cxnSp>
        <p:nvCxnSpPr>
          <p:cNvPr id="73" name="Straight Connector 72">
            <a:extLst>
              <a:ext uri="{FF2B5EF4-FFF2-40B4-BE49-F238E27FC236}">
                <a16:creationId xmlns:a16="http://schemas.microsoft.com/office/drawing/2014/main" xmlns=""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2A414292-B6EA-2583-8549-44EDFD4FD6BE}"/>
              </a:ext>
            </a:extLst>
          </p:cNvPr>
          <p:cNvSpPr>
            <a:spLocks noGrp="1"/>
          </p:cNvSpPr>
          <p:nvPr>
            <p:ph idx="1"/>
          </p:nvPr>
        </p:nvSpPr>
        <p:spPr>
          <a:xfrm>
            <a:off x="5138928" y="1338729"/>
            <a:ext cx="4795584" cy="4180542"/>
          </a:xfrm>
        </p:spPr>
        <p:txBody>
          <a:bodyPr anchor="ctr">
            <a:normAutofit/>
          </a:bodyPr>
          <a:lstStyle/>
          <a:p>
            <a:r>
              <a:rPr lang="en-US" sz="2000" dirty="0"/>
              <a:t>The beginnings of the Green Revolution are often attributed to Norman Borlaug, an American scientist interested in agriculture Dr. Norman E. Borlaug receives the Congressional Gold Medal in 2007. </a:t>
            </a:r>
            <a:r>
              <a:rPr lang="en-US" sz="2000" dirty="0" err="1"/>
              <a:t>Burlaug</a:t>
            </a:r>
            <a:r>
              <a:rPr lang="en-US" sz="2000" dirty="0"/>
              <a:t>, a 1970 Nobel Laureate, was honored for his work in the 'Green Revolution,' saving millions of lives from famine in India, Mexico, and the Middle East.</a:t>
            </a:r>
            <a:endParaRPr lang="en-US" sz="2000" dirty="0">
              <a:ea typeface="+mn-lt"/>
              <a:cs typeface="+mn-lt"/>
            </a:endParaRPr>
          </a:p>
          <a:p>
            <a:endParaRPr lang="en-US" sz="2000" dirty="0">
              <a:cs typeface="Calibri"/>
            </a:endParaRPr>
          </a:p>
        </p:txBody>
      </p:sp>
    </p:spTree>
    <p:extLst>
      <p:ext uri="{BB962C8B-B14F-4D97-AF65-F5344CB8AC3E}">
        <p14:creationId xmlns:p14="http://schemas.microsoft.com/office/powerpoint/2010/main" xmlns="" val="2922447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xmlns="" id="{A4026A73-1F7F-49F2-B319-8CA3B3D532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573DD2A2-06A5-566D-3083-FE6F1B8F7F01}"/>
              </a:ext>
            </a:extLst>
          </p:cNvPr>
          <p:cNvSpPr>
            <a:spLocks noGrp="1"/>
          </p:cNvSpPr>
          <p:nvPr>
            <p:ph type="title"/>
          </p:nvPr>
        </p:nvSpPr>
        <p:spPr>
          <a:xfrm>
            <a:off x="1006900" y="1188637"/>
            <a:ext cx="3141430" cy="4480726"/>
          </a:xfrm>
        </p:spPr>
        <p:txBody>
          <a:bodyPr>
            <a:normAutofit/>
          </a:bodyPr>
          <a:lstStyle/>
          <a:p>
            <a:pPr algn="r"/>
            <a:r>
              <a:rPr lang="en-US" sz="4600" b="1" dirty="0">
                <a:cs typeface="Calibri Light"/>
              </a:rPr>
              <a:t>Green Revolution in India</a:t>
            </a:r>
          </a:p>
          <a:p>
            <a:pPr algn="r"/>
            <a:endParaRPr lang="en-US" sz="4600">
              <a:ea typeface="Calibri Light"/>
              <a:cs typeface="Calibri Light"/>
            </a:endParaRPr>
          </a:p>
        </p:txBody>
      </p:sp>
      <p:cxnSp>
        <p:nvCxnSpPr>
          <p:cNvPr id="29" name="Straight Connector 28">
            <a:extLst>
              <a:ext uri="{FF2B5EF4-FFF2-40B4-BE49-F238E27FC236}">
                <a16:creationId xmlns:a16="http://schemas.microsoft.com/office/drawing/2014/main" xmlns=""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48EAAF2F-2080-7CD7-2E84-F78856A49C5D}"/>
              </a:ext>
            </a:extLst>
          </p:cNvPr>
          <p:cNvSpPr>
            <a:spLocks noGrp="1"/>
          </p:cNvSpPr>
          <p:nvPr>
            <p:ph idx="1"/>
          </p:nvPr>
        </p:nvSpPr>
        <p:spPr>
          <a:xfrm>
            <a:off x="5138928" y="1338729"/>
            <a:ext cx="4795584" cy="4180542"/>
          </a:xfrm>
        </p:spPr>
        <p:txBody>
          <a:bodyPr anchor="ctr">
            <a:normAutofit/>
          </a:bodyPr>
          <a:lstStyle/>
          <a:p>
            <a:r>
              <a:rPr lang="en-US" sz="2000" dirty="0"/>
              <a:t>In 1965 the government of Mrs. Indira Gandhi decided to major steps on agriculture conditions. •Thus Green Revolution was applied to the period from 1967 to 1978 basically in the parts or Haryana and Punjab. • At this stage concern was on Wheat and Rice. •Dr. MS Swaminathan from India led Green Revolution as a Project.</a:t>
            </a:r>
            <a:endParaRPr lang="en-US" sz="2000" dirty="0">
              <a:ea typeface="Calibri"/>
              <a:cs typeface="Calibri"/>
            </a:endParaRPr>
          </a:p>
          <a:p>
            <a:endParaRPr lang="en-US" dirty="0">
              <a:ea typeface="Calibri"/>
              <a:cs typeface="Calibri"/>
            </a:endParaRPr>
          </a:p>
          <a:p>
            <a:endParaRPr lang="en-US" sz="2400" dirty="0">
              <a:ea typeface="Calibri"/>
              <a:cs typeface="Calibri"/>
            </a:endParaRPr>
          </a:p>
        </p:txBody>
      </p:sp>
    </p:spTree>
    <p:extLst>
      <p:ext uri="{BB962C8B-B14F-4D97-AF65-F5344CB8AC3E}">
        <p14:creationId xmlns:p14="http://schemas.microsoft.com/office/powerpoint/2010/main" xmlns="" val="2221763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xmlns="" id="{A4026A73-1F7F-49F2-B319-8CA3B3D532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Right Triangle 24">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03B31524-4305-E419-F8AA-AE8525DDAC73}"/>
              </a:ext>
            </a:extLst>
          </p:cNvPr>
          <p:cNvSpPr>
            <a:spLocks noGrp="1"/>
          </p:cNvSpPr>
          <p:nvPr>
            <p:ph type="title"/>
          </p:nvPr>
        </p:nvSpPr>
        <p:spPr>
          <a:xfrm>
            <a:off x="1006900" y="1188637"/>
            <a:ext cx="3141430" cy="4480726"/>
          </a:xfrm>
        </p:spPr>
        <p:txBody>
          <a:bodyPr>
            <a:normAutofit/>
          </a:bodyPr>
          <a:lstStyle/>
          <a:p>
            <a:pPr algn="r"/>
            <a:r>
              <a:rPr lang="en-US" sz="4600" b="1" dirty="0"/>
              <a:t>Methods used in Green Revolution</a:t>
            </a:r>
            <a:endParaRPr lang="en-US" sz="4600" b="1" dirty="0">
              <a:cs typeface="Calibri Light"/>
            </a:endParaRPr>
          </a:p>
          <a:p>
            <a:pPr algn="r"/>
            <a:endParaRPr lang="en-US" sz="4600">
              <a:ea typeface="Calibri Light"/>
              <a:cs typeface="Calibri Light"/>
            </a:endParaRPr>
          </a:p>
        </p:txBody>
      </p:sp>
      <p:cxnSp>
        <p:nvCxnSpPr>
          <p:cNvPr id="29" name="Straight Connector 28">
            <a:extLst>
              <a:ext uri="{FF2B5EF4-FFF2-40B4-BE49-F238E27FC236}">
                <a16:creationId xmlns:a16="http://schemas.microsoft.com/office/drawing/2014/main" xmlns=""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67BD8B8B-F3C7-6371-C669-D5B68802D965}"/>
              </a:ext>
            </a:extLst>
          </p:cNvPr>
          <p:cNvSpPr>
            <a:spLocks noGrp="1"/>
          </p:cNvSpPr>
          <p:nvPr>
            <p:ph idx="1"/>
          </p:nvPr>
        </p:nvSpPr>
        <p:spPr>
          <a:xfrm>
            <a:off x="5138928" y="1338729"/>
            <a:ext cx="4795584" cy="4180542"/>
          </a:xfrm>
        </p:spPr>
        <p:txBody>
          <a:bodyPr anchor="ctr">
            <a:normAutofit/>
          </a:bodyPr>
          <a:lstStyle/>
          <a:p>
            <a:r>
              <a:rPr lang="en-US" sz="2000" dirty="0"/>
              <a:t>Multiple Cropping System </a:t>
            </a:r>
            <a:endParaRPr lang="en-US" sz="2000" dirty="0">
              <a:cs typeface="Calibri"/>
            </a:endParaRPr>
          </a:p>
          <a:p>
            <a:r>
              <a:rPr lang="en-US" sz="2000" dirty="0"/>
              <a:t>Seeds with superior genetics</a:t>
            </a:r>
            <a:endParaRPr lang="en-US" sz="2000" dirty="0">
              <a:cs typeface="Calibri"/>
            </a:endParaRPr>
          </a:p>
          <a:p>
            <a:r>
              <a:rPr lang="en-US" sz="2000" dirty="0"/>
              <a:t>Proper irrigation system </a:t>
            </a:r>
            <a:endParaRPr lang="en-US" sz="2000" dirty="0">
              <a:cs typeface="Calibri"/>
            </a:endParaRPr>
          </a:p>
          <a:p>
            <a:r>
              <a:rPr lang="en-US" sz="2000" dirty="0"/>
              <a:t>HYV seeds </a:t>
            </a:r>
            <a:endParaRPr lang="en-US" sz="2000" dirty="0">
              <a:cs typeface="Calibri"/>
            </a:endParaRPr>
          </a:p>
          <a:p>
            <a:r>
              <a:rPr lang="en-US" sz="2000" dirty="0"/>
              <a:t>Pesticides and fertilizers </a:t>
            </a:r>
            <a:endParaRPr lang="en-US" sz="2000" dirty="0">
              <a:cs typeface="Calibri"/>
            </a:endParaRPr>
          </a:p>
          <a:p>
            <a:r>
              <a:rPr lang="en-US" sz="2000" dirty="0"/>
              <a:t>Modern machines </a:t>
            </a:r>
            <a:endParaRPr lang="en-US" sz="2000" dirty="0">
              <a:cs typeface="Calibri"/>
            </a:endParaRPr>
          </a:p>
          <a:p>
            <a:r>
              <a:rPr lang="en-US" sz="2000" dirty="0"/>
              <a:t>Expansion of farming areas</a:t>
            </a:r>
            <a:endParaRPr lang="en-US" sz="2000" dirty="0">
              <a:ea typeface="Calibri"/>
              <a:cs typeface="Calibri"/>
            </a:endParaRPr>
          </a:p>
          <a:p>
            <a:endParaRPr lang="en-US" dirty="0">
              <a:ea typeface="Calibri"/>
              <a:cs typeface="Calibri"/>
            </a:endParaRPr>
          </a:p>
          <a:p>
            <a:endParaRPr lang="en-US" b="1" dirty="0">
              <a:ea typeface="Calibri"/>
              <a:cs typeface="Calibri"/>
            </a:endParaRPr>
          </a:p>
        </p:txBody>
      </p:sp>
    </p:spTree>
    <p:extLst>
      <p:ext uri="{BB962C8B-B14F-4D97-AF65-F5344CB8AC3E}">
        <p14:creationId xmlns:p14="http://schemas.microsoft.com/office/powerpoint/2010/main" xmlns="" val="1497206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A4026A73-1F7F-49F2-B319-8CA3B3D532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BFBEE597-F2B3-3D0A-9512-E87B3BB018D6}"/>
              </a:ext>
            </a:extLst>
          </p:cNvPr>
          <p:cNvSpPr>
            <a:spLocks noGrp="1"/>
          </p:cNvSpPr>
          <p:nvPr>
            <p:ph type="title"/>
          </p:nvPr>
        </p:nvSpPr>
        <p:spPr>
          <a:xfrm>
            <a:off x="1006900" y="1188637"/>
            <a:ext cx="3141430" cy="4480726"/>
          </a:xfrm>
        </p:spPr>
        <p:txBody>
          <a:bodyPr>
            <a:normAutofit/>
          </a:bodyPr>
          <a:lstStyle/>
          <a:p>
            <a:pPr algn="r"/>
            <a:r>
              <a:rPr lang="en-US" sz="4600" b="1" dirty="0">
                <a:cs typeface="Calibri Light"/>
              </a:rPr>
              <a:t>Effects of Green revolution</a:t>
            </a:r>
            <a:endParaRPr lang="en-US" sz="4600" b="1" dirty="0"/>
          </a:p>
        </p:txBody>
      </p:sp>
      <p:cxnSp>
        <p:nvCxnSpPr>
          <p:cNvPr id="16" name="Straight Connector 15">
            <a:extLst>
              <a:ext uri="{FF2B5EF4-FFF2-40B4-BE49-F238E27FC236}">
                <a16:creationId xmlns:a16="http://schemas.microsoft.com/office/drawing/2014/main" xmlns=""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83FC6D97-5918-DE35-26B6-62D04D8906FF}"/>
              </a:ext>
            </a:extLst>
          </p:cNvPr>
          <p:cNvSpPr>
            <a:spLocks noGrp="1"/>
          </p:cNvSpPr>
          <p:nvPr>
            <p:ph idx="1"/>
          </p:nvPr>
        </p:nvSpPr>
        <p:spPr>
          <a:xfrm>
            <a:off x="5138928" y="1338729"/>
            <a:ext cx="4795584" cy="4180542"/>
          </a:xfrm>
        </p:spPr>
        <p:txBody>
          <a:bodyPr anchor="ctr">
            <a:normAutofit/>
          </a:bodyPr>
          <a:lstStyle/>
          <a:p>
            <a:r>
              <a:rPr lang="en-US" sz="2000" dirty="0"/>
              <a:t>Increase in production</a:t>
            </a:r>
            <a:endParaRPr lang="en-US" sz="2000" dirty="0">
              <a:cs typeface="Calibri"/>
            </a:endParaRPr>
          </a:p>
          <a:p>
            <a:r>
              <a:rPr lang="en-US" sz="2000" dirty="0"/>
              <a:t>Capitalistic farming </a:t>
            </a:r>
            <a:endParaRPr lang="en-US" sz="2000" dirty="0">
              <a:cs typeface="Calibri"/>
            </a:endParaRPr>
          </a:p>
          <a:p>
            <a:r>
              <a:rPr lang="en-US" sz="2000" dirty="0"/>
              <a:t>Rural employment </a:t>
            </a:r>
          </a:p>
          <a:p>
            <a:r>
              <a:rPr lang="en-US" sz="2000" dirty="0"/>
              <a:t>Import of food grains </a:t>
            </a:r>
            <a:endParaRPr lang="en-US" sz="2000" dirty="0">
              <a:cs typeface="Calibri"/>
            </a:endParaRPr>
          </a:p>
          <a:p>
            <a:r>
              <a:rPr lang="en-US" sz="2000" dirty="0"/>
              <a:t>Development of industries </a:t>
            </a:r>
            <a:endParaRPr lang="en-US" sz="2000">
              <a:cs typeface="Calibri" panose="020F0502020204030204"/>
            </a:endParaRPr>
          </a:p>
          <a:p>
            <a:r>
              <a:rPr lang="en-US" sz="2000" dirty="0"/>
              <a:t>Economic growth </a:t>
            </a:r>
            <a:endParaRPr lang="en-US" sz="2000">
              <a:cs typeface="Calibri" panose="020F0502020204030204"/>
            </a:endParaRPr>
          </a:p>
          <a:p>
            <a:r>
              <a:rPr lang="en-US" sz="2000" dirty="0"/>
              <a:t>Thinking of farmers</a:t>
            </a:r>
            <a:endParaRPr lang="en-US" sz="2000">
              <a:cs typeface="Calibri" panose="020F0502020204030204"/>
            </a:endParaRPr>
          </a:p>
          <a:p>
            <a:endParaRPr lang="en-US" sz="2400" dirty="0">
              <a:cs typeface="Calibri"/>
            </a:endParaRPr>
          </a:p>
        </p:txBody>
      </p:sp>
    </p:spTree>
    <p:extLst>
      <p:ext uri="{BB962C8B-B14F-4D97-AF65-F5344CB8AC3E}">
        <p14:creationId xmlns:p14="http://schemas.microsoft.com/office/powerpoint/2010/main" xmlns="" val="864222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A4026A73-1F7F-49F2-B319-8CA3B3D532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F54641AC-5B8A-D520-0313-3F2F1F75085F}"/>
              </a:ext>
            </a:extLst>
          </p:cNvPr>
          <p:cNvSpPr>
            <a:spLocks noGrp="1"/>
          </p:cNvSpPr>
          <p:nvPr>
            <p:ph type="title"/>
          </p:nvPr>
        </p:nvSpPr>
        <p:spPr>
          <a:xfrm>
            <a:off x="1006900" y="1188637"/>
            <a:ext cx="3141430" cy="4480726"/>
          </a:xfrm>
        </p:spPr>
        <p:txBody>
          <a:bodyPr>
            <a:normAutofit/>
          </a:bodyPr>
          <a:lstStyle/>
          <a:p>
            <a:pPr algn="r"/>
            <a:r>
              <a:rPr lang="en-US" sz="4600" b="1" dirty="0">
                <a:cs typeface="Calibri Light"/>
              </a:rPr>
              <a:t>Important aspect of Green Revolution</a:t>
            </a:r>
            <a:endParaRPr lang="en-US" sz="4600" b="1" dirty="0"/>
          </a:p>
        </p:txBody>
      </p:sp>
      <p:cxnSp>
        <p:nvCxnSpPr>
          <p:cNvPr id="16" name="Straight Connector 15">
            <a:extLst>
              <a:ext uri="{FF2B5EF4-FFF2-40B4-BE49-F238E27FC236}">
                <a16:creationId xmlns:a16="http://schemas.microsoft.com/office/drawing/2014/main" xmlns=""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25FD4281-E740-6123-0EA7-537815581956}"/>
              </a:ext>
            </a:extLst>
          </p:cNvPr>
          <p:cNvSpPr>
            <a:spLocks noGrp="1"/>
          </p:cNvSpPr>
          <p:nvPr>
            <p:ph idx="1"/>
          </p:nvPr>
        </p:nvSpPr>
        <p:spPr>
          <a:xfrm>
            <a:off x="5138928" y="1338729"/>
            <a:ext cx="4795584" cy="4180542"/>
          </a:xfrm>
        </p:spPr>
        <p:txBody>
          <a:bodyPr anchor="ctr">
            <a:normAutofit/>
          </a:bodyPr>
          <a:lstStyle/>
          <a:p>
            <a:r>
              <a:rPr lang="en-US" sz="2000" dirty="0"/>
              <a:t>In addition to producing larger quantities of food, the Green Revolution was also beneficial because it made it possible to grow more crops on roughly the same amount of land with a similar amount of effort. This reduced production costs and also resulted in cheaper prices for food in the market. The ability to grow more food on the same amount of land was also beneficial to the environment because it meant that less forest or natural land needed to be converted to farmland to produce more food.</a:t>
            </a:r>
            <a:endParaRPr lang="en-US" sz="2000" dirty="0">
              <a:cs typeface="Calibri" panose="020F0502020204030204"/>
            </a:endParaRPr>
          </a:p>
          <a:p>
            <a:endParaRPr lang="en-US" sz="2400" dirty="0">
              <a:cs typeface="Calibri"/>
            </a:endParaRPr>
          </a:p>
        </p:txBody>
      </p:sp>
    </p:spTree>
    <p:extLst>
      <p:ext uri="{BB962C8B-B14F-4D97-AF65-F5344CB8AC3E}">
        <p14:creationId xmlns:p14="http://schemas.microsoft.com/office/powerpoint/2010/main" xmlns="" val="791173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A4026A73-1F7F-49F2-B319-8CA3B3D532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1010F6BA-84F6-6A96-6BF6-209DD93B65D0}"/>
              </a:ext>
            </a:extLst>
          </p:cNvPr>
          <p:cNvSpPr>
            <a:spLocks noGrp="1"/>
          </p:cNvSpPr>
          <p:nvPr>
            <p:ph type="title"/>
          </p:nvPr>
        </p:nvSpPr>
        <p:spPr>
          <a:xfrm>
            <a:off x="1006900" y="1188637"/>
            <a:ext cx="3141430" cy="4480726"/>
          </a:xfrm>
        </p:spPr>
        <p:txBody>
          <a:bodyPr>
            <a:normAutofit/>
          </a:bodyPr>
          <a:lstStyle/>
          <a:p>
            <a:pPr algn="r"/>
            <a:r>
              <a:rPr lang="en-US" sz="4600" b="1" dirty="0">
                <a:cs typeface="Calibri Light"/>
              </a:rPr>
              <a:t>Issues regarding Green Revolution</a:t>
            </a:r>
            <a:endParaRPr lang="en-US" sz="4600" b="1" dirty="0"/>
          </a:p>
        </p:txBody>
      </p:sp>
      <p:cxnSp>
        <p:nvCxnSpPr>
          <p:cNvPr id="16" name="Straight Connector 15">
            <a:extLst>
              <a:ext uri="{FF2B5EF4-FFF2-40B4-BE49-F238E27FC236}">
                <a16:creationId xmlns:a16="http://schemas.microsoft.com/office/drawing/2014/main" xmlns=""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39A008D8-F58E-A1E7-D8AB-65E8BB94D88A}"/>
              </a:ext>
            </a:extLst>
          </p:cNvPr>
          <p:cNvSpPr>
            <a:spLocks noGrp="1"/>
          </p:cNvSpPr>
          <p:nvPr>
            <p:ph idx="1"/>
          </p:nvPr>
        </p:nvSpPr>
        <p:spPr>
          <a:xfrm>
            <a:off x="5138928" y="1338729"/>
            <a:ext cx="4795584" cy="4180542"/>
          </a:xfrm>
        </p:spPr>
        <p:txBody>
          <a:bodyPr anchor="ctr">
            <a:normAutofit/>
          </a:bodyPr>
          <a:lstStyle/>
          <a:p>
            <a:r>
              <a:rPr lang="en-US" sz="2000" dirty="0"/>
              <a:t>Pollution and erosion of soil </a:t>
            </a:r>
            <a:endParaRPr lang="en-US" sz="2000" dirty="0">
              <a:cs typeface="Calibri"/>
            </a:endParaRPr>
          </a:p>
          <a:p>
            <a:r>
              <a:rPr lang="en-US" sz="2000" dirty="0"/>
              <a:t>Pollution of water </a:t>
            </a:r>
            <a:endParaRPr lang="en-US" sz="2000" dirty="0">
              <a:cs typeface="Calibri"/>
            </a:endParaRPr>
          </a:p>
          <a:p>
            <a:r>
              <a:rPr lang="en-US" sz="2000" dirty="0"/>
              <a:t>Unemployment among uneducated farmers </a:t>
            </a:r>
            <a:endParaRPr lang="en-US" sz="2000" dirty="0">
              <a:cs typeface="Calibri"/>
            </a:endParaRPr>
          </a:p>
          <a:p>
            <a:r>
              <a:rPr lang="en-US" sz="2000" dirty="0"/>
              <a:t>Deadly disease </a:t>
            </a:r>
            <a:endParaRPr lang="en-US" sz="2000" dirty="0">
              <a:cs typeface="Calibri"/>
            </a:endParaRPr>
          </a:p>
          <a:p>
            <a:r>
              <a:rPr lang="en-US" sz="2000" dirty="0"/>
              <a:t>Harmful for farmers </a:t>
            </a:r>
            <a:endParaRPr lang="en-US" sz="2000" dirty="0">
              <a:cs typeface="Calibri"/>
            </a:endParaRPr>
          </a:p>
          <a:p>
            <a:r>
              <a:rPr lang="en-US" sz="2000" dirty="0"/>
              <a:t>Consumption may be adverse</a:t>
            </a:r>
            <a:endParaRPr lang="en-US" sz="2000">
              <a:cs typeface="Calibri" panose="020F0502020204030204"/>
            </a:endParaRPr>
          </a:p>
          <a:p>
            <a:endParaRPr lang="en-US" sz="2400" dirty="0">
              <a:cs typeface="Calibri"/>
            </a:endParaRPr>
          </a:p>
        </p:txBody>
      </p:sp>
    </p:spTree>
    <p:extLst>
      <p:ext uri="{BB962C8B-B14F-4D97-AF65-F5344CB8AC3E}">
        <p14:creationId xmlns:p14="http://schemas.microsoft.com/office/powerpoint/2010/main" xmlns="" val="2178973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xmlns="" id="{A4026A73-1F7F-49F2-B319-8CA3B3D532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ight Triangle 11">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D8A33E88-13BD-4BB3-33D2-11679FE749BA}"/>
              </a:ext>
            </a:extLst>
          </p:cNvPr>
          <p:cNvSpPr>
            <a:spLocks noGrp="1"/>
          </p:cNvSpPr>
          <p:nvPr>
            <p:ph type="title"/>
          </p:nvPr>
        </p:nvSpPr>
        <p:spPr>
          <a:xfrm>
            <a:off x="1006900" y="1188637"/>
            <a:ext cx="3141430" cy="4480726"/>
          </a:xfrm>
        </p:spPr>
        <p:txBody>
          <a:bodyPr>
            <a:normAutofit/>
          </a:bodyPr>
          <a:lstStyle/>
          <a:p>
            <a:pPr algn="r"/>
            <a:r>
              <a:rPr lang="en-US" sz="4600" b="1" dirty="0">
                <a:cs typeface="Calibri Light"/>
              </a:rPr>
              <a:t>Failures of Green Revolution</a:t>
            </a:r>
            <a:endParaRPr lang="en-US" sz="4600" b="1" dirty="0"/>
          </a:p>
        </p:txBody>
      </p:sp>
      <p:cxnSp>
        <p:nvCxnSpPr>
          <p:cNvPr id="16" name="Straight Connector 15">
            <a:extLst>
              <a:ext uri="{FF2B5EF4-FFF2-40B4-BE49-F238E27FC236}">
                <a16:creationId xmlns:a16="http://schemas.microsoft.com/office/drawing/2014/main" xmlns=""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4" name="Picture 4" descr="A diagram of a green revolution&#10;&#10;Description automatically generated">
            <a:extLst>
              <a:ext uri="{FF2B5EF4-FFF2-40B4-BE49-F238E27FC236}">
                <a16:creationId xmlns:a16="http://schemas.microsoft.com/office/drawing/2014/main" xmlns="" id="{E339FC45-81D7-D154-066B-890B76C00B3F}"/>
              </a:ext>
            </a:extLst>
          </p:cNvPr>
          <p:cNvPicPr>
            <a:picLocks noGrp="1" noChangeAspect="1"/>
          </p:cNvPicPr>
          <p:nvPr>
            <p:ph idx="1"/>
          </p:nvPr>
        </p:nvPicPr>
        <p:blipFill>
          <a:blip r:embed="rId2"/>
          <a:stretch>
            <a:fillRect/>
          </a:stretch>
        </p:blipFill>
        <p:spPr>
          <a:xfrm>
            <a:off x="5098320" y="1817915"/>
            <a:ext cx="5127171" cy="3396342"/>
          </a:xfrm>
        </p:spPr>
      </p:pic>
    </p:spTree>
    <p:extLst>
      <p:ext uri="{BB962C8B-B14F-4D97-AF65-F5344CB8AC3E}">
        <p14:creationId xmlns:p14="http://schemas.microsoft.com/office/powerpoint/2010/main" xmlns="" val="28018544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TotalTime>
  <Words>360</Words>
  <Application>Microsoft Office PowerPoint</Application>
  <PresentationFormat>Custom</PresentationFormat>
  <Paragraphs>40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TOPIC- GREEN REVOLUTION</vt:lpstr>
      <vt:lpstr>WHAT IS GREEN REVOLUTION</vt:lpstr>
      <vt:lpstr>History and development of Green Revolution </vt:lpstr>
      <vt:lpstr>Green Revolution in India </vt:lpstr>
      <vt:lpstr>Methods used in Green Revolution </vt:lpstr>
      <vt:lpstr>Effects of Green revolution</vt:lpstr>
      <vt:lpstr>Important aspect of Green Revolution</vt:lpstr>
      <vt:lpstr>Issues regarding Green Revolution</vt:lpstr>
      <vt:lpstr>Failures of Green Revolution</vt:lpstr>
      <vt:lpstr>Conclusion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HP</cp:lastModifiedBy>
  <cp:revision>274</cp:revision>
  <dcterms:created xsi:type="dcterms:W3CDTF">2013-07-15T20:26:40Z</dcterms:created>
  <dcterms:modified xsi:type="dcterms:W3CDTF">2023-08-09T05:44:53Z</dcterms:modified>
</cp:coreProperties>
</file>