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1"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3C7370D3-2D6A-4B44-BC5C-9BE41496EC9C}" type="datetimeFigureOut">
              <a:rPr lang="en-US" smtClean="0"/>
              <a:t>3/2/2024</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97FB132E-E955-4477-A4DF-F3A0DC3D16BF}"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C7370D3-2D6A-4B44-BC5C-9BE41496EC9C}" type="datetimeFigureOut">
              <a:rPr lang="en-US" smtClean="0"/>
              <a:t>3/2/2024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FB132E-E955-4477-A4DF-F3A0DC3D16B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C7370D3-2D6A-4B44-BC5C-9BE41496EC9C}" type="datetimeFigureOut">
              <a:rPr lang="en-US" smtClean="0"/>
              <a:t>3/2/2024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FB132E-E955-4477-A4DF-F3A0DC3D16B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C7370D3-2D6A-4B44-BC5C-9BE41496EC9C}" type="datetimeFigureOut">
              <a:rPr lang="en-US" smtClean="0"/>
              <a:t>3/2/2024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FB132E-E955-4477-A4DF-F3A0DC3D16B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C7370D3-2D6A-4B44-BC5C-9BE41496EC9C}" type="datetimeFigureOut">
              <a:rPr lang="en-US" smtClean="0"/>
              <a:t>3/2/2024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FB132E-E955-4477-A4DF-F3A0DC3D16BF}"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C7370D3-2D6A-4B44-BC5C-9BE41496EC9C}" type="datetimeFigureOut">
              <a:rPr lang="en-US" smtClean="0"/>
              <a:t>3/2/2024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FB132E-E955-4477-A4DF-F3A0DC3D16B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C7370D3-2D6A-4B44-BC5C-9BE41496EC9C}" type="datetimeFigureOut">
              <a:rPr lang="en-US" smtClean="0"/>
              <a:t>3/2/2024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7FB132E-E955-4477-A4DF-F3A0DC3D16B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C7370D3-2D6A-4B44-BC5C-9BE41496EC9C}" type="datetimeFigureOut">
              <a:rPr lang="en-US" smtClean="0"/>
              <a:t>3/2/2024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7FB132E-E955-4477-A4DF-F3A0DC3D16B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7370D3-2D6A-4B44-BC5C-9BE41496EC9C}" type="datetimeFigureOut">
              <a:rPr lang="en-US" smtClean="0"/>
              <a:t>3/2/2024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7FB132E-E955-4477-A4DF-F3A0DC3D16B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C7370D3-2D6A-4B44-BC5C-9BE41496EC9C}" type="datetimeFigureOut">
              <a:rPr lang="en-US" smtClean="0"/>
              <a:t>3/2/2024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FB132E-E955-4477-A4DF-F3A0DC3D16B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C7370D3-2D6A-4B44-BC5C-9BE41496EC9C}" type="datetimeFigureOut">
              <a:rPr lang="en-US" smtClean="0"/>
              <a:t>3/2/2024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97FB132E-E955-4477-A4DF-F3A0DC3D16BF}"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C7370D3-2D6A-4B44-BC5C-9BE41496EC9C}" type="datetimeFigureOut">
              <a:rPr lang="en-US" smtClean="0"/>
              <a:t>3/2/2024</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7FB132E-E955-4477-A4DF-F3A0DC3D16BF}"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910" y="2143116"/>
            <a:ext cx="7772400" cy="1470025"/>
          </a:xfrm>
        </p:spPr>
        <p:txBody>
          <a:bodyPr/>
          <a:lstStyle/>
          <a:p>
            <a:pPr algn="ctr"/>
            <a:r>
              <a:rPr lang="en-US" dirty="0" smtClean="0"/>
              <a:t>ISSUE OF SHARE PART-2</a:t>
            </a:r>
            <a:endParaRPr lang="en-US" dirty="0"/>
          </a:p>
        </p:txBody>
      </p:sp>
      <p:sp>
        <p:nvSpPr>
          <p:cNvPr id="3" name="Subtitle 2"/>
          <p:cNvSpPr>
            <a:spLocks noGrp="1"/>
          </p:cNvSpPr>
          <p:nvPr>
            <p:ph type="subTitle" idx="1"/>
          </p:nvPr>
        </p:nvSpPr>
        <p:spPr>
          <a:xfrm>
            <a:off x="533400" y="3643314"/>
            <a:ext cx="7854696" cy="1337822"/>
          </a:xfrm>
        </p:spPr>
        <p:txBody>
          <a:bodyPr/>
          <a:lstStyle/>
          <a:p>
            <a:pPr algn="ctr"/>
            <a:r>
              <a:rPr lang="en-US" dirty="0" smtClean="0"/>
              <a:t>DR.RAJENDRA KUMAR SHUKLA</a:t>
            </a:r>
          </a:p>
          <a:p>
            <a:pPr algn="ctr"/>
            <a:r>
              <a:rPr lang="en-US" dirty="0" smtClean="0"/>
              <a:t>DURGA COLLEGE RAIPUR</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Content Placeholder 3"/>
          <p:cNvPicPr>
            <a:picLocks noGrp="1" noChangeAspect="1"/>
          </p:cNvPicPr>
          <p:nvPr>
            <p:ph idx="1"/>
          </p:nvPr>
        </p:nvPicPr>
        <p:blipFill>
          <a:blip r:embed="rId2"/>
          <a:srcRect/>
          <a:stretch>
            <a:fillRect/>
          </a:stretch>
        </p:blipFill>
        <p:spPr>
          <a:xfrm>
            <a:off x="0" y="0"/>
            <a:ext cx="9144000" cy="6858000"/>
          </a:xfrm>
        </p:spPr>
      </p:pic>
      <p:sp>
        <p:nvSpPr>
          <p:cNvPr id="5" name="TextBox 4"/>
          <p:cNvSpPr txBox="1">
            <a:spLocks noChangeArrowheads="1"/>
          </p:cNvSpPr>
          <p:nvPr/>
        </p:nvSpPr>
        <p:spPr bwMode="auto">
          <a:xfrm>
            <a:off x="0" y="304800"/>
            <a:ext cx="9144000" cy="6062663"/>
          </a:xfrm>
          <a:prstGeom prst="rect">
            <a:avLst/>
          </a:prstGeom>
          <a:noFill/>
          <a:ln w="9525">
            <a:noFill/>
            <a:miter lim="800000"/>
            <a:headEnd/>
            <a:tailEnd/>
          </a:ln>
        </p:spPr>
        <p:txBody>
          <a:bodyPr>
            <a:spAutoFit/>
          </a:bodyPr>
          <a:lstStyle/>
          <a:p>
            <a:r>
              <a:rPr lang="en-US" sz="2800">
                <a:latin typeface="Algerian" pitchFamily="82" charset="0"/>
              </a:rPr>
              <a:t>SHARE CAPITAL-ISSUE AND FORFEITURE OF SHARES </a:t>
            </a:r>
          </a:p>
          <a:p>
            <a:r>
              <a:rPr lang="en-US" sz="2400"/>
              <a:t>1.AUTHORISED CAPITAL </a:t>
            </a:r>
            <a:r>
              <a:rPr lang="en-US" sz="2000"/>
              <a:t>is also referred to, at times, as registered capital. This is the total of the share capital which a limited company is allowed (authorized) to issue to its shareholders. It presents the upper boundary for the actually issued share capital (hence also 'nominal capital').</a:t>
            </a:r>
          </a:p>
          <a:p>
            <a:r>
              <a:rPr lang="en-US" sz="2800"/>
              <a:t>2.Issued Share Capital </a:t>
            </a:r>
            <a:r>
              <a:rPr lang="en-US" sz="2000"/>
              <a:t>is the total of the share capital issued to shareholders. This may be less than the authorized capital</a:t>
            </a:r>
            <a:r>
              <a:rPr lang="en-US" sz="2400"/>
              <a:t>.</a:t>
            </a:r>
          </a:p>
          <a:p>
            <a:r>
              <a:rPr lang="en-US" sz="2800"/>
              <a:t>3.Subscribed Capital </a:t>
            </a:r>
            <a:r>
              <a:rPr lang="en-US" sz="2000"/>
              <a:t>is the portion of the issued capital, which has been subscribed by all the investors including the public. This may be less than the issued share capital as there may be capital for which no applications have been received yet ('unsubscribed capital').</a:t>
            </a:r>
          </a:p>
          <a:p>
            <a:r>
              <a:rPr lang="en-US" sz="2800"/>
              <a:t>4.Called up Share Capital </a:t>
            </a:r>
            <a:r>
              <a:rPr lang="en-US" sz="2000"/>
              <a:t>is the total amount of issued capital for which the shareholders are required to pay. This may be less than the subscribed capital as the company may ask shareholders to pay by installments.</a:t>
            </a:r>
          </a:p>
          <a:p>
            <a:r>
              <a:rPr lang="en-US" sz="2800"/>
              <a:t>5.Paid up Share Capital </a:t>
            </a:r>
            <a:r>
              <a:rPr lang="en-US" sz="2000"/>
              <a:t>is the amount of share capital paid by the shareholders. This may be less than the called up capital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Content Placeholder 3"/>
          <p:cNvPicPr>
            <a:picLocks noGrp="1" noChangeAspect="1"/>
          </p:cNvPicPr>
          <p:nvPr>
            <p:ph idx="1"/>
          </p:nvPr>
        </p:nvPicPr>
        <p:blipFill>
          <a:blip r:embed="rId2"/>
          <a:srcRect/>
          <a:stretch>
            <a:fillRect/>
          </a:stretch>
        </p:blipFill>
        <p:spPr>
          <a:xfrm>
            <a:off x="0" y="0"/>
            <a:ext cx="9144000" cy="6858000"/>
          </a:xfrm>
        </p:spPr>
      </p:pic>
      <p:sp>
        <p:nvSpPr>
          <p:cNvPr id="5" name="TextBox 4"/>
          <p:cNvSpPr txBox="1">
            <a:spLocks noChangeArrowheads="1"/>
          </p:cNvSpPr>
          <p:nvPr/>
        </p:nvSpPr>
        <p:spPr bwMode="auto">
          <a:xfrm>
            <a:off x="381000" y="152400"/>
            <a:ext cx="8458200" cy="584200"/>
          </a:xfrm>
          <a:prstGeom prst="rect">
            <a:avLst/>
          </a:prstGeom>
          <a:noFill/>
          <a:ln w="9525">
            <a:noFill/>
            <a:miter lim="800000"/>
            <a:headEnd/>
            <a:tailEnd/>
          </a:ln>
        </p:spPr>
        <p:txBody>
          <a:bodyPr>
            <a:spAutoFit/>
          </a:bodyPr>
          <a:lstStyle/>
          <a:p>
            <a:r>
              <a:rPr lang="en-US" sz="3200">
                <a:latin typeface="Algerian" pitchFamily="82" charset="0"/>
              </a:rPr>
              <a:t>DIFFERENCE BETWEEN SHARE AND STOCK </a:t>
            </a:r>
          </a:p>
        </p:txBody>
      </p:sp>
      <p:sp>
        <p:nvSpPr>
          <p:cNvPr id="6" name="TextBox 5"/>
          <p:cNvSpPr txBox="1">
            <a:spLocks noChangeArrowheads="1"/>
          </p:cNvSpPr>
          <p:nvPr/>
        </p:nvSpPr>
        <p:spPr bwMode="auto">
          <a:xfrm>
            <a:off x="152400" y="1066800"/>
            <a:ext cx="8839200" cy="5632450"/>
          </a:xfrm>
          <a:prstGeom prst="rect">
            <a:avLst/>
          </a:prstGeom>
          <a:noFill/>
          <a:ln w="9525">
            <a:noFill/>
            <a:miter lim="800000"/>
            <a:headEnd/>
            <a:tailEnd/>
          </a:ln>
        </p:spPr>
        <p:txBody>
          <a:bodyPr>
            <a:spAutoFit/>
          </a:bodyPr>
          <a:lstStyle/>
          <a:p>
            <a:r>
              <a:rPr lang="en-US" sz="2400"/>
              <a:t>1.Stocks are fully paid up whereas shares may be fully paid up or partly paid up.</a:t>
            </a:r>
          </a:p>
          <a:p>
            <a:r>
              <a:rPr lang="en-US" sz="2400"/>
              <a:t>2.Shares may be issued when a company is incorporated but stock cannot be issued under such circumstances. Only fully paid shares are converted into stock.</a:t>
            </a:r>
          </a:p>
          <a:p>
            <a:r>
              <a:rPr lang="en-US" sz="2400"/>
              <a:t>3.Stock is convenient method of transferring because it can be issued or transferred in fractional parts whereas shares cannot be divided below the face value of share.</a:t>
            </a:r>
          </a:p>
          <a:p>
            <a:r>
              <a:rPr lang="en-US" sz="2400"/>
              <a:t>4.Stocks are not numbered whereas shares are serially numbered.</a:t>
            </a:r>
          </a:p>
          <a:p>
            <a:r>
              <a:rPr lang="en-US" sz="2400"/>
              <a:t>5.Shares are of equal nominal amount value but stocks may be divided into unequal amounts.</a:t>
            </a:r>
          </a:p>
          <a:p>
            <a:r>
              <a:rPr lang="en-US" sz="2400"/>
              <a:t>6.Shares are always registered and not transferrable by mere delivery but stock may be registered or unregistered and unregistered stock can be transferred by mere delivery.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Content Placeholder 3"/>
          <p:cNvPicPr>
            <a:picLocks noGrp="1" noChangeAspect="1"/>
          </p:cNvPicPr>
          <p:nvPr>
            <p:ph idx="1"/>
          </p:nvPr>
        </p:nvPicPr>
        <p:blipFill>
          <a:blip r:embed="rId2"/>
          <a:srcRect/>
          <a:stretch>
            <a:fillRect/>
          </a:stretch>
        </p:blipFill>
        <p:spPr>
          <a:xfrm>
            <a:off x="0" y="0"/>
            <a:ext cx="9144000" cy="6858000"/>
          </a:xfrm>
        </p:spPr>
      </p:pic>
      <p:sp>
        <p:nvSpPr>
          <p:cNvPr id="5" name="TextBox 4"/>
          <p:cNvSpPr txBox="1">
            <a:spLocks noChangeArrowheads="1"/>
          </p:cNvSpPr>
          <p:nvPr/>
        </p:nvSpPr>
        <p:spPr bwMode="auto">
          <a:xfrm>
            <a:off x="304800" y="228600"/>
            <a:ext cx="6934200" cy="584200"/>
          </a:xfrm>
          <a:prstGeom prst="rect">
            <a:avLst/>
          </a:prstGeom>
          <a:noFill/>
          <a:ln w="9525">
            <a:noFill/>
            <a:miter lim="800000"/>
            <a:headEnd/>
            <a:tailEnd/>
          </a:ln>
        </p:spPr>
        <p:txBody>
          <a:bodyPr>
            <a:spAutoFit/>
          </a:bodyPr>
          <a:lstStyle/>
          <a:p>
            <a:r>
              <a:rPr lang="en-US" sz="3200">
                <a:latin typeface="Algerian" pitchFamily="82" charset="0"/>
              </a:rPr>
              <a:t>EXPANSION OF SHARE CAPITAL </a:t>
            </a:r>
          </a:p>
        </p:txBody>
      </p:sp>
      <p:sp>
        <p:nvSpPr>
          <p:cNvPr id="6" name="TextBox 5"/>
          <p:cNvSpPr txBox="1">
            <a:spLocks noChangeArrowheads="1"/>
          </p:cNvSpPr>
          <p:nvPr/>
        </p:nvSpPr>
        <p:spPr bwMode="auto">
          <a:xfrm>
            <a:off x="228600" y="812800"/>
            <a:ext cx="8915400" cy="5632450"/>
          </a:xfrm>
          <a:prstGeom prst="rect">
            <a:avLst/>
          </a:prstGeom>
          <a:noFill/>
          <a:ln w="9525">
            <a:noFill/>
            <a:miter lim="800000"/>
            <a:headEnd/>
            <a:tailEnd/>
          </a:ln>
        </p:spPr>
        <p:txBody>
          <a:bodyPr>
            <a:spAutoFit/>
          </a:bodyPr>
          <a:lstStyle/>
          <a:p>
            <a:r>
              <a:rPr lang="en-US" sz="2400"/>
              <a:t>1.RIGHTS OR BONUS SHARES </a:t>
            </a:r>
            <a:r>
              <a:rPr lang="en-US">
                <a:latin typeface="Calibri" pitchFamily="34" charset="0"/>
              </a:rPr>
              <a:t>: </a:t>
            </a:r>
            <a:r>
              <a:rPr lang="en-US" sz="2400"/>
              <a:t>The company may issues fresh shares to the existing shareholders in proportion to the shares held by them</a:t>
            </a:r>
            <a:r>
              <a:rPr lang="en-US" sz="2000"/>
              <a:t>.</a:t>
            </a:r>
          </a:p>
          <a:p>
            <a:r>
              <a:rPr lang="en-US" sz="2400"/>
              <a:t>2.INITIAL PUBLIC OFFER(IPO): The company may make an offer , inviting the general public to subscribe to its shares.</a:t>
            </a:r>
          </a:p>
          <a:p>
            <a:r>
              <a:rPr lang="en-US" sz="2400"/>
              <a:t>3.PREFERENTIAL ALLOTMENT:  A company may make a bulk allotment to an individual, companies, venture capitalists or any other person through a fresh issue of shares. It is known as preferential allotment. Under this method, the entire allotment is made to pre-identified people, who may or may not be existing shareholders at predetermined price. The lock-in-period under this is three years from the date of allotment in case of promoter</a:t>
            </a:r>
          </a:p>
          <a:p>
            <a:r>
              <a:rPr lang="en-US" sz="2400"/>
              <a:t>Contribution. But in case of pre-issue of share capital of an unlisted company, the lock-in-period is one year from the date of commencement of commercial production.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ctrTitle"/>
          </p:nvPr>
        </p:nvSpPr>
        <p:spPr/>
        <p:txBody>
          <a:bodyPr/>
          <a:lstStyle/>
          <a:p>
            <a:pPr algn="ctr" eaLnBrk="1" hangingPunct="1"/>
            <a:r>
              <a:rPr lang="en-US" dirty="0" smtClean="0"/>
              <a:t>**THANK YOU**</a:t>
            </a:r>
            <a:endParaRPr lang="en-IN"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TotalTime>
  <Words>494</Words>
  <Application>Microsoft Office PowerPoint</Application>
  <PresentationFormat>On-screen Show (4:3)</PresentationFormat>
  <Paragraphs>22</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Flow</vt:lpstr>
      <vt:lpstr>ISSUE OF SHARE PART-2</vt:lpstr>
      <vt:lpstr>Slide 2</vt:lpstr>
      <vt:lpstr>Slide 3</vt:lpstr>
      <vt:lpstr>Slide 4</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ISSUE OF SHARE PART-2</dc:title>
  <dc:creator>user</dc:creator>
  <cp:lastModifiedBy>user</cp:lastModifiedBy>
  <cp:revision>1</cp:revision>
  <dcterms:created xsi:type="dcterms:W3CDTF">2024-03-02T13:14:39Z</dcterms:created>
  <dcterms:modified xsi:type="dcterms:W3CDTF">2024-03-02T13:22:03Z</dcterms:modified>
</cp:coreProperties>
</file>