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70" r:id="rId4"/>
    <p:sldId id="259" r:id="rId5"/>
    <p:sldId id="260" r:id="rId6"/>
    <p:sldId id="261" r:id="rId7"/>
    <p:sldId id="262" r:id="rId8"/>
    <p:sldId id="263" r:id="rId9"/>
    <p:sldId id="264" r:id="rId10"/>
    <p:sldId id="265" r:id="rId11"/>
    <p:sldId id="266" r:id="rId12"/>
    <p:sldId id="267" r:id="rId13"/>
    <p:sldId id="268" r:id="rId14"/>
    <p:sldId id="269" r:id="rId15"/>
    <p:sldId id="271"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7" d="100"/>
          <a:sy n="77" d="100"/>
        </p:scale>
        <p:origin x="-105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672EA41-4E55-4760-93A0-5D0980EC2864}" type="datetimeFigureOut">
              <a:rPr lang="en-US" smtClean="0"/>
              <a:pPr/>
              <a:t>8/5/2023</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EBA46F05-30F3-4747-8E71-6C3B15072ABC}"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BA46F05-30F3-4747-8E71-6C3B15072ABC}"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BA46F05-30F3-4747-8E71-6C3B15072ABC}"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BA46F05-30F3-4747-8E71-6C3B15072ABC}"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EBA46F05-30F3-4747-8E71-6C3B15072ABC}"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BA46F05-30F3-4747-8E71-6C3B15072ABC}"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EBA46F05-30F3-4747-8E71-6C3B15072A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EBA46F05-30F3-4747-8E71-6C3B15072ABC}"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672EA41-4E55-4760-93A0-5D0980EC2864}" type="datetimeFigureOut">
              <a:rPr lang="en-US" smtClean="0"/>
              <a:pPr/>
              <a:t>8/5/2023</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EBA46F05-30F3-4747-8E71-6C3B15072ABC}"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672EA41-4E55-4760-93A0-5D0980EC2864}" type="datetimeFigureOut">
              <a:rPr lang="en-US" smtClean="0"/>
              <a:pPr/>
              <a:t>8/5/2023</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EBA46F05-30F3-4747-8E71-6C3B15072ABC}"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672EA41-4E55-4760-93A0-5D0980EC2864}" type="datetimeFigureOut">
              <a:rPr lang="en-US" smtClean="0"/>
              <a:pPr/>
              <a:t>8/5/2023</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EBA46F05-30F3-4747-8E71-6C3B15072ABC}"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672EA41-4E55-4760-93A0-5D0980EC2864}" type="datetimeFigureOut">
              <a:rPr lang="en-US" smtClean="0"/>
              <a:pPr/>
              <a:t>8/5/2023</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EBA46F05-30F3-4747-8E71-6C3B15072ABC}"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14348" y="714356"/>
            <a:ext cx="7772400" cy="2357454"/>
          </a:xfrm>
        </p:spPr>
        <p:txBody>
          <a:bodyPr>
            <a:normAutofit/>
          </a:bodyPr>
          <a:lstStyle/>
          <a:p>
            <a:r>
              <a:rPr lang="en-IN" sz="3200" dirty="0" smtClean="0">
                <a:latin typeface="Arial Black" pitchFamily="34" charset="0"/>
              </a:rPr>
              <a:t>If....else statements in c lang.</a:t>
            </a:r>
            <a:br>
              <a:rPr lang="en-IN" sz="3200" dirty="0" smtClean="0">
                <a:latin typeface="Arial Black" pitchFamily="34" charset="0"/>
              </a:rPr>
            </a:br>
            <a:endParaRPr lang="en-US" sz="3200" dirty="0">
              <a:latin typeface="Arial Black" pitchFamily="34" charset="0"/>
            </a:endParaRPr>
          </a:p>
        </p:txBody>
      </p:sp>
      <p:sp>
        <p:nvSpPr>
          <p:cNvPr id="3" name="Subtitle 2"/>
          <p:cNvSpPr>
            <a:spLocks noGrp="1"/>
          </p:cNvSpPr>
          <p:nvPr>
            <p:ph type="subTitle" idx="1"/>
          </p:nvPr>
        </p:nvSpPr>
        <p:spPr/>
        <p:txBody>
          <a:bodyPr>
            <a:noAutofit/>
          </a:bodyPr>
          <a:lstStyle/>
          <a:p>
            <a:pPr algn="r"/>
            <a:r>
              <a:rPr lang="en-IN" sz="2000" b="1" dirty="0" smtClean="0">
                <a:solidFill>
                  <a:schemeClr val="tx1"/>
                </a:solidFill>
                <a:latin typeface="Arial Black" pitchFamily="34" charset="0"/>
              </a:rPr>
              <a:t>Dr. </a:t>
            </a:r>
            <a:r>
              <a:rPr lang="en-IN" sz="2000" b="1" dirty="0" err="1" smtClean="0">
                <a:solidFill>
                  <a:schemeClr val="tx1"/>
                </a:solidFill>
                <a:latin typeface="Arial Black" pitchFamily="34" charset="0"/>
              </a:rPr>
              <a:t>Vibha</a:t>
            </a:r>
            <a:r>
              <a:rPr lang="en-IN" sz="2000" b="1" dirty="0" smtClean="0">
                <a:solidFill>
                  <a:schemeClr val="tx1"/>
                </a:solidFill>
                <a:latin typeface="Arial Black" pitchFamily="34" charset="0"/>
              </a:rPr>
              <a:t> </a:t>
            </a:r>
            <a:r>
              <a:rPr lang="en-IN" sz="2000" b="1" dirty="0" err="1" smtClean="0">
                <a:solidFill>
                  <a:schemeClr val="tx1"/>
                </a:solidFill>
                <a:latin typeface="Arial Black" pitchFamily="34" charset="0"/>
              </a:rPr>
              <a:t>Dubey</a:t>
            </a:r>
            <a:endParaRPr lang="en-IN" sz="2000" b="1" dirty="0" smtClean="0">
              <a:solidFill>
                <a:schemeClr val="tx1"/>
              </a:solidFill>
              <a:latin typeface="Arial Black" pitchFamily="34" charset="0"/>
            </a:endParaRPr>
          </a:p>
          <a:p>
            <a:pPr algn="r"/>
            <a:r>
              <a:rPr lang="en-IN" sz="2000" b="1" dirty="0" smtClean="0">
                <a:solidFill>
                  <a:schemeClr val="tx1"/>
                </a:solidFill>
                <a:latin typeface="Arial Black" pitchFamily="34" charset="0"/>
              </a:rPr>
              <a:t>Assistant Professor(H.O.D)</a:t>
            </a:r>
          </a:p>
          <a:p>
            <a:pPr algn="r"/>
            <a:r>
              <a:rPr lang="en-IN" sz="2000" b="1" dirty="0" smtClean="0">
                <a:solidFill>
                  <a:schemeClr val="tx1"/>
                </a:solidFill>
                <a:latin typeface="Arial Black" pitchFamily="34" charset="0"/>
              </a:rPr>
              <a:t>Dept. Of Computer </a:t>
            </a:r>
          </a:p>
          <a:p>
            <a:pPr algn="r"/>
            <a:r>
              <a:rPr lang="en-IN" sz="2000" b="1" dirty="0" smtClean="0">
                <a:solidFill>
                  <a:schemeClr val="tx1"/>
                </a:solidFill>
                <a:latin typeface="Arial Black" pitchFamily="34" charset="0"/>
              </a:rPr>
              <a:t> </a:t>
            </a:r>
            <a:r>
              <a:rPr lang="en-IN" sz="2000" b="1" dirty="0" err="1" smtClean="0">
                <a:solidFill>
                  <a:schemeClr val="tx1"/>
                </a:solidFill>
                <a:latin typeface="Arial Black" pitchFamily="34" charset="0"/>
              </a:rPr>
              <a:t>Durga</a:t>
            </a:r>
            <a:r>
              <a:rPr lang="en-IN" sz="2000" b="1" dirty="0" smtClean="0">
                <a:solidFill>
                  <a:schemeClr val="tx1"/>
                </a:solidFill>
                <a:latin typeface="Arial Black" pitchFamily="34" charset="0"/>
              </a:rPr>
              <a:t> College(Raipur C.G.)</a:t>
            </a:r>
          </a:p>
          <a:p>
            <a:pPr algn="just"/>
            <a:endParaRPr lang="en-US" sz="2000" dirty="0" smtClean="0">
              <a:solidFill>
                <a:schemeClr val="tx1"/>
              </a:solidFill>
            </a:endParaRPr>
          </a:p>
          <a:p>
            <a:endParaRPr lang="en-US" sz="2000"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034" y="428605"/>
            <a:ext cx="8186766" cy="5429288"/>
          </a:xfrm>
        </p:spPr>
        <p:txBody>
          <a:bodyPr>
            <a:normAutofit fontScale="85000" lnSpcReduction="20000"/>
          </a:bodyPr>
          <a:lstStyle/>
          <a:p>
            <a:pPr>
              <a:buNone/>
            </a:pPr>
            <a:r>
              <a:rPr lang="en-US" dirty="0" smtClean="0"/>
              <a:t>   </a:t>
            </a:r>
          </a:p>
          <a:p>
            <a:pPr>
              <a:buNone/>
            </a:pPr>
            <a:r>
              <a:rPr lang="en-US" u="sng" dirty="0" smtClean="0"/>
              <a:t>Example:- </a:t>
            </a:r>
          </a:p>
          <a:p>
            <a:pPr>
              <a:buNone/>
            </a:pPr>
            <a:endParaRPr lang="en-US" dirty="0" smtClean="0"/>
          </a:p>
          <a:p>
            <a:pPr>
              <a:buNone/>
            </a:pPr>
            <a:r>
              <a:rPr lang="en-US" dirty="0" smtClean="0"/>
              <a:t>void main() </a:t>
            </a:r>
          </a:p>
          <a:p>
            <a:pPr>
              <a:buNone/>
            </a:pPr>
            <a:r>
              <a:rPr lang="en-US" dirty="0" smtClean="0"/>
              <a:t>{ </a:t>
            </a:r>
          </a:p>
          <a:p>
            <a:pPr>
              <a:buNone/>
            </a:pPr>
            <a:r>
              <a:rPr lang="en-US" dirty="0" smtClean="0"/>
              <a:t> </a:t>
            </a:r>
            <a:r>
              <a:rPr lang="en-US" dirty="0" err="1" smtClean="0"/>
              <a:t>int</a:t>
            </a:r>
            <a:r>
              <a:rPr lang="en-US" dirty="0" smtClean="0"/>
              <a:t> n;      </a:t>
            </a:r>
          </a:p>
          <a:p>
            <a:pPr>
              <a:buNone/>
            </a:pPr>
            <a:r>
              <a:rPr lang="en-US" dirty="0" err="1" smtClean="0"/>
              <a:t>printf</a:t>
            </a:r>
            <a:r>
              <a:rPr lang="en-US" dirty="0" smtClean="0"/>
              <a:t> (“enter a number:”);    </a:t>
            </a:r>
          </a:p>
          <a:p>
            <a:pPr>
              <a:buNone/>
            </a:pPr>
            <a:r>
              <a:rPr lang="en-US" dirty="0" smtClean="0"/>
              <a:t> </a:t>
            </a:r>
            <a:r>
              <a:rPr lang="en-US" dirty="0" err="1" smtClean="0"/>
              <a:t>sacnf</a:t>
            </a:r>
            <a:r>
              <a:rPr lang="en-US" dirty="0" smtClean="0"/>
              <a:t> (“%d”, &amp;n);   </a:t>
            </a:r>
          </a:p>
          <a:p>
            <a:pPr>
              <a:buNone/>
            </a:pPr>
            <a:r>
              <a:rPr lang="en-US" dirty="0" smtClean="0"/>
              <a:t>   If (n%2==0)      </a:t>
            </a:r>
          </a:p>
          <a:p>
            <a:pPr>
              <a:buNone/>
            </a:pPr>
            <a:r>
              <a:rPr lang="en-US" dirty="0" smtClean="0"/>
              <a:t>   </a:t>
            </a:r>
            <a:r>
              <a:rPr lang="en-US" dirty="0" err="1" smtClean="0"/>
              <a:t>printf</a:t>
            </a:r>
            <a:r>
              <a:rPr lang="en-US" dirty="0" smtClean="0"/>
              <a:t> (“even number”); </a:t>
            </a:r>
          </a:p>
          <a:p>
            <a:pPr>
              <a:buNone/>
            </a:pPr>
            <a:r>
              <a:rPr lang="en-US" dirty="0" smtClean="0"/>
              <a:t>else        </a:t>
            </a:r>
          </a:p>
          <a:p>
            <a:pPr>
              <a:buNone/>
            </a:pPr>
            <a:r>
              <a:rPr lang="en-US" dirty="0" smtClean="0"/>
              <a:t> </a:t>
            </a:r>
            <a:r>
              <a:rPr lang="en-US" dirty="0" err="1" smtClean="0"/>
              <a:t>printf</a:t>
            </a:r>
            <a:r>
              <a:rPr lang="en-US" dirty="0" smtClean="0"/>
              <a:t>(“odd number”);</a:t>
            </a:r>
          </a:p>
          <a:p>
            <a:pPr>
              <a:buNone/>
            </a:pPr>
            <a:r>
              <a:rPr lang="en-US" dirty="0" smtClean="0"/>
              <a:t> }</a:t>
            </a:r>
          </a:p>
          <a:p>
            <a:pPr>
              <a:buNone/>
            </a:pPr>
            <a:r>
              <a:rPr lang="en-US" dirty="0" smtClean="0"/>
              <a:t>Output: enter a number:121 </a:t>
            </a:r>
          </a:p>
          <a:p>
            <a:pPr>
              <a:buNone/>
            </a:pPr>
            <a:r>
              <a:rPr lang="en-US" dirty="0" smtClean="0"/>
              <a:t>odd number</a:t>
            </a:r>
          </a:p>
          <a:p>
            <a:pPr>
              <a:buNone/>
            </a:pPr>
            <a:r>
              <a:rPr lang="en-US" dirty="0" smtClean="0"/>
              <a:t> </a:t>
            </a: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US" dirty="0" smtClean="0"/>
          </a:p>
          <a:p>
            <a:pPr>
              <a:buNone/>
            </a:pPr>
            <a:r>
              <a:rPr lang="en-US" dirty="0" smtClean="0"/>
              <a:t>Nesting of if …else When there are another if else statement in if-block or else-block, then it is called nesting of if-else statement. </a:t>
            </a:r>
            <a:endParaRPr lang="en-US" dirty="0"/>
          </a:p>
        </p:txBody>
      </p:sp>
      <p:sp>
        <p:nvSpPr>
          <p:cNvPr id="3" name="Title 2"/>
          <p:cNvSpPr>
            <a:spLocks noGrp="1"/>
          </p:cNvSpPr>
          <p:nvPr>
            <p:ph type="title"/>
          </p:nvPr>
        </p:nvSpPr>
        <p:spPr/>
        <p:txBody>
          <a:bodyPr/>
          <a:lstStyle/>
          <a:p>
            <a:r>
              <a:rPr lang="en-US" dirty="0" smtClean="0"/>
              <a:t>Nesting of if …else</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14348" y="357166"/>
            <a:ext cx="7972452" cy="5650125"/>
          </a:xfrm>
        </p:spPr>
        <p:txBody>
          <a:bodyPr>
            <a:normAutofit fontScale="92500" lnSpcReduction="10000"/>
          </a:bodyPr>
          <a:lstStyle/>
          <a:p>
            <a:pPr>
              <a:buNone/>
            </a:pPr>
            <a:r>
              <a:rPr lang="en-US" u="sng" dirty="0" smtClean="0"/>
              <a:t>Syntax is :-             </a:t>
            </a:r>
          </a:p>
          <a:p>
            <a:pPr>
              <a:buNone/>
            </a:pPr>
            <a:endParaRPr lang="en-US" dirty="0" smtClean="0"/>
          </a:p>
          <a:p>
            <a:pPr>
              <a:buNone/>
            </a:pPr>
            <a:r>
              <a:rPr lang="en-US" dirty="0" smtClean="0"/>
              <a:t>       if (condition)      </a:t>
            </a:r>
          </a:p>
          <a:p>
            <a:pPr>
              <a:buNone/>
            </a:pPr>
            <a:r>
              <a:rPr lang="en-US" dirty="0" smtClean="0"/>
              <a:t>              {</a:t>
            </a:r>
          </a:p>
          <a:p>
            <a:pPr>
              <a:buNone/>
            </a:pPr>
            <a:endParaRPr lang="en-US" dirty="0" smtClean="0"/>
          </a:p>
          <a:p>
            <a:pPr>
              <a:buNone/>
            </a:pPr>
            <a:r>
              <a:rPr lang="en-US" dirty="0" smtClean="0"/>
              <a:t> If (condition)           </a:t>
            </a:r>
          </a:p>
          <a:p>
            <a:pPr>
              <a:buNone/>
            </a:pPr>
            <a:r>
              <a:rPr lang="en-US" dirty="0" smtClean="0"/>
              <a:t>                Statement1;          </a:t>
            </a:r>
          </a:p>
          <a:p>
            <a:pPr>
              <a:buNone/>
            </a:pPr>
            <a:r>
              <a:rPr lang="en-US" dirty="0" smtClean="0"/>
              <a:t>          else         </a:t>
            </a:r>
          </a:p>
          <a:p>
            <a:pPr>
              <a:buNone/>
            </a:pPr>
            <a:r>
              <a:rPr lang="en-US" dirty="0" smtClean="0"/>
              <a:t>                    statement2;             </a:t>
            </a:r>
          </a:p>
          <a:p>
            <a:pPr>
              <a:buNone/>
            </a:pPr>
            <a:r>
              <a:rPr lang="en-US" dirty="0" smtClean="0"/>
              <a:t>         }                         </a:t>
            </a:r>
          </a:p>
          <a:p>
            <a:pPr>
              <a:buNone/>
            </a:pPr>
            <a:r>
              <a:rPr lang="en-US" dirty="0" smtClean="0"/>
              <a:t>     Statement3;</a:t>
            </a:r>
          </a:p>
          <a:p>
            <a:pPr>
              <a:buNone/>
            </a:pPr>
            <a:r>
              <a:rPr lang="en-US" dirty="0" smtClean="0"/>
              <a:t> else                        </a:t>
            </a:r>
          </a:p>
          <a:p>
            <a:pPr>
              <a:buNone/>
            </a:pPr>
            <a:r>
              <a:rPr lang="en-US" dirty="0" smtClean="0"/>
              <a:t>  statement4; </a:t>
            </a:r>
          </a:p>
          <a:p>
            <a:r>
              <a:rPr lang="en-US" dirty="0" smtClean="0"/>
              <a:t>                                                                                   </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dirty="0" smtClean="0"/>
              <a:t>If….else    LADDER In this type of nesting there is an if else statement in every else part except the last part. If condition is false control pass to block where condition is again checked with its if  statement. </a:t>
            </a:r>
          </a:p>
        </p:txBody>
      </p:sp>
      <p:sp>
        <p:nvSpPr>
          <p:cNvPr id="4" name="Rectangle 3"/>
          <p:cNvSpPr/>
          <p:nvPr/>
        </p:nvSpPr>
        <p:spPr>
          <a:xfrm>
            <a:off x="1285852" y="285728"/>
            <a:ext cx="5000660" cy="584775"/>
          </a:xfrm>
          <a:prstGeom prst="rect">
            <a:avLst/>
          </a:prstGeom>
        </p:spPr>
        <p:txBody>
          <a:bodyPr wrap="square">
            <a:spAutoFit/>
          </a:bodyPr>
          <a:lstStyle/>
          <a:p>
            <a:r>
              <a:rPr lang="en-US" sz="3200" b="1" u="sng" dirty="0" smtClean="0"/>
              <a:t>If….else    LADDER </a:t>
            </a:r>
            <a:endParaRPr lang="en-US" sz="3200" b="1" u="sng"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500034" y="357166"/>
            <a:ext cx="8229600" cy="5500726"/>
          </a:xfrm>
        </p:spPr>
        <p:txBody>
          <a:bodyPr/>
          <a:lstStyle/>
          <a:p>
            <a:endParaRPr lang="en-US" dirty="0" smtClean="0"/>
          </a:p>
          <a:p>
            <a:pPr>
              <a:buNone/>
            </a:pPr>
            <a:r>
              <a:rPr lang="en-US" u="sng" dirty="0" smtClean="0"/>
              <a:t>Syntax is :-  </a:t>
            </a:r>
            <a:r>
              <a:rPr lang="en-US" dirty="0" smtClean="0"/>
              <a:t>   </a:t>
            </a:r>
          </a:p>
          <a:p>
            <a:pPr>
              <a:buNone/>
            </a:pPr>
            <a:r>
              <a:rPr lang="en-US" dirty="0" smtClean="0"/>
              <a:t>                 if (condition)  </a:t>
            </a:r>
          </a:p>
          <a:p>
            <a:pPr>
              <a:buNone/>
            </a:pPr>
            <a:r>
              <a:rPr lang="en-US" dirty="0" smtClean="0"/>
              <a:t>                   Statement1;  </a:t>
            </a:r>
          </a:p>
          <a:p>
            <a:pPr>
              <a:buNone/>
            </a:pPr>
            <a:r>
              <a:rPr lang="en-US" dirty="0" smtClean="0"/>
              <a:t>             else if (condition)  </a:t>
            </a:r>
          </a:p>
          <a:p>
            <a:pPr>
              <a:buNone/>
            </a:pPr>
            <a:r>
              <a:rPr lang="en-US" dirty="0" smtClean="0"/>
              <a:t>                     statement2;      </a:t>
            </a:r>
          </a:p>
          <a:p>
            <a:pPr>
              <a:buNone/>
            </a:pPr>
            <a:r>
              <a:rPr lang="en-US" dirty="0" smtClean="0"/>
              <a:t>         else if (condition)                      statement3;      </a:t>
            </a:r>
          </a:p>
          <a:p>
            <a:pPr>
              <a:buNone/>
            </a:pPr>
            <a:r>
              <a:rPr lang="en-US" dirty="0" smtClean="0"/>
              <a:t>          else               </a:t>
            </a:r>
          </a:p>
          <a:p>
            <a:pPr>
              <a:buNone/>
            </a:pPr>
            <a:r>
              <a:rPr lang="en-US" dirty="0" smtClean="0"/>
              <a:t> </a:t>
            </a:r>
          </a:p>
          <a:p>
            <a:pPr>
              <a:buNone/>
            </a:pPr>
            <a:r>
              <a:rPr lang="en-US" dirty="0" smtClean="0"/>
              <a:t>        statement4;</a:t>
            </a:r>
          </a:p>
          <a:p>
            <a:endParaRPr lang="en-IN" dirty="0" smtClean="0"/>
          </a:p>
          <a:p>
            <a:endParaRPr lang="en-IN" dirty="0" smtClean="0"/>
          </a:p>
          <a:p>
            <a:endParaRPr lang="en-IN" dirty="0" smtClean="0"/>
          </a:p>
          <a:p>
            <a:endParaRPr lang="en-IN" dirty="0" smtClean="0"/>
          </a:p>
          <a:p>
            <a:endParaRPr lang="en-IN" dirty="0" smtClean="0"/>
          </a:p>
          <a:p>
            <a:endParaRPr lang="en-IN" dirty="0" smtClean="0"/>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IN" sz="8000" dirty="0" smtClean="0">
                <a:latin typeface="Arial Black" pitchFamily="34" charset="0"/>
              </a:rPr>
              <a:t>THANK YOU</a:t>
            </a:r>
            <a:endParaRPr lang="en-US" sz="8000" dirty="0">
              <a:latin typeface="Arial Black"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lgn="just"/>
            <a:r>
              <a:rPr lang="en-US" dirty="0" smtClean="0"/>
              <a:t>Generally C program statement is executed in a order in which they appear in the program. But sometimes we use decision making condition for execution only a part of program, that is called control statement. Control statement defined how the control is transferred from one part to the other part of the program. There are several control statement like   if...else, switch, while, do....while, for loop, break, continue, </a:t>
            </a:r>
            <a:r>
              <a:rPr lang="en-US" dirty="0" err="1" smtClean="0"/>
              <a:t>goto</a:t>
            </a:r>
            <a:r>
              <a:rPr lang="en-US" dirty="0" smtClean="0"/>
              <a:t> etc. </a:t>
            </a:r>
          </a:p>
        </p:txBody>
      </p:sp>
      <p:sp>
        <p:nvSpPr>
          <p:cNvPr id="3" name="Title 2"/>
          <p:cNvSpPr>
            <a:spLocks noGrp="1"/>
          </p:cNvSpPr>
          <p:nvPr>
            <p:ph type="title"/>
          </p:nvPr>
        </p:nvSpPr>
        <p:spPr>
          <a:xfrm>
            <a:off x="428596" y="285728"/>
            <a:ext cx="8229600" cy="1143000"/>
          </a:xfrm>
        </p:spPr>
        <p:txBody>
          <a:bodyPr/>
          <a:lstStyle/>
          <a:p>
            <a:r>
              <a:rPr lang="en-IN" u="sng" dirty="0" smtClean="0"/>
              <a:t>Introduction</a:t>
            </a:r>
            <a:endParaRPr lang="en-US" u="sng"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r>
              <a:rPr lang="en-US" dirty="0" smtClean="0"/>
              <a:t>Statement execute set of command like when condition is true and its syntax is </a:t>
            </a:r>
          </a:p>
          <a:p>
            <a:endParaRPr lang="en-US" dirty="0" smtClean="0"/>
          </a:p>
          <a:p>
            <a:pPr>
              <a:buNone/>
            </a:pPr>
            <a:r>
              <a:rPr lang="en-US" dirty="0" smtClean="0"/>
              <a:t>          If (condition) </a:t>
            </a:r>
          </a:p>
          <a:p>
            <a:endParaRPr lang="en-US" dirty="0" smtClean="0"/>
          </a:p>
          <a:p>
            <a:pPr>
              <a:buNone/>
            </a:pPr>
            <a:r>
              <a:rPr lang="en-US" dirty="0" smtClean="0"/>
              <a:t>          Statement;</a:t>
            </a:r>
          </a:p>
          <a:p>
            <a:r>
              <a:rPr lang="en-US" dirty="0" smtClean="0"/>
              <a:t>The statement is executed only when condition is  true. If the if statement body is consists of several statement then better to use pair of curly braces. Here in  case condition is false then compiler skip the line within  the  if  block.</a:t>
            </a:r>
            <a:endParaRPr lang="en-US" dirty="0"/>
          </a:p>
        </p:txBody>
      </p:sp>
      <p:sp>
        <p:nvSpPr>
          <p:cNvPr id="3" name="Title 2"/>
          <p:cNvSpPr>
            <a:spLocks noGrp="1"/>
          </p:cNvSpPr>
          <p:nvPr>
            <p:ph type="title"/>
          </p:nvPr>
        </p:nvSpPr>
        <p:spPr/>
        <p:txBody>
          <a:bodyPr/>
          <a:lstStyle/>
          <a:p>
            <a:r>
              <a:rPr lang="en-US" dirty="0" smtClean="0"/>
              <a:t>if    statement</a:t>
            </a: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descr="C:\Users\HP\Desktop\if1.png"/>
          <p:cNvPicPr>
            <a:picLocks noGrp="1" noChangeAspect="1" noChangeArrowheads="1"/>
          </p:cNvPicPr>
          <p:nvPr>
            <p:ph idx="1"/>
          </p:nvPr>
        </p:nvPicPr>
        <p:blipFill>
          <a:blip r:embed="rId2"/>
          <a:srcRect/>
          <a:stretch>
            <a:fillRect/>
          </a:stretch>
        </p:blipFill>
        <p:spPr bwMode="auto">
          <a:xfrm>
            <a:off x="1357290" y="1785926"/>
            <a:ext cx="6072230" cy="4286280"/>
          </a:xfrm>
          <a:prstGeom prst="rect">
            <a:avLst/>
          </a:prstGeom>
          <a:noFill/>
        </p:spPr>
      </p:pic>
      <p:sp>
        <p:nvSpPr>
          <p:cNvPr id="6" name="Rectangle 5"/>
          <p:cNvSpPr/>
          <p:nvPr/>
        </p:nvSpPr>
        <p:spPr>
          <a:xfrm>
            <a:off x="2500298" y="285728"/>
            <a:ext cx="5500726" cy="369332"/>
          </a:xfrm>
          <a:prstGeom prst="rect">
            <a:avLst/>
          </a:prstGeom>
        </p:spPr>
        <p:txBody>
          <a:bodyPr wrap="square">
            <a:spAutoFit/>
          </a:bodyPr>
          <a:lstStyle/>
          <a:p>
            <a:r>
              <a:rPr lang="en-US" b="1" dirty="0" smtClean="0"/>
              <a:t>Flow Chart Diagram of  If Statement</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57158" y="357167"/>
            <a:ext cx="8329642" cy="5286412"/>
          </a:xfrm>
        </p:spPr>
        <p:txBody>
          <a:bodyPr>
            <a:normAutofit fontScale="92500" lnSpcReduction="10000"/>
          </a:bodyPr>
          <a:lstStyle/>
          <a:p>
            <a:pPr>
              <a:buNone/>
            </a:pPr>
            <a:r>
              <a:rPr lang="en-US" u="sng" dirty="0" smtClean="0"/>
              <a:t>Example:</a:t>
            </a:r>
            <a:r>
              <a:rPr lang="en-US" dirty="0" smtClean="0"/>
              <a:t>- </a:t>
            </a:r>
          </a:p>
          <a:p>
            <a:pPr>
              <a:buNone/>
            </a:pPr>
            <a:endParaRPr lang="en-US" dirty="0" smtClean="0"/>
          </a:p>
          <a:p>
            <a:pPr>
              <a:buNone/>
            </a:pPr>
            <a:r>
              <a:rPr lang="en-US" dirty="0" smtClean="0"/>
              <a:t>void main() {      </a:t>
            </a:r>
          </a:p>
          <a:p>
            <a:pPr>
              <a:buNone/>
            </a:pPr>
            <a:r>
              <a:rPr lang="en-US" dirty="0" smtClean="0"/>
              <a:t> </a:t>
            </a:r>
            <a:r>
              <a:rPr lang="en-US" dirty="0" err="1" smtClean="0"/>
              <a:t>int</a:t>
            </a:r>
            <a:r>
              <a:rPr lang="en-US" dirty="0" smtClean="0"/>
              <a:t> n;       </a:t>
            </a:r>
          </a:p>
          <a:p>
            <a:pPr>
              <a:buNone/>
            </a:pPr>
            <a:r>
              <a:rPr lang="en-US" dirty="0" smtClean="0"/>
              <a:t> </a:t>
            </a:r>
            <a:r>
              <a:rPr lang="en-US" dirty="0" err="1" smtClean="0"/>
              <a:t>printf</a:t>
            </a:r>
            <a:r>
              <a:rPr lang="en-US" dirty="0" smtClean="0"/>
              <a:t>  (“ enter a number:”);         </a:t>
            </a:r>
          </a:p>
          <a:p>
            <a:pPr>
              <a:buNone/>
            </a:pPr>
            <a:r>
              <a:rPr lang="en-US" dirty="0" err="1" smtClean="0"/>
              <a:t>scanf</a:t>
            </a:r>
            <a:r>
              <a:rPr lang="en-US" dirty="0" smtClean="0"/>
              <a:t>(“%</a:t>
            </a:r>
            <a:r>
              <a:rPr lang="en-US" dirty="0" err="1" smtClean="0"/>
              <a:t>d”,&amp;n</a:t>
            </a:r>
            <a:r>
              <a:rPr lang="en-US" dirty="0" smtClean="0"/>
              <a:t>);             </a:t>
            </a:r>
          </a:p>
          <a:p>
            <a:pPr>
              <a:buNone/>
            </a:pPr>
            <a:r>
              <a:rPr lang="en-US" dirty="0" smtClean="0"/>
              <a:t>  If (n&gt;10)           </a:t>
            </a:r>
          </a:p>
          <a:p>
            <a:pPr>
              <a:buNone/>
            </a:pPr>
            <a:r>
              <a:rPr lang="en-US" dirty="0" smtClean="0"/>
              <a:t>  </a:t>
            </a:r>
            <a:r>
              <a:rPr lang="en-US" dirty="0" err="1" smtClean="0"/>
              <a:t>Printf</a:t>
            </a:r>
            <a:r>
              <a:rPr lang="en-US" dirty="0" smtClean="0"/>
              <a:t>(“ number is grater”);      </a:t>
            </a:r>
          </a:p>
          <a:p>
            <a:pPr>
              <a:buNone/>
            </a:pPr>
            <a:r>
              <a:rPr lang="en-US" dirty="0" smtClean="0"/>
              <a:t>   }</a:t>
            </a:r>
          </a:p>
          <a:p>
            <a:pPr>
              <a:buNone/>
            </a:pPr>
            <a:r>
              <a:rPr lang="en-US" dirty="0" smtClean="0"/>
              <a:t> Output:          </a:t>
            </a:r>
          </a:p>
          <a:p>
            <a:pPr>
              <a:buNone/>
            </a:pPr>
            <a:r>
              <a:rPr lang="en-US" dirty="0" smtClean="0"/>
              <a:t>       Enter a number:12   </a:t>
            </a:r>
          </a:p>
          <a:p>
            <a:endParaRPr lang="en-US" dirty="0" smtClean="0"/>
          </a:p>
          <a:p>
            <a:pPr>
              <a:buNone/>
            </a:pPr>
            <a:r>
              <a:rPr lang="en-US" dirty="0" smtClean="0"/>
              <a:t>            Number is greater</a:t>
            </a:r>
          </a:p>
          <a:p>
            <a:pPr>
              <a:buNone/>
            </a:pPr>
            <a:endParaRPr lang="en-IN" dirty="0" smtClean="0"/>
          </a:p>
          <a:p>
            <a:pPr>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it is bidirectional conditional control statement that contains one condition &amp; two possible action. Condition may be true or false, where non-zero value regarded as true &amp; zero value regarded as false. If condition are satisfy true, then a single or block of statement executed otherwise another single or block of statement is executed</a:t>
            </a:r>
            <a:endParaRPr lang="en-US" dirty="0"/>
          </a:p>
        </p:txBody>
      </p:sp>
      <p:sp>
        <p:nvSpPr>
          <p:cNvPr id="3" name="Title 2"/>
          <p:cNvSpPr>
            <a:spLocks noGrp="1"/>
          </p:cNvSpPr>
          <p:nvPr>
            <p:ph type="title"/>
          </p:nvPr>
        </p:nvSpPr>
        <p:spPr/>
        <p:txBody>
          <a:bodyPr/>
          <a:lstStyle/>
          <a:p>
            <a:r>
              <a:rPr lang="en-US" dirty="0" smtClean="0"/>
              <a:t>if…..else   ...  Statement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HP\Desktop\if else.jpg"/>
          <p:cNvPicPr>
            <a:picLocks noGrp="1" noChangeAspect="1" noChangeArrowheads="1"/>
          </p:cNvPicPr>
          <p:nvPr>
            <p:ph idx="1"/>
          </p:nvPr>
        </p:nvPicPr>
        <p:blipFill>
          <a:blip r:embed="rId2"/>
          <a:srcRect/>
          <a:stretch>
            <a:fillRect/>
          </a:stretch>
        </p:blipFill>
        <p:spPr bwMode="auto">
          <a:xfrm>
            <a:off x="1113609" y="1000107"/>
            <a:ext cx="5958721" cy="4649011"/>
          </a:xfrm>
          <a:prstGeom prst="rect">
            <a:avLst/>
          </a:prstGeom>
          <a:noFill/>
        </p:spPr>
      </p:pic>
      <p:sp>
        <p:nvSpPr>
          <p:cNvPr id="5" name="Rectangle 4"/>
          <p:cNvSpPr/>
          <p:nvPr/>
        </p:nvSpPr>
        <p:spPr>
          <a:xfrm>
            <a:off x="2357422" y="214290"/>
            <a:ext cx="4725974" cy="369332"/>
          </a:xfrm>
          <a:prstGeom prst="rect">
            <a:avLst/>
          </a:prstGeom>
        </p:spPr>
        <p:txBody>
          <a:bodyPr wrap="none">
            <a:spAutoFit/>
          </a:bodyPr>
          <a:lstStyle/>
          <a:p>
            <a:r>
              <a:rPr lang="en-US" b="1" dirty="0" smtClean="0"/>
              <a:t>Flow Chart Diagram of If  else Statement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28596" y="357166"/>
            <a:ext cx="8258204" cy="5650125"/>
          </a:xfrm>
        </p:spPr>
        <p:txBody>
          <a:bodyPr/>
          <a:lstStyle/>
          <a:p>
            <a:pPr>
              <a:buNone/>
            </a:pPr>
            <a:r>
              <a:rPr lang="en-US" dirty="0" smtClean="0"/>
              <a:t>  </a:t>
            </a:r>
            <a:r>
              <a:rPr lang="en-US" u="sng" dirty="0" smtClean="0"/>
              <a:t>Its syntax is:-        </a:t>
            </a:r>
          </a:p>
          <a:p>
            <a:pPr>
              <a:buNone/>
            </a:pPr>
            <a:r>
              <a:rPr lang="en-US" dirty="0" smtClean="0"/>
              <a:t> </a:t>
            </a:r>
          </a:p>
          <a:p>
            <a:pPr>
              <a:buNone/>
            </a:pPr>
            <a:r>
              <a:rPr lang="en-US" dirty="0" smtClean="0"/>
              <a:t> if (condition)</a:t>
            </a:r>
          </a:p>
          <a:p>
            <a:pPr>
              <a:buNone/>
            </a:pPr>
            <a:r>
              <a:rPr lang="en-US" dirty="0" smtClean="0"/>
              <a:t> {</a:t>
            </a:r>
          </a:p>
          <a:p>
            <a:pPr>
              <a:buNone/>
            </a:pPr>
            <a:r>
              <a:rPr lang="en-US" dirty="0" smtClean="0"/>
              <a:t> Statement1;      </a:t>
            </a:r>
          </a:p>
          <a:p>
            <a:pPr>
              <a:buNone/>
            </a:pPr>
            <a:r>
              <a:rPr lang="en-US" dirty="0" smtClean="0"/>
              <a:t>     Statement2; </a:t>
            </a:r>
          </a:p>
          <a:p>
            <a:pPr>
              <a:buNone/>
            </a:pPr>
            <a:r>
              <a:rPr lang="en-US" dirty="0" smtClean="0"/>
              <a:t>}      </a:t>
            </a:r>
          </a:p>
          <a:p>
            <a:pPr>
              <a:buNone/>
            </a:pPr>
            <a:r>
              <a:rPr lang="en-US" dirty="0" smtClean="0"/>
              <a:t>        else              </a:t>
            </a:r>
          </a:p>
          <a:p>
            <a:pPr>
              <a:buNone/>
            </a:pPr>
            <a:r>
              <a:rPr lang="en-US" dirty="0" smtClean="0"/>
              <a:t>   {                </a:t>
            </a:r>
          </a:p>
          <a:p>
            <a:pPr>
              <a:buNone/>
            </a:pPr>
            <a:r>
              <a:rPr lang="en-US" dirty="0" smtClean="0"/>
              <a:t>  Statement1;           </a:t>
            </a:r>
          </a:p>
          <a:p>
            <a:pPr>
              <a:buNone/>
            </a:pPr>
            <a:r>
              <a:rPr lang="en-US" dirty="0" smtClean="0"/>
              <a:t>       Statement2;             </a:t>
            </a:r>
          </a:p>
          <a:p>
            <a:pPr>
              <a:buNone/>
            </a:pPr>
            <a:r>
              <a:rPr lang="en-US" dirty="0" smtClean="0"/>
              <a:t>      }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smtClean="0"/>
              <a:t>Else statement cannot be used without  if or no multiple else statement are allowed within one if statement. It means there must be a if statement with in an else statement.</a:t>
            </a:r>
          </a:p>
          <a:p>
            <a:pPr>
              <a:buNone/>
            </a:pPr>
            <a:endParaRPr lang="en-US" dirty="0" smtClean="0"/>
          </a:p>
          <a:p>
            <a:pPr>
              <a:buNone/>
            </a:pPr>
            <a:endParaRPr lang="en-US" dirty="0" smtClean="0"/>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414</TotalTime>
  <Words>570</Words>
  <Application>Microsoft Office PowerPoint</Application>
  <PresentationFormat>On-screen Show (4:3)</PresentationFormat>
  <Paragraphs>96</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Concourse</vt:lpstr>
      <vt:lpstr>If....else statements in c lang. </vt:lpstr>
      <vt:lpstr>Introduction</vt:lpstr>
      <vt:lpstr>if    statement</vt:lpstr>
      <vt:lpstr>Slide 4</vt:lpstr>
      <vt:lpstr>Slide 5</vt:lpstr>
      <vt:lpstr>if…..else   ...  Statement</vt:lpstr>
      <vt:lpstr>Slide 7</vt:lpstr>
      <vt:lpstr>Slide 8</vt:lpstr>
      <vt:lpstr>Slide 9</vt:lpstr>
      <vt:lpstr>Slide 10</vt:lpstr>
      <vt:lpstr>Nesting of if …else</vt:lpstr>
      <vt:lpstr>Slide 12</vt:lpstr>
      <vt:lpstr>Slide 13</vt:lpstr>
      <vt:lpstr>Slide 14</vt:lpstr>
      <vt:lpstr>Slide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DCA-1st  SEMESTER Sub-Programming in ‘C’ Lannguage     Unit -3rd (Control Structure) If -statement,If-else statement, (video Part-1)</dc:title>
  <dc:creator>Windows User</dc:creator>
  <cp:lastModifiedBy>Windows User</cp:lastModifiedBy>
  <cp:revision>49</cp:revision>
  <dcterms:created xsi:type="dcterms:W3CDTF">2020-04-29T11:47:05Z</dcterms:created>
  <dcterms:modified xsi:type="dcterms:W3CDTF">2023-08-05T06:46:15Z</dcterms:modified>
</cp:coreProperties>
</file>