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7772400" cy="12801600"/>
  <p:notesSz cx="7772400" cy="1280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280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un vyas" userId="f704e617fd0cc2e0" providerId="LiveId" clId="{2B6368B5-3E61-4F62-8C3C-AD124B532778}"/>
    <pc:docChg chg="undo custSel addSld modSld sldOrd">
      <pc:chgData name="tarun vyas" userId="f704e617fd0cc2e0" providerId="LiveId" clId="{2B6368B5-3E61-4F62-8C3C-AD124B532778}" dt="2024-02-26T16:22:30.053" v="204"/>
      <pc:docMkLst>
        <pc:docMk/>
      </pc:docMkLst>
      <pc:sldChg chg="addSp delSp modSp new mod ord">
        <pc:chgData name="tarun vyas" userId="f704e617fd0cc2e0" providerId="LiveId" clId="{2B6368B5-3E61-4F62-8C3C-AD124B532778}" dt="2024-02-26T16:22:30.053" v="204"/>
        <pc:sldMkLst>
          <pc:docMk/>
          <pc:sldMk cId="2990918823" sldId="276"/>
        </pc:sldMkLst>
        <pc:spChg chg="mod">
          <ac:chgData name="tarun vyas" userId="f704e617fd0cc2e0" providerId="LiveId" clId="{2B6368B5-3E61-4F62-8C3C-AD124B532778}" dt="2024-02-26T16:21:49.446" v="198" actId="13926"/>
          <ac:spMkLst>
            <pc:docMk/>
            <pc:sldMk cId="2990918823" sldId="276"/>
            <ac:spMk id="2" creationId="{1A2DB501-D5CB-CBFC-E83D-562E0FF62FAA}"/>
          </ac:spMkLst>
        </pc:spChg>
        <pc:spChg chg="add del mod">
          <ac:chgData name="tarun vyas" userId="f704e617fd0cc2e0" providerId="LiveId" clId="{2B6368B5-3E61-4F62-8C3C-AD124B532778}" dt="2024-02-26T16:22:18.374" v="202" actId="113"/>
          <ac:spMkLst>
            <pc:docMk/>
            <pc:sldMk cId="2990918823" sldId="276"/>
            <ac:spMk id="3" creationId="{AFBD140E-1EF7-7991-8D78-8427275A483E}"/>
          </ac:spMkLst>
        </pc:spChg>
        <pc:spChg chg="add del mod">
          <ac:chgData name="tarun vyas" userId="f704e617fd0cc2e0" providerId="LiveId" clId="{2B6368B5-3E61-4F62-8C3C-AD124B532778}" dt="2024-02-26T16:17:03.530" v="160" actId="478"/>
          <ac:spMkLst>
            <pc:docMk/>
            <pc:sldMk cId="2990918823" sldId="276"/>
            <ac:spMk id="5" creationId="{3C6D9CF2-28BA-13C8-AAE9-13CBFCED84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968496"/>
            <a:ext cx="6606540" cy="26883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7168896"/>
            <a:ext cx="5440680" cy="320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944368"/>
            <a:ext cx="3380994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944368"/>
            <a:ext cx="3380994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512064"/>
            <a:ext cx="6995160" cy="20482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944368"/>
            <a:ext cx="6995160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11905488"/>
            <a:ext cx="2487168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11905488"/>
            <a:ext cx="1787652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11905488"/>
            <a:ext cx="1787652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1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png"/><Relationship Id="rId4" Type="http://schemas.openxmlformats.org/officeDocument/2006/relationships/image" Target="../media/image6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png"/><Relationship Id="rId4" Type="http://schemas.openxmlformats.org/officeDocument/2006/relationships/image" Target="../media/image6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s://businessjargons.com/contract.html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6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21" Type="http://schemas.openxmlformats.org/officeDocument/2006/relationships/image" Target="../media/image46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24" Type="http://schemas.openxmlformats.org/officeDocument/2006/relationships/image" Target="../media/image10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23" Type="http://schemas.openxmlformats.org/officeDocument/2006/relationships/image" Target="../media/image48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Relationship Id="rId22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toppr.com/guides/maths/the-fish-tale/size-and-quantity/" TargetMode="External"/><Relationship Id="rId7" Type="http://schemas.openxmlformats.org/officeDocument/2006/relationships/hyperlink" Target="https://www.toppr.com/guides/legal-aptitude/law-of-torts/negligence-tort-law/" TargetMode="External"/><Relationship Id="rId2" Type="http://schemas.openxmlformats.org/officeDocument/2006/relationships/hyperlink" Target="https://www.toppr.com/guides/general-knowledge/indian-constitution-fundamental-concepts/fundamental-rights-and-duties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toppr.com/guides/science/separation-of-substances/methods-of-separation/" TargetMode="External"/><Relationship Id="rId5" Type="http://schemas.openxmlformats.org/officeDocument/2006/relationships/hyperlink" Target="https://www.toppr.com/guides/chemistry/is-matter-around-us-pure/introduction-and-what-is-a-mixture/" TargetMode="External"/><Relationship Id="rId4" Type="http://schemas.openxmlformats.org/officeDocument/2006/relationships/hyperlink" Target="https://www.toppr.com/guides/legal-aptitude/law-of-torts/remoteness-of-damages-law-of-tor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B501-D5CB-CBFC-E83D-562E0FF62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2362200"/>
            <a:ext cx="6995160" cy="2708434"/>
          </a:xfrm>
        </p:spPr>
        <p:txBody>
          <a:bodyPr/>
          <a:lstStyle/>
          <a:p>
            <a:pPr algn="ctr"/>
            <a:r>
              <a:rPr lang="en-IN" sz="4400" dirty="0">
                <a:solidFill>
                  <a:schemeClr val="tx1"/>
                </a:solidFill>
                <a:highlight>
                  <a:srgbClr val="00FFFF"/>
                </a:highlight>
              </a:rPr>
              <a:t>INDIAN CONTRACT ACT </a:t>
            </a:r>
            <a:br>
              <a:rPr lang="en-IN" sz="4400" dirty="0">
                <a:solidFill>
                  <a:schemeClr val="tx1"/>
                </a:solidFill>
                <a:highlight>
                  <a:srgbClr val="00FFFF"/>
                </a:highlight>
              </a:rPr>
            </a:br>
            <a:r>
              <a:rPr lang="en-IN" sz="4400" dirty="0">
                <a:solidFill>
                  <a:schemeClr val="tx1"/>
                </a:solidFill>
                <a:highlight>
                  <a:srgbClr val="00FFFF"/>
                </a:highlight>
              </a:rPr>
              <a:t>1872</a:t>
            </a:r>
            <a:br>
              <a:rPr lang="en-IN" sz="4400" dirty="0">
                <a:solidFill>
                  <a:schemeClr val="tx1"/>
                </a:solidFill>
                <a:highlight>
                  <a:srgbClr val="00FFFF"/>
                </a:highlight>
              </a:rPr>
            </a:br>
            <a:r>
              <a:rPr lang="en-IN" sz="4400" dirty="0">
                <a:solidFill>
                  <a:srgbClr val="FF0000"/>
                </a:solidFill>
                <a:highlight>
                  <a:srgbClr val="FFFF00"/>
                </a:highlight>
              </a:rPr>
              <a:t>                   </a:t>
            </a:r>
            <a:br>
              <a:rPr lang="en-IN" sz="4400" dirty="0"/>
            </a:br>
            <a:endParaRPr lang="en-IN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D140E-1EF7-7991-8D78-8427275A4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9525000"/>
            <a:ext cx="5257800" cy="1292662"/>
          </a:xfrm>
        </p:spPr>
        <p:txBody>
          <a:bodyPr/>
          <a:lstStyle/>
          <a:p>
            <a:pPr algn="ctr"/>
            <a:r>
              <a:rPr lang="en-IN" sz="2800" b="1" dirty="0"/>
              <a:t>SHIKHA JOSHI </a:t>
            </a:r>
          </a:p>
          <a:p>
            <a:pPr algn="ctr"/>
            <a:r>
              <a:rPr lang="en-IN" sz="2800" b="1" dirty="0"/>
              <a:t>ASSISTANT PROFESSOR </a:t>
            </a:r>
          </a:p>
          <a:p>
            <a:pPr algn="ctr"/>
            <a:r>
              <a:rPr lang="en-IN" sz="2800" b="1" dirty="0"/>
              <a:t>DURGA MAHAVIDHYALYA RAIPUR       </a:t>
            </a:r>
          </a:p>
        </p:txBody>
      </p:sp>
    </p:spTree>
    <p:extLst>
      <p:ext uri="{BB962C8B-B14F-4D97-AF65-F5344CB8AC3E}">
        <p14:creationId xmlns:p14="http://schemas.microsoft.com/office/powerpoint/2010/main" val="2990918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95858"/>
            <a:ext cx="3935095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8630" indent="-227329">
              <a:lnSpc>
                <a:spcPct val="100000"/>
              </a:lnSpc>
              <a:spcBef>
                <a:spcPts val="100"/>
              </a:spcBef>
              <a:buAutoNum type="alphaLcParenR" startAt="2"/>
              <a:tabLst>
                <a:tab pos="468630" algn="l"/>
              </a:tabLst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claim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damages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use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AutoNum type="alphaLcParenR" startAt="2"/>
              <a:tabLst>
                <a:tab pos="469900" algn="l"/>
              </a:tabLst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demand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back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468630" indent="-227329">
              <a:lnSpc>
                <a:spcPct val="100000"/>
              </a:lnSpc>
              <a:spcBef>
                <a:spcPts val="25"/>
              </a:spcBef>
              <a:buAutoNum type="alphaLcParenR" startAt="2"/>
              <a:tabLst>
                <a:tab pos="468630" algn="l"/>
              </a:tabLst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accretion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bailed.</a:t>
            </a:r>
            <a:endParaRPr sz="1100">
              <a:latin typeface="Calibri"/>
              <a:cs typeface="Calibri"/>
            </a:endParaRPr>
          </a:p>
          <a:p>
            <a:pPr marL="468630" indent="-227329">
              <a:lnSpc>
                <a:spcPct val="100000"/>
              </a:lnSpc>
              <a:spcBef>
                <a:spcPts val="25"/>
              </a:spcBef>
              <a:buAutoNum type="alphaLcParenR" startAt="2"/>
              <a:tabLst>
                <a:tab pos="468630" algn="l"/>
              </a:tabLst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claim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compensation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mixing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4)</a:t>
            </a:r>
            <a:r>
              <a:rPr sz="1100" spc="21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file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suit</a:t>
            </a:r>
            <a:r>
              <a:rPr sz="11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against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wrong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doer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180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181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5283" y="2112900"/>
            <a:ext cx="2912110" cy="1880870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Suit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bailor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bailee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against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wrong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doers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ct val="100000"/>
              </a:lnSpc>
              <a:spcBef>
                <a:spcPts val="25"/>
              </a:spcBef>
            </a:pP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180</a:t>
            </a:r>
            <a:endParaRPr sz="1100">
              <a:latin typeface="Calibri"/>
              <a:cs typeface="Calibri"/>
            </a:endParaRPr>
          </a:p>
          <a:p>
            <a:pPr marL="527050" marR="133985" indent="-228600">
              <a:lnSpc>
                <a:spcPct val="101499"/>
              </a:lnSpc>
              <a:buAutoNum type="alphaLcParenR"/>
              <a:tabLst>
                <a:tab pos="527050" algn="l"/>
              </a:tabLst>
            </a:pPr>
            <a:r>
              <a:rPr sz="1100" spc="-10" dirty="0">
                <a:latin typeface="Calibri"/>
                <a:cs typeface="Calibri"/>
              </a:rPr>
              <a:t>If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third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wrongfully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deprives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use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possession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bailed,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does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injury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entitled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remedies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owner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used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situation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made.</a:t>
            </a:r>
            <a:endParaRPr sz="1100">
              <a:latin typeface="Calibri"/>
              <a:cs typeface="Calibri"/>
            </a:endParaRPr>
          </a:p>
          <a:p>
            <a:pPr marL="525780" marR="76200" indent="-227329" algn="just">
              <a:lnSpc>
                <a:spcPct val="101800"/>
              </a:lnSpc>
              <a:buAutoNum type="alphaLcParenR"/>
              <a:tabLst>
                <a:tab pos="527050" algn="l"/>
              </a:tabLst>
            </a:pP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can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file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suit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against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third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spc="-25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for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damages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suffered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injury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caused.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4170552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4331588"/>
            <a:ext cx="5683885" cy="7529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deliver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joint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bailors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165</a:t>
            </a:r>
            <a:endParaRPr sz="1100">
              <a:latin typeface="Calibri"/>
              <a:cs typeface="Calibri"/>
            </a:endParaRPr>
          </a:p>
          <a:p>
            <a:pPr marL="241300" marR="45085">
              <a:lnSpc>
                <a:spcPts val="1350"/>
              </a:lnSpc>
              <a:spcBef>
                <a:spcPts val="45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several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joint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joint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unless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contrary.</a:t>
            </a:r>
            <a:endParaRPr sz="1100">
              <a:latin typeface="Calibri"/>
              <a:cs typeface="Calibri"/>
            </a:endParaRPr>
          </a:p>
          <a:p>
            <a:pPr marL="241300" marR="19050">
              <a:lnSpc>
                <a:spcPts val="1340"/>
              </a:lnSpc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Example: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joint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owners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harvesting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combine.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delivered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hire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one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month.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After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expiry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 one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month,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return</a:t>
            </a:r>
            <a:r>
              <a:rPr sz="11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“combine”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one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of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joint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owners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namely,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C.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30"/>
              </a:spcBef>
              <a:buAutoNum type="arabicParenR" startAt="2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deliver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bailor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without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title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3939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back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3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apply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court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decide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title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 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167</a:t>
            </a:r>
            <a:endParaRPr sz="1100">
              <a:latin typeface="Calibri"/>
              <a:cs typeface="Calibri"/>
            </a:endParaRPr>
          </a:p>
          <a:p>
            <a:pPr marL="241300" marR="4508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claimed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court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stop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decide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ts val="1340"/>
              </a:lnSpc>
              <a:spcBef>
                <a:spcPts val="3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Example: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Deepika,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dealer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T.V.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delivered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T.V.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Rhea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using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summer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vacation.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Subsequently,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Shraddha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claimed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that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T.V.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belonged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her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delivered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only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repairs,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Deepika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thus,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Rhea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should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deliver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her.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this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case,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Rhea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apply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 marR="173990">
              <a:lnSpc>
                <a:spcPts val="1340"/>
              </a:lnSpc>
              <a:spcBef>
                <a:spcPts val="1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Court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decide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question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ownership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T.V.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that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deliver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owner.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25"/>
              </a:spcBef>
              <a:buAutoNum type="arabicParenR" startAt="4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Lien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0574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exercise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i.e.,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refuse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return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until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lawful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charges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paid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him.</a:t>
            </a:r>
            <a:endParaRPr sz="1100">
              <a:latin typeface="Calibri"/>
              <a:cs typeface="Calibri"/>
            </a:endParaRPr>
          </a:p>
          <a:p>
            <a:pPr marL="468630" marR="67310" lvl="1" indent="-227329">
              <a:lnSpc>
                <a:spcPct val="101800"/>
              </a:lnSpc>
              <a:buAutoNum type="alphaLcParenR"/>
              <a:tabLst>
                <a:tab pos="469900" algn="l"/>
              </a:tabLst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Particular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lien</a:t>
            </a:r>
            <a:r>
              <a:rPr sz="11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-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accordance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purpose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bailment,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rendered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service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involving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exercise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labour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skill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bailed,</a:t>
            </a:r>
            <a:endParaRPr sz="1100">
              <a:latin typeface="Calibri"/>
              <a:cs typeface="Calibri"/>
            </a:endParaRPr>
          </a:p>
          <a:p>
            <a:pPr marL="469900" marR="229870">
              <a:lnSpc>
                <a:spcPct val="1018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contrary,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until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remuneration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services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rendered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them.</a:t>
            </a:r>
            <a:endParaRPr sz="1100">
              <a:latin typeface="Calibri"/>
              <a:cs typeface="Calibri"/>
            </a:endParaRPr>
          </a:p>
          <a:p>
            <a:pPr marL="469900" marR="96520" lvl="1" indent="-228600">
              <a:lnSpc>
                <a:spcPct val="101800"/>
              </a:lnSpc>
              <a:buAutoNum type="alphaLcParenR" startAt="2"/>
              <a:tabLst>
                <a:tab pos="469900" algn="l"/>
              </a:tabLst>
            </a:pP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General</a:t>
            </a:r>
            <a:r>
              <a:rPr sz="11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lien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-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general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type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lien-holder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debtor’s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lien-holder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until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paid.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Insurance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brokers,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packers,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stockbrokers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bankers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general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over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property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clients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customers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AutoNum type="alphaLcParenR" startAt="2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5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indemnity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166</a:t>
            </a:r>
            <a:endParaRPr sz="1100">
              <a:latin typeface="Calibri"/>
              <a:cs typeface="Calibri"/>
            </a:endParaRPr>
          </a:p>
          <a:p>
            <a:pPr marL="468630" marR="96520" lvl="1" indent="-227329">
              <a:lnSpc>
                <a:spcPct val="100899"/>
              </a:lnSpc>
              <a:spcBef>
                <a:spcPts val="15"/>
              </a:spcBef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indemnified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reasons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back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give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them.</a:t>
            </a:r>
            <a:endParaRPr sz="1100">
              <a:latin typeface="Calibri"/>
              <a:cs typeface="Calibri"/>
            </a:endParaRPr>
          </a:p>
          <a:p>
            <a:pPr marL="468630" marR="5715" lvl="1" indent="-227329">
              <a:lnSpc>
                <a:spcPct val="101800"/>
              </a:lnSpc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faith,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back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AutoNum type="alphaLcParenR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5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claim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compensation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case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faulty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150</a:t>
            </a:r>
            <a:endParaRPr sz="1100">
              <a:latin typeface="Calibri"/>
              <a:cs typeface="Calibri"/>
            </a:endParaRPr>
          </a:p>
          <a:p>
            <a:pPr marL="241300" marR="22225">
              <a:lnSpc>
                <a:spcPct val="1018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claim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compensation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caused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failure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faults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him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49978" y="2103757"/>
            <a:ext cx="2905760" cy="1024255"/>
          </a:xfrm>
          <a:custGeom>
            <a:avLst/>
            <a:gdLst/>
            <a:ahLst/>
            <a:cxnLst/>
            <a:rect l="l" t="t" r="r" b="b"/>
            <a:pathLst>
              <a:path w="2905759" h="1024255">
                <a:moveTo>
                  <a:pt x="2905633" y="0"/>
                </a:moveTo>
                <a:lnTo>
                  <a:pt x="0" y="0"/>
                </a:lnTo>
                <a:lnTo>
                  <a:pt x="0" y="1024125"/>
                </a:lnTo>
                <a:lnTo>
                  <a:pt x="2905633" y="1024125"/>
                </a:lnTo>
                <a:lnTo>
                  <a:pt x="2905633" y="0"/>
                </a:lnTo>
                <a:close/>
              </a:path>
            </a:pathLst>
          </a:custGeom>
          <a:solidFill>
            <a:srgbClr val="FFF2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01285" y="2084959"/>
            <a:ext cx="2762885" cy="10471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421005">
              <a:lnSpc>
                <a:spcPct val="101800"/>
              </a:lnSpc>
              <a:spcBef>
                <a:spcPts val="80"/>
              </a:spcBef>
            </a:pPr>
            <a:r>
              <a:rPr sz="11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Apportionment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relief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or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compensation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obtained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such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suits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181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Whatever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obtained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relief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sz="1100" spc="-25" dirty="0">
                <a:latin typeface="Calibri"/>
                <a:cs typeface="Calibri"/>
              </a:rPr>
              <a:t>compensation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suit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shall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distributed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between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per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their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respective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interest.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80945" y="1746884"/>
            <a:ext cx="5081270" cy="1387475"/>
            <a:chOff x="2480945" y="1746884"/>
            <a:chExt cx="5081270" cy="1387475"/>
          </a:xfrm>
        </p:grpSpPr>
        <p:sp>
          <p:nvSpPr>
            <p:cNvPr id="9" name="object 9"/>
            <p:cNvSpPr/>
            <p:nvPr/>
          </p:nvSpPr>
          <p:spPr>
            <a:xfrm>
              <a:off x="4643882" y="2097658"/>
              <a:ext cx="2918460" cy="1036319"/>
            </a:xfrm>
            <a:custGeom>
              <a:avLst/>
              <a:gdLst/>
              <a:ahLst/>
              <a:cxnLst/>
              <a:rect l="l" t="t" r="r" b="b"/>
              <a:pathLst>
                <a:path w="2918459" h="1036319">
                  <a:moveTo>
                    <a:pt x="6083" y="6108"/>
                  </a:moveTo>
                  <a:lnTo>
                    <a:pt x="0" y="6108"/>
                  </a:lnTo>
                  <a:lnTo>
                    <a:pt x="0" y="1030224"/>
                  </a:lnTo>
                  <a:lnTo>
                    <a:pt x="0" y="1036320"/>
                  </a:lnTo>
                  <a:lnTo>
                    <a:pt x="6083" y="1036320"/>
                  </a:lnTo>
                  <a:lnTo>
                    <a:pt x="6083" y="1030224"/>
                  </a:lnTo>
                  <a:lnTo>
                    <a:pt x="6083" y="6108"/>
                  </a:lnTo>
                  <a:close/>
                </a:path>
                <a:path w="2918459" h="1036319">
                  <a:moveTo>
                    <a:pt x="6083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083" y="6096"/>
                  </a:lnTo>
                  <a:lnTo>
                    <a:pt x="6083" y="0"/>
                  </a:lnTo>
                  <a:close/>
                </a:path>
                <a:path w="2918459" h="1036319">
                  <a:moveTo>
                    <a:pt x="2911729" y="1030224"/>
                  </a:moveTo>
                  <a:lnTo>
                    <a:pt x="6096" y="1030224"/>
                  </a:lnTo>
                  <a:lnTo>
                    <a:pt x="6096" y="1036320"/>
                  </a:lnTo>
                  <a:lnTo>
                    <a:pt x="2911729" y="1036320"/>
                  </a:lnTo>
                  <a:lnTo>
                    <a:pt x="2911729" y="1030224"/>
                  </a:lnTo>
                  <a:close/>
                </a:path>
                <a:path w="2918459" h="1036319">
                  <a:moveTo>
                    <a:pt x="2911729" y="0"/>
                  </a:moveTo>
                  <a:lnTo>
                    <a:pt x="6096" y="0"/>
                  </a:lnTo>
                  <a:lnTo>
                    <a:pt x="6096" y="6096"/>
                  </a:lnTo>
                  <a:lnTo>
                    <a:pt x="2911729" y="6096"/>
                  </a:lnTo>
                  <a:lnTo>
                    <a:pt x="2911729" y="0"/>
                  </a:lnTo>
                  <a:close/>
                </a:path>
                <a:path w="2918459" h="1036319">
                  <a:moveTo>
                    <a:pt x="2917952" y="6108"/>
                  </a:moveTo>
                  <a:lnTo>
                    <a:pt x="2911856" y="6108"/>
                  </a:lnTo>
                  <a:lnTo>
                    <a:pt x="2911856" y="1030224"/>
                  </a:lnTo>
                  <a:lnTo>
                    <a:pt x="2911856" y="1036320"/>
                  </a:lnTo>
                  <a:lnTo>
                    <a:pt x="2917952" y="1036320"/>
                  </a:lnTo>
                  <a:lnTo>
                    <a:pt x="2917952" y="1030224"/>
                  </a:lnTo>
                  <a:lnTo>
                    <a:pt x="2917952" y="6108"/>
                  </a:lnTo>
                  <a:close/>
                </a:path>
                <a:path w="2918459" h="1036319">
                  <a:moveTo>
                    <a:pt x="2917952" y="0"/>
                  </a:moveTo>
                  <a:lnTo>
                    <a:pt x="2911856" y="0"/>
                  </a:lnTo>
                  <a:lnTo>
                    <a:pt x="2911856" y="6096"/>
                  </a:lnTo>
                  <a:lnTo>
                    <a:pt x="2917952" y="6096"/>
                  </a:lnTo>
                  <a:lnTo>
                    <a:pt x="29179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84120" y="1750059"/>
              <a:ext cx="3726179" cy="382905"/>
            </a:xfrm>
            <a:custGeom>
              <a:avLst/>
              <a:gdLst/>
              <a:ahLst/>
              <a:cxnLst/>
              <a:rect l="l" t="t" r="r" b="b"/>
              <a:pathLst>
                <a:path w="3726179" h="382905">
                  <a:moveTo>
                    <a:pt x="0" y="382905"/>
                  </a:moveTo>
                  <a:lnTo>
                    <a:pt x="2498" y="308350"/>
                  </a:lnTo>
                  <a:lnTo>
                    <a:pt x="9318" y="247475"/>
                  </a:lnTo>
                  <a:lnTo>
                    <a:pt x="19448" y="206436"/>
                  </a:lnTo>
                  <a:lnTo>
                    <a:pt x="31877" y="191389"/>
                  </a:lnTo>
                  <a:lnTo>
                    <a:pt x="1831213" y="191389"/>
                  </a:lnTo>
                  <a:lnTo>
                    <a:pt x="1843641" y="176361"/>
                  </a:lnTo>
                  <a:lnTo>
                    <a:pt x="1853771" y="135366"/>
                  </a:lnTo>
                  <a:lnTo>
                    <a:pt x="1860591" y="74535"/>
                  </a:lnTo>
                  <a:lnTo>
                    <a:pt x="1863090" y="0"/>
                  </a:lnTo>
                  <a:lnTo>
                    <a:pt x="1865588" y="74535"/>
                  </a:lnTo>
                  <a:lnTo>
                    <a:pt x="1872408" y="135366"/>
                  </a:lnTo>
                  <a:lnTo>
                    <a:pt x="1882538" y="176361"/>
                  </a:lnTo>
                  <a:lnTo>
                    <a:pt x="1894967" y="191389"/>
                  </a:lnTo>
                  <a:lnTo>
                    <a:pt x="3694303" y="191389"/>
                  </a:lnTo>
                  <a:lnTo>
                    <a:pt x="3706731" y="206436"/>
                  </a:lnTo>
                  <a:lnTo>
                    <a:pt x="3716861" y="247475"/>
                  </a:lnTo>
                  <a:lnTo>
                    <a:pt x="3723681" y="308350"/>
                  </a:lnTo>
                  <a:lnTo>
                    <a:pt x="3726180" y="382905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95858"/>
            <a:ext cx="5734050" cy="1218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Note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01800"/>
              </a:lnSpc>
              <a:spcBef>
                <a:spcPts val="5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bailment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hire,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bailor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will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liable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compensate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even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had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knowledge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faults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7)</a:t>
            </a:r>
            <a:r>
              <a:rPr sz="1100" spc="16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Claim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extraordinary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damages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28600">
              <a:lnSpc>
                <a:spcPts val="1350"/>
              </a:lnSpc>
              <a:spcBef>
                <a:spcPts val="40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required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incur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extraordinary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expenses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256384" y="2280537"/>
          <a:ext cx="6174105" cy="2253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3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9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345">
                <a:tc>
                  <a:txBody>
                    <a:bodyPr/>
                    <a:lstStyle/>
                    <a:p>
                      <a:pPr marL="246379" marR="241300" indent="106680">
                        <a:lnSpc>
                          <a:spcPts val="1340"/>
                        </a:lnSpc>
                      </a:pPr>
                      <a:r>
                        <a:rPr sz="1100" b="1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COMPARISON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783590">
                        <a:lnSpc>
                          <a:spcPts val="1300"/>
                        </a:lnSpc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spc="-1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LIEN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719455">
                        <a:lnSpc>
                          <a:spcPts val="1300"/>
                        </a:lnSpc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PARTICULAR</a:t>
                      </a:r>
                      <a:r>
                        <a:rPr sz="1100" spc="2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LIEN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75565" algn="just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lien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alludes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keep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possession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belonging</a:t>
                      </a:r>
                      <a:r>
                        <a:rPr sz="1100" spc="-3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balance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account.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16839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Particular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lien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implies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bailee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retain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bailed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payment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amount.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Availability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375285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goods,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respect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amount</a:t>
                      </a:r>
                      <a:r>
                        <a:rPr sz="1100" spc="-6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another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person.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304165">
                        <a:lnSpc>
                          <a:spcPts val="132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goods,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skill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labor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exercised.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spcBef>
                          <a:spcPts val="5"/>
                        </a:spcBef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Automatic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10"/>
                        </a:lnSpc>
                        <a:spcBef>
                          <a:spcPts val="5"/>
                        </a:spcBef>
                      </a:pP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Yes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b="1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sale</a:t>
                      </a:r>
                      <a:r>
                        <a:rPr sz="1100" spc="-5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sale</a:t>
                      </a:r>
                      <a:r>
                        <a:rPr sz="1100" spc="-3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6985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general,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sell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goods,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however,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100" spc="-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conferred</a:t>
                      </a:r>
                      <a:r>
                        <a:rPr sz="1100" spc="-3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129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bailee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special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circumstances.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b="1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Exercised</a:t>
                      </a:r>
                      <a:r>
                        <a:rPr sz="1100" spc="1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280670">
                        <a:lnSpc>
                          <a:spcPts val="1340"/>
                        </a:lnSpc>
                      </a:pP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Bankers,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Wharfngers,</a:t>
                      </a:r>
                      <a:r>
                        <a:rPr sz="1100" spc="-4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factors,</a:t>
                      </a:r>
                      <a:r>
                        <a:rPr sz="1100" spc="-1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brokers,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attorneys</a:t>
                      </a:r>
                      <a:r>
                        <a:rPr sz="1100" spc="-1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etc.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70180">
                        <a:lnSpc>
                          <a:spcPts val="1340"/>
                        </a:lnSpc>
                      </a:pP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Bailee,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pledgee,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finder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goods,</a:t>
                      </a:r>
                      <a:r>
                        <a:rPr sz="1100" spc="-5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agent,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partner,</a:t>
                      </a:r>
                      <a:r>
                        <a:rPr sz="1100" spc="-4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unpaid</a:t>
                      </a:r>
                      <a:r>
                        <a:rPr sz="1100" spc="-30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seller</a:t>
                      </a:r>
                      <a:r>
                        <a:rPr sz="1100" spc="-25" dirty="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etc.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17750" y="4884165"/>
            <a:ext cx="5939790" cy="180340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Termination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bailment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5045201"/>
            <a:ext cx="5688330" cy="2583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period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purpose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over:</a:t>
            </a:r>
            <a:endParaRPr sz="1100">
              <a:latin typeface="Calibri"/>
              <a:cs typeface="Calibri"/>
            </a:endParaRPr>
          </a:p>
          <a:p>
            <a:pPr marL="241300" marR="243840">
              <a:lnSpc>
                <a:spcPct val="1018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specific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period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purpose,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expiry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period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completion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purpose.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"/>
              </a:spcBef>
              <a:buAutoNum type="arabicPeriod" startAt="2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bailee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makes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unauthorized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use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goods:</a:t>
            </a:r>
            <a:endParaRPr sz="1100">
              <a:latin typeface="Calibri"/>
              <a:cs typeface="Calibri"/>
            </a:endParaRPr>
          </a:p>
          <a:p>
            <a:pPr marL="241300" marR="12573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unauthorized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voidable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option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bailor.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30"/>
              </a:spcBef>
              <a:buAutoNum type="arabicPeriod" startAt="3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subject-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matter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destroyed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becomes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illegal: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subject-</a:t>
            </a:r>
            <a:r>
              <a:rPr sz="1100" dirty="0">
                <a:latin typeface="Calibri"/>
                <a:cs typeface="Calibri"/>
              </a:rPr>
              <a:t>matter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destroyed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illegal,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terminated.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eriod" startAt="4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will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bailor: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gratuitous,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merely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sweet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bailor.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However,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cause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excess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derived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exceeds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derived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loss.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eriod" startAt="5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bailor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bailee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dies: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gratuitous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750" y="7798561"/>
            <a:ext cx="6629400" cy="3930015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814320">
              <a:lnSpc>
                <a:spcPts val="1300"/>
              </a:lnSpc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Finder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goods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145" marR="374650" indent="-227329">
              <a:lnSpc>
                <a:spcPct val="116399"/>
              </a:lnSpc>
              <a:buAutoNum type="alphaU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'finder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goods'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means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found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some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belonging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across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some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article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pick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picks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endParaRPr sz="1100">
              <a:latin typeface="Calibri"/>
              <a:cs typeface="Calibri"/>
            </a:endParaRPr>
          </a:p>
          <a:p>
            <a:pPr marL="52705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becomes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subject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responsibility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bailee.</a:t>
            </a:r>
            <a:endParaRPr sz="1100">
              <a:latin typeface="Calibri"/>
              <a:cs typeface="Calibri"/>
            </a:endParaRPr>
          </a:p>
          <a:p>
            <a:pPr marL="557530" indent="-259079">
              <a:lnSpc>
                <a:spcPct val="100000"/>
              </a:lnSpc>
              <a:spcBef>
                <a:spcPts val="215"/>
              </a:spcBef>
              <a:buAutoNum type="alphaUcParenR" startAt="2"/>
              <a:tabLst>
                <a:tab pos="557530" algn="l"/>
              </a:tabLst>
            </a:pP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obligations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finder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goods: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19"/>
              </a:spcBef>
              <a:buAutoNum type="arabicParenR"/>
              <a:tabLst>
                <a:tab pos="754380" algn="l"/>
              </a:tabLst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goods: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40"/>
              </a:spcBef>
              <a:buAutoNum type="arabicParenR"/>
              <a:tabLst>
                <a:tab pos="754380" algn="l"/>
              </a:tabLst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purpose.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15"/>
              </a:spcBef>
              <a:buAutoNum type="arabicParenR"/>
              <a:tabLst>
                <a:tab pos="754380" algn="l"/>
              </a:tabLst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mix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40"/>
              </a:spcBef>
              <a:buAutoNum type="arabicParenR"/>
              <a:tabLst>
                <a:tab pos="754380" algn="l"/>
              </a:tabLst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appropriate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efforts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true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15"/>
              </a:spcBef>
              <a:buAutoNum type="alphaUcParenR" startAt="2"/>
              <a:tabLst>
                <a:tab pos="525780" algn="l"/>
              </a:tabLst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finder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goods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15"/>
              </a:spcBef>
              <a:buFont typeface="Calibri"/>
              <a:buAutoNum type="arabicParenR"/>
              <a:tabLst>
                <a:tab pos="754380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retain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goods: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true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until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receives</a:t>
            </a:r>
            <a:endParaRPr sz="1100">
              <a:latin typeface="Calibri"/>
              <a:cs typeface="Calibri"/>
            </a:endParaRPr>
          </a:p>
          <a:p>
            <a:pPr marL="755650" marR="207645">
              <a:lnSpc>
                <a:spcPct val="116500"/>
              </a:lnSpc>
              <a:spcBef>
                <a:spcPts val="25"/>
              </a:spcBef>
            </a:pPr>
            <a:r>
              <a:rPr sz="1100" spc="-10" dirty="0">
                <a:latin typeface="Calibri"/>
                <a:cs typeface="Calibri"/>
              </a:rPr>
              <a:t>compensation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trouble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preserving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15"/>
              </a:spcBef>
              <a:buFont typeface="Calibri"/>
              <a:buAutoNum type="arabicParenR" startAt="2"/>
              <a:tabLst>
                <a:tab pos="754380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sue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reward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(Section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168)</a:t>
            </a:r>
            <a:endParaRPr sz="1100">
              <a:latin typeface="Calibri"/>
              <a:cs typeface="Calibri"/>
            </a:endParaRPr>
          </a:p>
          <a:p>
            <a:pPr marL="754380" lvl="1" indent="-227329">
              <a:lnSpc>
                <a:spcPct val="100000"/>
              </a:lnSpc>
              <a:spcBef>
                <a:spcPts val="240"/>
              </a:spcBef>
              <a:buFont typeface="Calibri"/>
              <a:buAutoNum type="arabicParenR" startAt="2"/>
              <a:tabLst>
                <a:tab pos="754380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claim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expenses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incurred</a:t>
            </a:r>
            <a:endParaRPr sz="1100">
              <a:latin typeface="Calibri"/>
              <a:cs typeface="Calibri"/>
            </a:endParaRPr>
          </a:p>
          <a:p>
            <a:pPr marL="786130" lvl="1" indent="-259079">
              <a:lnSpc>
                <a:spcPct val="100000"/>
              </a:lnSpc>
              <a:spcBef>
                <a:spcPts val="215"/>
              </a:spcBef>
              <a:buFont typeface="Calibri"/>
              <a:buAutoNum type="arabicParenR" startAt="2"/>
              <a:tabLst>
                <a:tab pos="786130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sale:</a:t>
            </a:r>
            <a:endParaRPr sz="1100">
              <a:latin typeface="Calibri"/>
              <a:cs typeface="Calibri"/>
            </a:endParaRPr>
          </a:p>
          <a:p>
            <a:pPr marL="75565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Section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169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permits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following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cases:</a:t>
            </a:r>
            <a:endParaRPr sz="1100">
              <a:latin typeface="Calibri"/>
              <a:cs typeface="Calibri"/>
            </a:endParaRPr>
          </a:p>
          <a:p>
            <a:pPr marL="1010919" lvl="2" indent="-227329">
              <a:lnSpc>
                <a:spcPct val="100000"/>
              </a:lnSpc>
              <a:spcBef>
                <a:spcPts val="240"/>
              </a:spcBef>
              <a:buAutoNum type="alphaLcPeriod"/>
              <a:tabLst>
                <a:tab pos="1010919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found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after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search;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1042669" lvl="2" indent="-259079">
              <a:lnSpc>
                <a:spcPct val="100000"/>
              </a:lnSpc>
              <a:spcBef>
                <a:spcPts val="215"/>
              </a:spcBef>
              <a:buAutoNum type="alphaLcPeriod"/>
              <a:tabLst>
                <a:tab pos="1042669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found,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refuses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lawful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charges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finder;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1042669" lvl="2" indent="-259079">
              <a:lnSpc>
                <a:spcPct val="100000"/>
              </a:lnSpc>
              <a:spcBef>
                <a:spcPts val="220"/>
              </a:spcBef>
              <a:buAutoNum type="alphaLcPeriod"/>
              <a:tabLst>
                <a:tab pos="1042669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danger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perishing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greater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value;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917701"/>
            <a:ext cx="6629400" cy="594360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83590">
              <a:lnSpc>
                <a:spcPts val="1300"/>
              </a:lnSpc>
              <a:tabLst>
                <a:tab pos="1042669" algn="l"/>
              </a:tabLst>
            </a:pPr>
            <a:r>
              <a:rPr sz="1100" spc="-25" dirty="0">
                <a:latin typeface="Calibri"/>
                <a:cs typeface="Calibri"/>
              </a:rPr>
              <a:t>d.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lawful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charges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value.</a:t>
            </a:r>
            <a:endParaRPr sz="1100">
              <a:latin typeface="Calibri"/>
              <a:cs typeface="Calibri"/>
            </a:endParaRPr>
          </a:p>
          <a:p>
            <a:pPr marL="755650" marR="269240" indent="-228600">
              <a:lnSpc>
                <a:spcPts val="1560"/>
              </a:lnSpc>
              <a:spcBef>
                <a:spcPts val="65"/>
              </a:spcBef>
            </a:pPr>
            <a:r>
              <a:rPr sz="1100" dirty="0">
                <a:latin typeface="Calibri"/>
                <a:cs typeface="Calibri"/>
              </a:rPr>
              <a:t>5)</a:t>
            </a:r>
            <a:r>
              <a:rPr sz="1100" spc="165" dirty="0">
                <a:latin typeface="Times New Roman"/>
                <a:cs typeface="Times New Roman"/>
              </a:rPr>
              <a:t>  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finder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keep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with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him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against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whole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world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except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true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owner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1688845"/>
            <a:ext cx="5939790" cy="17716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172-</a:t>
            </a:r>
            <a:r>
              <a:rPr sz="1100" b="1" spc="-25" dirty="0">
                <a:latin typeface="Calibri"/>
                <a:cs typeface="Calibri"/>
              </a:rPr>
              <a:t>182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204279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Meaning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172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2203831"/>
            <a:ext cx="5728970" cy="70612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40029" marR="5080" indent="-227965">
              <a:lnSpc>
                <a:spcPct val="101800"/>
              </a:lnSpc>
              <a:spcBef>
                <a:spcPts val="80"/>
              </a:spcBef>
              <a:buAutoNum type="arabicParenR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defined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172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security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debt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performance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pledge/pawn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0"/>
              </a:spcBef>
            </a:pPr>
            <a:r>
              <a:rPr sz="1100" b="1" spc="-10" dirty="0">
                <a:latin typeface="Calibri"/>
                <a:cs typeface="Calibri"/>
              </a:rPr>
              <a:t>pawnee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750" y="307911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Essentials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elements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0" y="3240405"/>
            <a:ext cx="5432425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Calibri"/>
              <a:buAutoNum type="arabicParenR"/>
              <a:tabLst>
                <a:tab pos="240665" algn="l"/>
              </a:tabLst>
            </a:pPr>
            <a:r>
              <a:rPr sz="1100" b="1" spc="-10" dirty="0">
                <a:latin typeface="Calibri"/>
                <a:cs typeface="Calibri"/>
              </a:rPr>
              <a:t>Delivery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dirty="0">
                <a:latin typeface="Calibri"/>
                <a:cs typeface="Calibri"/>
              </a:rPr>
              <a:t>: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actual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constructive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symbolic.</a:t>
            </a:r>
            <a:endParaRPr sz="1100">
              <a:latin typeface="Calibri"/>
              <a:cs typeface="Calibri"/>
            </a:endParaRPr>
          </a:p>
          <a:p>
            <a:pPr marL="240029" marR="5080" indent="-227965">
              <a:lnSpc>
                <a:spcPct val="101800"/>
              </a:lnSpc>
              <a:spcBef>
                <a:spcPts val="5"/>
              </a:spcBef>
              <a:buFont typeface="Calibri"/>
              <a:buAutoNum type="arabicParenR"/>
              <a:tabLst>
                <a:tab pos="241300" algn="l"/>
              </a:tabLst>
            </a:pP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must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subject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matter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existence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"/>
              </a:spcBef>
              <a:buFont typeface="Calibri"/>
              <a:buAutoNum type="arabi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Purpose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security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payment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debt.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Font typeface="Calibri"/>
              <a:buAutoNum type="arabi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specie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bailment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750" y="428637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Pawnee’s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rights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0601" y="4447412"/>
            <a:ext cx="5704205" cy="4672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retain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173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0"/>
              </a:spcBef>
            </a:pP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repaid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along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interest.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Example</a:t>
            </a:r>
            <a:r>
              <a:rPr sz="11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  <a:spcBef>
                <a:spcPts val="25"/>
              </a:spcBef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Sunny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pledges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his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gold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jewelry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some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loan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from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bank.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case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bank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rights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retain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gold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jewelry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only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adjustment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loan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amount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also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payment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interest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accrued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loan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amount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40"/>
              </a:spcBef>
              <a:buAutoNum type="alphaUcParenR" startAt="2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retention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goods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subsequent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debts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174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effect,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endParaRPr sz="1100">
              <a:latin typeface="Calibri"/>
              <a:cs typeface="Calibri"/>
            </a:endParaRPr>
          </a:p>
          <a:p>
            <a:pPr marL="241300" marR="34925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pledged;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anything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contrary,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presumed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regard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subsequent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spc="-10" dirty="0">
                <a:latin typeface="Calibri"/>
                <a:cs typeface="Calibri"/>
              </a:rPr>
              <a:t>advances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pawnee.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Analysis</a:t>
            </a:r>
            <a:r>
              <a:rPr sz="11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382905">
              <a:lnSpc>
                <a:spcPts val="1560"/>
              </a:lnSpc>
              <a:spcBef>
                <a:spcPts val="7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simple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words,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pawnee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will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have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retain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only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those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debt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outstanding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retain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subject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matter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pledge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25"/>
              </a:spcBef>
              <a:buAutoNum type="alphaUcParenR" startAt="3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Pawnee's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extraordinary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expenses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Incurred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175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claim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extraordinary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preservation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pledged.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However,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expenses.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15"/>
              </a:spcBef>
              <a:buAutoNum type="alphaUcParenR" startAt="4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Pawnee's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pawnor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makes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default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176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7359" marR="171450" lvl="1" indent="-226060">
              <a:lnSpc>
                <a:spcPct val="101800"/>
              </a:lnSpc>
              <a:buFont typeface="Arial"/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performance,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retain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467359" marR="41910" lvl="1" indent="-226060">
              <a:lnSpc>
                <a:spcPct val="101800"/>
              </a:lnSpc>
              <a:buFont typeface="Arial"/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proceeds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promise,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still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balance.</a:t>
            </a:r>
            <a:endParaRPr sz="1100">
              <a:latin typeface="Calibri"/>
              <a:cs typeface="Calibri"/>
            </a:endParaRPr>
          </a:p>
          <a:p>
            <a:pPr marL="466725" marR="134620" lvl="1" indent="-225425">
              <a:lnSpc>
                <a:spcPct val="101800"/>
              </a:lnSpc>
              <a:spcBef>
                <a:spcPts val="5"/>
              </a:spcBef>
              <a:buFont typeface="Arial"/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proceeds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greater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over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surplus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7750" y="928941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Pawnor’s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Rights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30602" y="9450451"/>
            <a:ext cx="5721350" cy="1727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redeem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177</a:t>
            </a:r>
            <a:endParaRPr sz="1100">
              <a:latin typeface="Calibri"/>
              <a:cs typeface="Calibri"/>
            </a:endParaRPr>
          </a:p>
          <a:p>
            <a:pPr marL="468630" marR="47625" lvl="1" indent="-227329">
              <a:lnSpc>
                <a:spcPct val="101800"/>
              </a:lnSpc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repayment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well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interest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then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redeem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pledged.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buAutoNum type="alphaLcParenR"/>
              <a:tabLst>
                <a:tab pos="468630" algn="l"/>
              </a:tabLst>
            </a:pPr>
            <a:r>
              <a:rPr sz="1100" dirty="0">
                <a:latin typeface="Calibri"/>
                <a:cs typeface="Calibri"/>
              </a:rPr>
              <a:t>Even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repayment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interest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has</a:t>
            </a:r>
            <a:endParaRPr sz="1100">
              <a:latin typeface="Calibri"/>
              <a:cs typeface="Calibri"/>
            </a:endParaRPr>
          </a:p>
          <a:p>
            <a:pPr marL="469900" marR="12446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redeem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before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actual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have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additional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 startAt="2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Pledge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pawnor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has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only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limited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interest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179</a:t>
            </a:r>
            <a:endParaRPr sz="1100">
              <a:latin typeface="Calibri"/>
              <a:cs typeface="Calibri"/>
            </a:endParaRPr>
          </a:p>
          <a:p>
            <a:pPr marL="241300" marR="7874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limited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interest,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interest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7750" y="11347068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5"/>
              </a:lnSpc>
            </a:pP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non-</a:t>
            </a:r>
            <a:r>
              <a:rPr sz="1100" b="1" spc="-10" dirty="0">
                <a:latin typeface="Calibri"/>
                <a:cs typeface="Calibri"/>
              </a:rPr>
              <a:t>owner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0602" y="11508435"/>
            <a:ext cx="26631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A)</a:t>
            </a:r>
            <a:r>
              <a:rPr sz="1100" spc="114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Pledge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mercantile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agents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178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95858"/>
            <a:ext cx="5721985" cy="41084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468630" marR="52705" indent="-227329">
              <a:lnSpc>
                <a:spcPct val="101800"/>
              </a:lnSpc>
              <a:spcBef>
                <a:spcPts val="80"/>
              </a:spcBef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mercantile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documents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ordinary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course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mercantile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provided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good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faith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notice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pledge.</a:t>
            </a:r>
            <a:endParaRPr sz="1100">
              <a:latin typeface="Calibri"/>
              <a:cs typeface="Calibri"/>
            </a:endParaRPr>
          </a:p>
          <a:p>
            <a:pPr marL="468630" marR="276225" indent="-227329">
              <a:lnSpc>
                <a:spcPts val="1350"/>
              </a:lnSpc>
              <a:spcBef>
                <a:spcPts val="45"/>
              </a:spcBef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effected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through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documents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lading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railway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receipt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etc.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15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Pledge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person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possession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under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voidable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contract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178A</a:t>
            </a:r>
            <a:r>
              <a:rPr sz="11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voidable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19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19A,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rescinded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(Cancelled)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at</a:t>
            </a:r>
            <a:endParaRPr sz="1100">
              <a:latin typeface="Calibri"/>
              <a:cs typeface="Calibri"/>
            </a:endParaRPr>
          </a:p>
          <a:p>
            <a:pPr marL="241300" marR="78740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acquires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provided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good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notice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pawnor's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defect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title.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3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Pledge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co-owner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possession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14986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co-</a:t>
            </a:r>
            <a:r>
              <a:rPr sz="1100" dirty="0">
                <a:latin typeface="Calibri"/>
                <a:cs typeface="Calibri"/>
              </a:rPr>
              <a:t>owner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others.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4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Pledge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seller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buyer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possession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59079">
              <a:lnSpc>
                <a:spcPts val="1560"/>
              </a:lnSpc>
              <a:spcBef>
                <a:spcPts val="65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after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buyer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before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valid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pledge.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latin typeface="Calibri"/>
                <a:cs typeface="Calibri"/>
              </a:rPr>
              <a:t>Provided,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pawnee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defect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pawnor.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702" y="5323079"/>
          <a:ext cx="6747509" cy="4681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5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1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marL="76200">
                        <a:lnSpc>
                          <a:spcPts val="13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BASIS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COMPARISON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BAILMENT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PLEDGE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Meaning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2700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temporarily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handed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over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one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another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person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 marR="393065">
                        <a:lnSpc>
                          <a:spcPts val="1340"/>
                        </a:lnSpc>
                        <a:spcBef>
                          <a:spcPts val="1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purpose,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known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bailment.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33274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act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debt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owed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one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 marR="271780">
                        <a:lnSpc>
                          <a:spcPts val="1340"/>
                        </a:lnSpc>
                        <a:spcBef>
                          <a:spcPts val="1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another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person,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known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pledge.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745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Defined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4828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148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Indian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Act,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1872.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36449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172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Indian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Act,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1872.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Parties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7081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known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Bailor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while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known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1305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Bailee.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3462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known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Pawnor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while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known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1305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Pawnee.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Consideration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present.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Always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present.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sell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goods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05104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being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sell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goods.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22555" algn="just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being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sell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delivers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fails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 algn="just">
                        <a:lnSpc>
                          <a:spcPts val="1305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pay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debt.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Goods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2890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being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only,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specified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purpose.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12192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whom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goods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being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delivered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goods.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Purpose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Safe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keeping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repairs,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etc.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payment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debt.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17750" y="10185780"/>
            <a:ext cx="5939790" cy="17716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Agency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182-</a:t>
            </a:r>
            <a:r>
              <a:rPr sz="1100" b="1" spc="-25" dirty="0">
                <a:latin typeface="Calibri"/>
                <a:cs typeface="Calibri"/>
              </a:rPr>
              <a:t>238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10539348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Meaning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Section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182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2" y="10700384"/>
            <a:ext cx="5939790" cy="8769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11760">
              <a:lnSpc>
                <a:spcPct val="101800"/>
              </a:lnSpc>
              <a:spcBef>
                <a:spcPts val="80"/>
              </a:spcBef>
            </a:pP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"agent"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employed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represent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dealings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persons.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represented,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"principal".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ts val="1350"/>
              </a:lnSpc>
              <a:spcBef>
                <a:spcPts val="40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based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maxim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"Quit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facitper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alium,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facitper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se"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i.e.,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through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himself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acting.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917701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Who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employ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agent?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183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2" y="1078737"/>
            <a:ext cx="5842000" cy="3644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majority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mind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employ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simple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words,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person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who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capable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contract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can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appoint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1612645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Who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agent?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184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6075679"/>
            <a:ext cx="5694045" cy="411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760" indent="-226060">
              <a:lnSpc>
                <a:spcPct val="100000"/>
              </a:lnSpc>
              <a:spcBef>
                <a:spcPts val="100"/>
              </a:spcBef>
              <a:buFont typeface="Arial"/>
              <a:buAutoNum type="arabicParenR"/>
              <a:tabLst>
                <a:tab pos="238760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Express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Authority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186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spoken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written.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38760" indent="-226060">
              <a:lnSpc>
                <a:spcPct val="100000"/>
              </a:lnSpc>
              <a:buFont typeface="Arial"/>
              <a:buAutoNum type="arabicParenR" startAt="2"/>
              <a:tabLst>
                <a:tab pos="238760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Implied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Authority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187</a:t>
            </a:r>
            <a:endParaRPr sz="1100">
              <a:latin typeface="Calibri"/>
              <a:cs typeface="Calibri"/>
            </a:endParaRPr>
          </a:p>
          <a:p>
            <a:pPr marL="241300" marR="130175">
              <a:lnSpc>
                <a:spcPct val="100899"/>
              </a:lnSpc>
              <a:spcBef>
                <a:spcPts val="15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said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inferred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circumstances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case;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things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spoken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written,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ordinary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course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dealing,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accounted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circumstances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case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38760" indent="-226060">
              <a:lnSpc>
                <a:spcPct val="100000"/>
              </a:lnSpc>
              <a:buFont typeface="Arial"/>
              <a:buAutoNum type="arabicParenR" startAt="3"/>
              <a:tabLst>
                <a:tab pos="238760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estoppel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237</a:t>
            </a:r>
            <a:endParaRPr sz="1100">
              <a:latin typeface="Calibri"/>
              <a:cs typeface="Calibri"/>
            </a:endParaRPr>
          </a:p>
          <a:p>
            <a:pPr marL="468630" marR="34290" lvl="1" indent="-227329">
              <a:lnSpc>
                <a:spcPct val="101800"/>
              </a:lnSpc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estoppel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arises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Mr.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representation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party,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whether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subsequently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deals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A's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reliance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representation.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permitted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(is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estopped)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deny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existence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would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cause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damage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(usually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financial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loss)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party.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468630" algn="l"/>
              </a:tabLst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469900" marR="27305">
              <a:lnSpc>
                <a:spcPct val="1018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induced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believe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were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scope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38760" indent="-226060">
              <a:lnSpc>
                <a:spcPct val="100000"/>
              </a:lnSpc>
              <a:buFont typeface="Arial"/>
              <a:buAutoNum type="arabicParenR" startAt="4"/>
              <a:tabLst>
                <a:tab pos="238760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Ratification</a:t>
            </a:r>
            <a:r>
              <a:rPr sz="1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196-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200</a:t>
            </a:r>
            <a:endParaRPr sz="1100">
              <a:latin typeface="Calibri"/>
              <a:cs typeface="Calibri"/>
            </a:endParaRPr>
          </a:p>
          <a:p>
            <a:pPr marL="241300" marR="9842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arises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ratifies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(that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approves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adopts)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act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already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name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fact,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no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actual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(whether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implied)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was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spc="-20" dirty="0">
                <a:latin typeface="Calibri"/>
                <a:cs typeface="Calibri"/>
              </a:rPr>
              <a:t>done.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5283" y="10359516"/>
            <a:ext cx="5885180" cy="68897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5"/>
              </a:spcBef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person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acts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done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him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without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his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authority,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Effect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ratification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196</a:t>
            </a:r>
            <a:endParaRPr sz="1100">
              <a:latin typeface="Calibri"/>
              <a:cs typeface="Calibri"/>
            </a:endParaRPr>
          </a:p>
          <a:p>
            <a:pPr marL="69850" marR="83820">
              <a:lnSpc>
                <a:spcPts val="134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elect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disown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effects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follow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performed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2" y="11203302"/>
            <a:ext cx="3736340" cy="535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0064">
              <a:lnSpc>
                <a:spcPct val="100000"/>
              </a:lnSpc>
              <a:spcBef>
                <a:spcPts val="100"/>
              </a:spcBef>
            </a:pP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Essentials</a:t>
            </a:r>
            <a:r>
              <a:rPr sz="1100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valid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Ratification</a:t>
            </a:r>
            <a:r>
              <a:rPr sz="1100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0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expressed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[Section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197]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requisite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valid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[Section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198]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1518" y="3854182"/>
            <a:ext cx="799410" cy="75669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366008" y="3904615"/>
            <a:ext cx="552450" cy="6286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ctr">
              <a:lnSpc>
                <a:spcPct val="92100"/>
              </a:lnSpc>
              <a:spcBef>
                <a:spcPts val="204"/>
              </a:spcBef>
            </a:pPr>
            <a:r>
              <a:rPr sz="1050" b="1" dirty="0">
                <a:latin typeface="Calibri"/>
                <a:cs typeface="Calibri"/>
              </a:rPr>
              <a:t>Modes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of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creation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of</a:t>
            </a:r>
            <a:r>
              <a:rPr sz="1050" spc="50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Agency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87801" y="3529202"/>
            <a:ext cx="307848" cy="23126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6186" y="2510016"/>
            <a:ext cx="970061" cy="91213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902002" y="1773682"/>
            <a:ext cx="5882005" cy="1492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major.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  <a:spcBef>
                <a:spcPts val="5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minor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who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unsound</a:t>
            </a:r>
            <a:r>
              <a:rPr sz="11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mind</a:t>
            </a:r>
            <a:r>
              <a:rPr sz="1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appointed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will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liable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parties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agency</a:t>
            </a:r>
            <a:r>
              <a:rPr sz="1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because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never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party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contract.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100">
              <a:latin typeface="Calibri"/>
              <a:cs typeface="Calibri"/>
            </a:endParaRPr>
          </a:p>
          <a:p>
            <a:pPr marL="2428240" marR="2820035" indent="-1905" algn="ctr">
              <a:lnSpc>
                <a:spcPts val="1150"/>
              </a:lnSpc>
            </a:pPr>
            <a:r>
              <a:rPr sz="1050" b="1" spc="-10" dirty="0">
                <a:latin typeface="Calibri"/>
                <a:cs typeface="Calibri"/>
              </a:rPr>
              <a:t>Express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Agreement</a:t>
            </a:r>
            <a:endParaRPr sz="1050">
              <a:latin typeface="Calibri"/>
              <a:cs typeface="Calibri"/>
            </a:endParaRPr>
          </a:p>
          <a:p>
            <a:pPr marL="2498725" marR="2894965" algn="ctr">
              <a:lnSpc>
                <a:spcPts val="1150"/>
              </a:lnSpc>
              <a:spcBef>
                <a:spcPts val="30"/>
              </a:spcBef>
            </a:pPr>
            <a:r>
              <a:rPr sz="1050" b="1" dirty="0">
                <a:latin typeface="Calibri"/>
                <a:cs typeface="Calibri"/>
              </a:rPr>
              <a:t>-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Section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186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60125" y="3387812"/>
            <a:ext cx="970116" cy="909131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3846957" y="3906773"/>
            <a:ext cx="1023619" cy="1804670"/>
            <a:chOff x="3846957" y="3906773"/>
            <a:chExt cx="1023619" cy="1804670"/>
          </a:xfrm>
        </p:grpSpPr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70985" y="3906773"/>
              <a:ext cx="224917" cy="29273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46957" y="4564887"/>
              <a:ext cx="264541" cy="23469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99898" y="4802084"/>
              <a:ext cx="970061" cy="909131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521836" y="3513201"/>
            <a:ext cx="650875" cy="62865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100330">
              <a:lnSpc>
                <a:spcPts val="1150"/>
              </a:lnSpc>
              <a:spcBef>
                <a:spcPts val="235"/>
              </a:spcBef>
            </a:pPr>
            <a:r>
              <a:rPr sz="1050" b="1" spc="-10" dirty="0">
                <a:latin typeface="Calibri"/>
                <a:cs typeface="Calibri"/>
              </a:rPr>
              <a:t>Implied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Agreement</a:t>
            </a:r>
            <a:endParaRPr sz="1050">
              <a:latin typeface="Calibri"/>
              <a:cs typeface="Calibri"/>
            </a:endParaRPr>
          </a:p>
          <a:p>
            <a:pPr marL="91440" marR="76835" indent="-6350">
              <a:lnSpc>
                <a:spcPts val="1150"/>
              </a:lnSpc>
              <a:spcBef>
                <a:spcPts val="30"/>
              </a:spcBef>
            </a:pPr>
            <a:r>
              <a:rPr sz="1050" b="1" dirty="0">
                <a:latin typeface="Calibri"/>
                <a:cs typeface="Calibri"/>
              </a:rPr>
              <a:t>-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Section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187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52701" y="4929073"/>
            <a:ext cx="669925" cy="629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205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Agency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by</a:t>
            </a:r>
            <a:endParaRPr sz="1050">
              <a:latin typeface="Calibri"/>
              <a:cs typeface="Calibri"/>
            </a:endParaRPr>
          </a:p>
          <a:p>
            <a:pPr algn="ctr">
              <a:lnSpc>
                <a:spcPts val="1165"/>
              </a:lnSpc>
            </a:pPr>
            <a:r>
              <a:rPr sz="1050" b="1" spc="-10" dirty="0">
                <a:latin typeface="Calibri"/>
                <a:cs typeface="Calibri"/>
              </a:rPr>
              <a:t>Ratification</a:t>
            </a:r>
            <a:endParaRPr sz="1050">
              <a:latin typeface="Calibri"/>
              <a:cs typeface="Calibri"/>
            </a:endParaRPr>
          </a:p>
          <a:p>
            <a:pPr marL="94615" marR="86360" algn="ctr">
              <a:lnSpc>
                <a:spcPts val="1150"/>
              </a:lnSpc>
              <a:spcBef>
                <a:spcPts val="90"/>
              </a:spcBef>
            </a:pPr>
            <a:r>
              <a:rPr sz="1050" b="1" dirty="0">
                <a:latin typeface="Calibri"/>
                <a:cs typeface="Calibri"/>
              </a:rPr>
              <a:t>-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Section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196-200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438400" y="4566665"/>
            <a:ext cx="996950" cy="1149350"/>
            <a:chOff x="2438400" y="4566665"/>
            <a:chExt cx="996950" cy="1149350"/>
          </a:xfrm>
        </p:grpSpPr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168904" y="4566665"/>
              <a:ext cx="266192" cy="23863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38400" y="4797539"/>
              <a:ext cx="918222" cy="918222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2600705" y="4929073"/>
            <a:ext cx="594995" cy="62928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ctr">
              <a:lnSpc>
                <a:spcPct val="92100"/>
              </a:lnSpc>
              <a:spcBef>
                <a:spcPts val="204"/>
              </a:spcBef>
            </a:pPr>
            <a:r>
              <a:rPr sz="1050" b="1" dirty="0">
                <a:latin typeface="Calibri"/>
                <a:cs typeface="Calibri"/>
              </a:rPr>
              <a:t>Agency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by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estoppel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Section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237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982697" y="3387812"/>
            <a:ext cx="1224280" cy="909319"/>
            <a:chOff x="1982697" y="3387812"/>
            <a:chExt cx="1224280" cy="909319"/>
          </a:xfrm>
        </p:grpSpPr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67100" y="3902455"/>
              <a:ext cx="239395" cy="29286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82697" y="3387812"/>
              <a:ext cx="909131" cy="909131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2140457" y="3659200"/>
            <a:ext cx="594995" cy="333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05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Agency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by</a:t>
            </a:r>
            <a:endParaRPr sz="1050">
              <a:latin typeface="Calibri"/>
              <a:cs typeface="Calibri"/>
            </a:endParaRPr>
          </a:p>
          <a:p>
            <a:pPr marL="40005">
              <a:lnSpc>
                <a:spcPts val="1205"/>
              </a:lnSpc>
            </a:pPr>
            <a:r>
              <a:rPr sz="1050" b="1" spc="-10" dirty="0">
                <a:latin typeface="Calibri"/>
                <a:cs typeface="Calibri"/>
              </a:rPr>
              <a:t>necessity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1" y="895858"/>
            <a:ext cx="5727700" cy="2922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beneficial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reject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rest.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b="1" dirty="0">
                <a:latin typeface="Calibri"/>
                <a:cs typeface="Calibri"/>
              </a:rPr>
              <a:t>[Section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199]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unauthorized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injure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[Section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200]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114300">
              <a:lnSpc>
                <a:spcPct val="101800"/>
              </a:lnSpc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E.g.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-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holds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lease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from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terminable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three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months'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notice.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unauthorized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person,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gives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notice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termination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A.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notice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cannot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ratified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B,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binding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A.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time.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communicated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party.</a:t>
            </a:r>
            <a:endParaRPr sz="1100">
              <a:latin typeface="Calibri"/>
              <a:cs typeface="Calibri"/>
            </a:endParaRPr>
          </a:p>
          <a:p>
            <a:pPr marL="241300" marR="74295" indent="-229235">
              <a:lnSpc>
                <a:spcPct val="101800"/>
              </a:lnSpc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ratified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void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illegal,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e.g.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dividend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capital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void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ratified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Ratification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those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1100" b="1" dirty="0">
                <a:solidFill>
                  <a:srgbClr val="FF0000"/>
                </a:solidFill>
                <a:latin typeface="Arial"/>
                <a:cs typeface="Arial"/>
              </a:rPr>
              <a:t>5)</a:t>
            </a:r>
            <a:r>
              <a:rPr sz="1100" b="1" spc="1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necessity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algn="just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certain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circumstances,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has been entrusted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Calibri"/>
                <a:cs typeface="Calibri"/>
              </a:rPr>
              <a:t> another’s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property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have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endParaRPr sz="1100">
              <a:latin typeface="Calibri"/>
              <a:cs typeface="Calibri"/>
            </a:endParaRPr>
          </a:p>
          <a:p>
            <a:pPr marL="241300" algn="just">
              <a:lnSpc>
                <a:spcPct val="100000"/>
              </a:lnSpc>
              <a:spcBef>
                <a:spcPts val="25"/>
              </a:spcBef>
            </a:pPr>
            <a:r>
              <a:rPr sz="1100" spc="-25" dirty="0">
                <a:latin typeface="Calibri"/>
                <a:cs typeface="Calibri"/>
              </a:rPr>
              <a:t>incur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expenses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protect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preserve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it.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This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called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agency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necessity.</a:t>
            </a:r>
            <a:endParaRPr sz="1100">
              <a:latin typeface="Calibri"/>
              <a:cs typeface="Calibri"/>
            </a:endParaRPr>
          </a:p>
          <a:p>
            <a:pPr marL="241300" marR="29209" algn="just">
              <a:lnSpc>
                <a:spcPct val="101800"/>
              </a:lnSpc>
            </a:pP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Example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5" dirty="0">
                <a:solidFill>
                  <a:srgbClr val="001F5F"/>
                </a:solidFill>
                <a:latin typeface="Calibri"/>
                <a:cs typeface="Calibri"/>
              </a:rPr>
              <a:t>sent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horse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railway.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0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its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arrival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destination,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there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5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no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one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receive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45" dirty="0">
                <a:solidFill>
                  <a:srgbClr val="001F5F"/>
                </a:solidFill>
                <a:latin typeface="Calibri"/>
                <a:cs typeface="Calibri"/>
              </a:rPr>
              <a:t>it.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railway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company,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bound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take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reasonable</a:t>
            </a:r>
            <a:r>
              <a:rPr sz="1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steps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keep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horse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alive,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35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necessity</a:t>
            </a:r>
            <a:r>
              <a:rPr sz="11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1216" y="3987672"/>
            <a:ext cx="6233160" cy="1543050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73985">
              <a:lnSpc>
                <a:spcPts val="1300"/>
              </a:lnSpc>
            </a:pP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Wife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Agent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  <a:spcBef>
                <a:spcPts val="25"/>
              </a:spcBef>
            </a:pPr>
            <a:r>
              <a:rPr sz="1100" spc="-25" dirty="0">
                <a:latin typeface="Calibri"/>
                <a:cs typeface="Calibri"/>
              </a:rPr>
              <a:t>Where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husband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and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wife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are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living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together,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presume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Calibri"/>
                <a:cs typeface="Calibri"/>
              </a:rPr>
              <a:t> the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wife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her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husband’s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authority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endParaRPr sz="11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  <a:spcBef>
                <a:spcPts val="20"/>
              </a:spcBef>
            </a:pPr>
            <a:r>
              <a:rPr sz="1100" spc="-25" dirty="0">
                <a:latin typeface="Calibri"/>
                <a:cs typeface="Calibri"/>
              </a:rPr>
              <a:t>pledge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credit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purchase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necessaries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life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suitable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their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standard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living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</a:pPr>
            <a:r>
              <a:rPr sz="1100" spc="-20" dirty="0">
                <a:latin typeface="Calibri"/>
                <a:cs typeface="Calibri"/>
              </a:rPr>
              <a:t>But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husband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shows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that:</a:t>
            </a:r>
            <a:endParaRPr sz="1100">
              <a:latin typeface="Calibri"/>
              <a:cs typeface="Calibri"/>
            </a:endParaRPr>
          </a:p>
          <a:p>
            <a:pPr marL="524510" indent="-228600">
              <a:lnSpc>
                <a:spcPct val="100000"/>
              </a:lnSpc>
              <a:spcBef>
                <a:spcPts val="25"/>
              </a:spcBef>
              <a:buFont typeface="Arial"/>
              <a:buChar char="-"/>
              <a:tabLst>
                <a:tab pos="524510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expressly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warned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tradesman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supply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credit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wife;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524510" indent="-228600">
              <a:lnSpc>
                <a:spcPct val="100000"/>
              </a:lnSpc>
              <a:spcBef>
                <a:spcPts val="25"/>
              </a:spcBef>
              <a:buFont typeface="Arial"/>
              <a:buChar char="-"/>
              <a:tabLst>
                <a:tab pos="524510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expressly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forbidden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wife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credit;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551815" indent="-255904">
              <a:lnSpc>
                <a:spcPct val="100000"/>
              </a:lnSpc>
              <a:spcBef>
                <a:spcPts val="20"/>
              </a:spcBef>
              <a:buFont typeface="Arial"/>
              <a:buChar char="-"/>
              <a:tabLst>
                <a:tab pos="551815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already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sufficiently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supplies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wife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with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articles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question;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endParaRPr sz="1100">
              <a:latin typeface="Calibri"/>
              <a:cs typeface="Calibri"/>
            </a:endParaRPr>
          </a:p>
          <a:p>
            <a:pPr marL="551815" indent="-255904">
              <a:lnSpc>
                <a:spcPct val="100000"/>
              </a:lnSpc>
              <a:spcBef>
                <a:spcPts val="25"/>
              </a:spcBef>
              <a:buFont typeface="Arial"/>
              <a:buChar char="-"/>
              <a:tabLst>
                <a:tab pos="551815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supplies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wife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sufficient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allowance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7426705"/>
            <a:ext cx="2799715" cy="1201420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9850" marR="65405">
              <a:lnSpc>
                <a:spcPts val="134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every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lawful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which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necessary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order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Thus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carry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every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lawful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thing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necessary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usually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course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business.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11020932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Duties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2" y="11181969"/>
            <a:ext cx="5640705" cy="553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A)</a:t>
            </a:r>
            <a:r>
              <a:rPr sz="1100" spc="1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Duty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conducting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principal's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business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211</a:t>
            </a:r>
            <a:endParaRPr sz="1100">
              <a:latin typeface="Calibri"/>
              <a:cs typeface="Calibri"/>
            </a:endParaRPr>
          </a:p>
          <a:p>
            <a:pPr marL="469900" marR="5080" indent="-228600">
              <a:lnSpc>
                <a:spcPct val="100000"/>
              </a:lnSpc>
              <a:spcBef>
                <a:spcPts val="25"/>
              </a:spcBef>
            </a:pPr>
            <a:r>
              <a:rPr sz="1250" dirty="0">
                <a:latin typeface="Calibri"/>
                <a:cs typeface="Calibri"/>
              </a:rPr>
              <a:t>1.</a:t>
            </a:r>
            <a:r>
              <a:rPr sz="1250" spc="105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given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60244" y="5733275"/>
            <a:ext cx="3442335" cy="897890"/>
            <a:chOff x="2460244" y="5733275"/>
            <a:chExt cx="3442335" cy="897890"/>
          </a:xfrm>
        </p:grpSpPr>
        <p:sp>
          <p:nvSpPr>
            <p:cNvPr id="8" name="object 8"/>
            <p:cNvSpPr/>
            <p:nvPr/>
          </p:nvSpPr>
          <p:spPr>
            <a:xfrm>
              <a:off x="2466594" y="6230365"/>
              <a:ext cx="3429635" cy="394335"/>
            </a:xfrm>
            <a:custGeom>
              <a:avLst/>
              <a:gdLst/>
              <a:ahLst/>
              <a:cxnLst/>
              <a:rect l="l" t="t" r="r" b="b"/>
              <a:pathLst>
                <a:path w="3429635" h="394334">
                  <a:moveTo>
                    <a:pt x="1711706" y="0"/>
                  </a:moveTo>
                  <a:lnTo>
                    <a:pt x="1711706" y="90424"/>
                  </a:lnTo>
                  <a:lnTo>
                    <a:pt x="3429508" y="90424"/>
                  </a:lnTo>
                  <a:lnTo>
                    <a:pt x="3429508" y="388239"/>
                  </a:lnTo>
                </a:path>
                <a:path w="3429635" h="394334">
                  <a:moveTo>
                    <a:pt x="1711706" y="0"/>
                  </a:moveTo>
                  <a:lnTo>
                    <a:pt x="1711706" y="96520"/>
                  </a:lnTo>
                  <a:lnTo>
                    <a:pt x="0" y="96520"/>
                  </a:lnTo>
                  <a:lnTo>
                    <a:pt x="0" y="394335"/>
                  </a:lnTo>
                </a:path>
              </a:pathLst>
            </a:custGeom>
            <a:ln w="12700">
              <a:solidFill>
                <a:srgbClr val="ED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52343" y="5733275"/>
              <a:ext cx="2850642" cy="503694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413886" y="5876670"/>
            <a:ext cx="152717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Extent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Agent’s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authority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9367" y="6617182"/>
            <a:ext cx="2850642" cy="43665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485138" y="6728205"/>
            <a:ext cx="1961514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Normal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circumstances</a:t>
            </a:r>
            <a:r>
              <a:rPr sz="1050" dirty="0">
                <a:latin typeface="Calibri"/>
                <a:cs typeface="Calibri"/>
              </a:rPr>
              <a:t>: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Section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188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71415" y="6611111"/>
            <a:ext cx="2847594" cy="43662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4934203" y="6721855"/>
            <a:ext cx="19284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In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case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emergency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: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Section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189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60292" y="7423657"/>
            <a:ext cx="3549650" cy="3246755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6675" marR="121285">
              <a:lnSpc>
                <a:spcPts val="134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emergency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purpose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protecting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would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prudent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similar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circumstances.</a:t>
            </a:r>
            <a:endParaRPr sz="1100">
              <a:latin typeface="Calibri"/>
              <a:cs typeface="Calibri"/>
            </a:endParaRPr>
          </a:p>
          <a:p>
            <a:pPr marL="66675" marR="337820">
              <a:lnSpc>
                <a:spcPts val="134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constitute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valid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emergency,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following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conditions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satisfied.</a:t>
            </a:r>
            <a:endParaRPr sz="1100">
              <a:latin typeface="Calibri"/>
              <a:cs typeface="Calibri"/>
            </a:endParaRPr>
          </a:p>
          <a:p>
            <a:pPr marL="521970" marR="354965" indent="-226695">
              <a:lnSpc>
                <a:spcPts val="1340"/>
              </a:lnSpc>
              <a:spcBef>
                <a:spcPts val="5"/>
              </a:spcBef>
              <a:buAutoNum type="alphaLcParenBoth"/>
              <a:tabLst>
                <a:tab pos="523875" algn="l"/>
              </a:tabLst>
            </a:pP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position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opportunity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communicate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</a:t>
            </a:r>
            <a:endParaRPr sz="1100">
              <a:latin typeface="Calibri"/>
              <a:cs typeface="Calibri"/>
            </a:endParaRPr>
          </a:p>
          <a:p>
            <a:pPr marL="523875">
              <a:lnSpc>
                <a:spcPts val="1305"/>
              </a:lnSpc>
            </a:pP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available.</a:t>
            </a:r>
            <a:endParaRPr sz="1100">
              <a:latin typeface="Calibri"/>
              <a:cs typeface="Calibri"/>
            </a:endParaRPr>
          </a:p>
          <a:p>
            <a:pPr marL="521970" marR="85090" indent="-226695">
              <a:lnSpc>
                <a:spcPct val="100000"/>
              </a:lnSpc>
              <a:spcBef>
                <a:spcPts val="25"/>
              </a:spcBef>
              <a:buAutoNum type="alphaLcParenBoth" startAt="2"/>
              <a:tabLst>
                <a:tab pos="523875" algn="l"/>
              </a:tabLst>
            </a:pPr>
            <a:r>
              <a:rPr sz="1100" spc="-10" dirty="0">
                <a:latin typeface="Calibri"/>
                <a:cs typeface="Calibri"/>
              </a:rPr>
              <a:t>There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actual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definite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commercial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necessity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promptly.</a:t>
            </a:r>
            <a:endParaRPr sz="1100">
              <a:latin typeface="Calibri"/>
              <a:cs typeface="Calibri"/>
            </a:endParaRPr>
          </a:p>
          <a:p>
            <a:pPr marL="523875" marR="193040" indent="-228600">
              <a:lnSpc>
                <a:spcPct val="101800"/>
              </a:lnSpc>
              <a:buAutoNum type="alphaLcParenBoth" startAt="2"/>
              <a:tabLst>
                <a:tab pos="52387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acted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bonafide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 marL="521970" marR="485140" indent="-226695">
              <a:lnSpc>
                <a:spcPct val="101800"/>
              </a:lnSpc>
              <a:buAutoNum type="alphaLcParenBoth" startAt="2"/>
              <a:tabLst>
                <a:tab pos="52387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adopted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most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practicable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course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circumstances,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endParaRPr sz="1100">
              <a:latin typeface="Calibri"/>
              <a:cs typeface="Calibri"/>
            </a:endParaRPr>
          </a:p>
          <a:p>
            <a:pPr marL="522605" marR="170180" indent="-227329">
              <a:lnSpc>
                <a:spcPct val="101800"/>
              </a:lnSpc>
              <a:buAutoNum type="alphaLcParenBoth" startAt="2"/>
              <a:tabLst>
                <a:tab pos="52387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belonging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subject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86000" y="7094601"/>
            <a:ext cx="3615054" cy="277495"/>
          </a:xfrm>
          <a:custGeom>
            <a:avLst/>
            <a:gdLst/>
            <a:ahLst/>
            <a:cxnLst/>
            <a:rect l="l" t="t" r="r" b="b"/>
            <a:pathLst>
              <a:path w="3615054" h="277495">
                <a:moveTo>
                  <a:pt x="0" y="166370"/>
                </a:moveTo>
                <a:lnTo>
                  <a:pt x="55499" y="166370"/>
                </a:lnTo>
                <a:lnTo>
                  <a:pt x="55499" y="4445"/>
                </a:lnTo>
                <a:lnTo>
                  <a:pt x="166624" y="4445"/>
                </a:lnTo>
                <a:lnTo>
                  <a:pt x="166624" y="166370"/>
                </a:lnTo>
                <a:lnTo>
                  <a:pt x="222250" y="166370"/>
                </a:lnTo>
                <a:lnTo>
                  <a:pt x="111125" y="277495"/>
                </a:lnTo>
                <a:lnTo>
                  <a:pt x="0" y="166370"/>
                </a:lnTo>
                <a:close/>
              </a:path>
              <a:path w="3615054" h="277495">
                <a:moveTo>
                  <a:pt x="3392805" y="161925"/>
                </a:moveTo>
                <a:lnTo>
                  <a:pt x="3448304" y="161925"/>
                </a:lnTo>
                <a:lnTo>
                  <a:pt x="3448304" y="0"/>
                </a:lnTo>
                <a:lnTo>
                  <a:pt x="3559429" y="0"/>
                </a:lnTo>
                <a:lnTo>
                  <a:pt x="3559429" y="161925"/>
                </a:lnTo>
                <a:lnTo>
                  <a:pt x="3615055" y="161925"/>
                </a:lnTo>
                <a:lnTo>
                  <a:pt x="3503930" y="273050"/>
                </a:lnTo>
                <a:lnTo>
                  <a:pt x="3392805" y="161925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914146"/>
            <a:ext cx="5646420" cy="63277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69900" marR="337185" indent="-228600">
              <a:lnSpc>
                <a:spcPts val="1340"/>
              </a:lnSpc>
              <a:spcBef>
                <a:spcPts val="130"/>
              </a:spcBef>
              <a:buSzPct val="113636"/>
              <a:buAutoNum type="arabicPeriod" startAt="2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custom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prevails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doing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kind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place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business.</a:t>
            </a:r>
            <a:endParaRPr sz="1100">
              <a:latin typeface="Calibri"/>
              <a:cs typeface="Calibri"/>
            </a:endParaRPr>
          </a:p>
          <a:p>
            <a:pPr marL="469900" marR="380365" indent="-228600">
              <a:lnSpc>
                <a:spcPts val="1340"/>
              </a:lnSpc>
              <a:spcBef>
                <a:spcPts val="155"/>
              </a:spcBef>
              <a:buSzPct val="113636"/>
              <a:buAutoNum type="arabicPeriod" startAt="2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otherwise,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sustained,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profit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accrues,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it.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320"/>
              </a:spcBef>
              <a:buAutoNum type="alphaUcParenR" startAt="2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Skill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diligence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required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from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212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0"/>
              </a:spcBef>
            </a:pP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always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diligence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skill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normally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exercised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trade.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would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otherwise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suffered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want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skill’</a:t>
            </a:r>
            <a:endParaRPr sz="1100">
              <a:latin typeface="Calibri"/>
              <a:cs typeface="Calibri"/>
            </a:endParaRPr>
          </a:p>
          <a:p>
            <a:pPr marL="241300" marR="7620">
              <a:lnSpc>
                <a:spcPct val="117000"/>
              </a:lnSpc>
              <a:spcBef>
                <a:spcPts val="15"/>
              </a:spcBef>
            </a:pPr>
            <a:r>
              <a:rPr sz="1100" b="1" spc="-10" dirty="0">
                <a:latin typeface="Calibri"/>
                <a:cs typeface="Calibri"/>
              </a:rPr>
              <a:t>Example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proper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usual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enquiries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solvency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insolvent.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thereby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sustained.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3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Agent’s</a:t>
            </a:r>
            <a:r>
              <a:rPr sz="11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accounts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213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render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proper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demand.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4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Agent’s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duty</a:t>
            </a:r>
            <a:r>
              <a:rPr sz="11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 communicate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214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It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difficulty,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diligence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communicating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seeking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instructions.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100">
              <a:latin typeface="Calibri"/>
              <a:cs typeface="Calibri"/>
            </a:endParaRPr>
          </a:p>
          <a:p>
            <a:pPr marL="240029" marR="22860" indent="-227965">
              <a:lnSpc>
                <a:spcPct val="101800"/>
              </a:lnSpc>
              <a:buAutoNum type="alphaUcParenR" startAt="5"/>
              <a:tabLst>
                <a:tab pos="241300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If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deals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his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own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account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business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first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consent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informing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material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circumstances,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may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repudiate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–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0"/>
              </a:spcBef>
              <a:buClr>
                <a:srgbClr val="FF0000"/>
              </a:buClr>
              <a:buFont typeface="Calibri"/>
              <a:buAutoNum type="alphaUcParenR" startAt="5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5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Not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deal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his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own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account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216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deals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own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instead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claim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resulted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transaction.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simple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words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agent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cannot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secret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profits.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AutoNum type="alphaUcParenR" startAt="7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Agent’s</a:t>
            </a:r>
            <a:r>
              <a:rPr sz="11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duty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pay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sums</a:t>
            </a:r>
            <a:r>
              <a:rPr sz="11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received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11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principal –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218</a:t>
            </a:r>
            <a:endParaRPr sz="1100">
              <a:latin typeface="Calibri"/>
              <a:cs typeface="Calibri"/>
            </a:endParaRPr>
          </a:p>
          <a:p>
            <a:pPr marL="241300" marR="11747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Subject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deductions,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received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account.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7411211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2" y="7572502"/>
            <a:ext cx="5705475" cy="37484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retain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out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sums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received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principal's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account</a:t>
            </a:r>
            <a:r>
              <a:rPr sz="11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217:</a:t>
            </a:r>
            <a:endParaRPr sz="1100">
              <a:latin typeface="Calibri"/>
              <a:cs typeface="Calibri"/>
            </a:endParaRPr>
          </a:p>
          <a:p>
            <a:pPr marL="469900" marR="5080" lvl="1" indent="-228600">
              <a:lnSpc>
                <a:spcPct val="101800"/>
              </a:lnSpc>
              <a:buFont typeface="Wingdings"/>
              <a:buChar char="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retain,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out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following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payments: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buFont typeface="Wingdings"/>
              <a:buChar char="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moneys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advances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made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properly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business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Font typeface="Wingdings"/>
              <a:buChar char="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remuneration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Wingdings"/>
              <a:buChar char="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remuneration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219</a:t>
            </a:r>
            <a:endParaRPr sz="1100">
              <a:latin typeface="Calibri"/>
              <a:cs typeface="Calibri"/>
            </a:endParaRPr>
          </a:p>
          <a:p>
            <a:pPr marL="468630" marR="178435" indent="-227329">
              <a:lnSpc>
                <a:spcPct val="116399"/>
              </a:lnSpc>
              <a:spcBef>
                <a:spcPts val="20"/>
              </a:spcBef>
              <a:buClr>
                <a:srgbClr val="FF0000"/>
              </a:buClr>
              <a:buFont typeface="Calibri"/>
              <a:buAutoNum type="alphaLcParenR"/>
              <a:tabLst>
                <a:tab pos="469900" algn="l"/>
              </a:tabLst>
            </a:pP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agent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receive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agreed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remuneration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absence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agreement,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	</a:t>
            </a:r>
            <a:r>
              <a:rPr sz="1100" spc="-30" dirty="0">
                <a:latin typeface="Calibri"/>
                <a:cs typeface="Calibri"/>
              </a:rPr>
              <a:t>reasonable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remuneration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rendering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services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principal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voluntary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gratuitous.</a:t>
            </a:r>
            <a:endParaRPr sz="1100">
              <a:latin typeface="Calibri"/>
              <a:cs typeface="Calibri"/>
            </a:endParaRPr>
          </a:p>
          <a:p>
            <a:pPr marL="469900" marR="287655" indent="-228600">
              <a:lnSpc>
                <a:spcPct val="116399"/>
              </a:lnSpc>
              <a:spcBef>
                <a:spcPts val="25"/>
              </a:spcBef>
              <a:buClr>
                <a:srgbClr val="FF0000"/>
              </a:buClr>
              <a:buFont typeface="Calibri"/>
              <a:buAutoNum type="alphaLcParenR"/>
              <a:tabLst>
                <a:tab pos="469900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becomes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eligible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receive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remuneration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soon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completes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work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undertook.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AutoNum type="alphaUcParenR" startAt="3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entitled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remuneration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business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misconducted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220</a:t>
            </a:r>
            <a:endParaRPr sz="1100">
              <a:latin typeface="Calibri"/>
              <a:cs typeface="Calibri"/>
            </a:endParaRPr>
          </a:p>
          <a:p>
            <a:pPr marL="241300" marR="460375">
              <a:lnSpc>
                <a:spcPts val="1560"/>
              </a:lnSpc>
              <a:spcBef>
                <a:spcPts val="65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guilty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misconduct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remuneration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misconducted.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4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Lien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221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69038"/>
            <a:ext cx="5689600" cy="189166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468630" marR="77470" indent="-227329" algn="just">
              <a:lnSpc>
                <a:spcPct val="117300"/>
              </a:lnSpc>
              <a:spcBef>
                <a:spcPts val="85"/>
              </a:spcBef>
              <a:buAutoNum type="alphaLcParenR"/>
              <a:tabLst>
                <a:tab pos="469900" algn="l"/>
              </a:tabLst>
            </a:pPr>
            <a:r>
              <a:rPr sz="1100" spc="-25" dirty="0">
                <a:latin typeface="Calibri"/>
                <a:cs typeface="Calibri"/>
              </a:rPr>
              <a:t>Some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agents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who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have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possession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goods,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securities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properties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their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also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spc="-35" dirty="0">
                <a:latin typeface="Calibri"/>
                <a:cs typeface="Calibri"/>
              </a:rPr>
              <a:t>have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lien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goods,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securities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properties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regarding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their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remuneration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also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expenses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liabilities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incur.</a:t>
            </a:r>
            <a:endParaRPr sz="1100">
              <a:latin typeface="Calibri"/>
              <a:cs typeface="Calibri"/>
            </a:endParaRPr>
          </a:p>
          <a:p>
            <a:pPr marL="468630" indent="-227329" algn="just">
              <a:lnSpc>
                <a:spcPct val="100000"/>
              </a:lnSpc>
              <a:spcBef>
                <a:spcPts val="215"/>
              </a:spcBef>
              <a:buAutoNum type="alphaLcParenR"/>
              <a:tabLst>
                <a:tab pos="468630" algn="l"/>
              </a:tabLst>
            </a:pPr>
            <a:r>
              <a:rPr sz="1100" spc="-30" dirty="0">
                <a:latin typeface="Calibri"/>
                <a:cs typeface="Calibri"/>
              </a:rPr>
              <a:t>When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he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unpaid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seller,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right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stop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transit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E)</a:t>
            </a:r>
            <a:r>
              <a:rPr sz="1100" spc="18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Indemnified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 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222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223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represents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third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parties.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per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sections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222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223,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  <a:spcBef>
                <a:spcPts val="25"/>
              </a:spcBef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indemnified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principal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all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charges,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expenses,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and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liabilities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incurs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during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course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agency.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3082162"/>
            <a:ext cx="6516370" cy="273494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25780" indent="-227329">
              <a:lnSpc>
                <a:spcPts val="1300"/>
              </a:lnSpc>
              <a:buAutoNum type="alphaUcParenR"/>
              <a:tabLst>
                <a:tab pos="525780" algn="l"/>
              </a:tabLst>
            </a:pPr>
            <a:r>
              <a:rPr sz="1100" b="1" spc="-10" dirty="0">
                <a:latin typeface="Calibri"/>
                <a:cs typeface="Calibri"/>
              </a:rPr>
              <a:t>Non-liability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employer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do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criminal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act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224</a:t>
            </a:r>
            <a:endParaRPr sz="1100">
              <a:latin typeface="Calibri"/>
              <a:cs typeface="Calibri"/>
            </a:endParaRPr>
          </a:p>
          <a:p>
            <a:pPr marL="527050" marR="7429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employs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criminal,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employer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either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indemnify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consequences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Act.</a:t>
            </a:r>
            <a:endParaRPr sz="1100">
              <a:latin typeface="Calibri"/>
              <a:cs typeface="Calibri"/>
            </a:endParaRPr>
          </a:p>
          <a:p>
            <a:pPr marL="527050">
              <a:lnSpc>
                <a:spcPct val="100000"/>
              </a:lnSpc>
              <a:spcBef>
                <a:spcPts val="25"/>
              </a:spcBef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Example</a:t>
            </a:r>
            <a:r>
              <a:rPr sz="11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984250" marR="69215" lvl="1" indent="-228600">
              <a:lnSpc>
                <a:spcPct val="101800"/>
              </a:lnSpc>
              <a:buFont typeface="Wingdings"/>
              <a:buChar char=""/>
              <a:tabLst>
                <a:tab pos="984250" algn="l"/>
              </a:tabLst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employs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beat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agrees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indemnify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him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against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consequences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act.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thereupon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beats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damages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so</a:t>
            </a:r>
            <a:r>
              <a:rPr sz="11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doing.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liable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indemnify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those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damages.</a:t>
            </a:r>
            <a:endParaRPr sz="1100">
              <a:latin typeface="Calibri"/>
              <a:cs typeface="Calibri"/>
            </a:endParaRPr>
          </a:p>
          <a:p>
            <a:pPr marL="984250" marR="102235" lvl="1" indent="-228600">
              <a:lnSpc>
                <a:spcPct val="101299"/>
              </a:lnSpc>
              <a:spcBef>
                <a:spcPts val="5"/>
              </a:spcBef>
              <a:buFont typeface="Wingdings"/>
              <a:buChar char=""/>
              <a:tabLst>
                <a:tab pos="984250" algn="l"/>
              </a:tabLst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proprietor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newspaper,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publishes,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request,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libel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upon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paper,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agrees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indemnify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against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consequences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publication,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costs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damages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action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respect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thereof.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sued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pay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damages,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also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incurs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expenses.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liable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upon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indemnity.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Wingdings"/>
              <a:buChar char=""/>
            </a:pPr>
            <a:endParaRPr sz="1100">
              <a:latin typeface="Calibri"/>
              <a:cs typeface="Calibri"/>
            </a:endParaRPr>
          </a:p>
          <a:p>
            <a:pPr marL="526415" indent="-227965">
              <a:lnSpc>
                <a:spcPct val="100000"/>
              </a:lnSpc>
              <a:buAutoNum type="alphaUcParenR" startAt="2"/>
              <a:tabLst>
                <a:tab pos="526415" algn="l"/>
              </a:tabLst>
            </a:pPr>
            <a:r>
              <a:rPr sz="1100" b="1" spc="-10" dirty="0">
                <a:latin typeface="Calibri"/>
                <a:cs typeface="Calibri"/>
              </a:rPr>
              <a:t>Compensation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injury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caused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principal's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neglect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225</a:t>
            </a:r>
            <a:endParaRPr sz="1100">
              <a:latin typeface="Calibri"/>
              <a:cs typeface="Calibri"/>
            </a:endParaRPr>
          </a:p>
          <a:p>
            <a:pPr marL="527050" marR="29527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injury</a:t>
            </a:r>
            <a:r>
              <a:rPr sz="1050" baseline="31746" dirty="0">
                <a:latin typeface="Calibri"/>
                <a:cs typeface="Calibri"/>
              </a:rPr>
              <a:t>1</a:t>
            </a:r>
            <a:r>
              <a:rPr sz="1050" spc="112" baseline="31746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caused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neglect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want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skill.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6091427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Liability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third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parties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8520937"/>
            <a:ext cx="5939790" cy="177165"/>
          </a:xfrm>
          <a:prstGeom prst="rect">
            <a:avLst/>
          </a:prstGeom>
          <a:solidFill>
            <a:srgbClr val="FFE598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Cases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where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principal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liable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agent’s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act</a:t>
            </a:r>
            <a:r>
              <a:rPr sz="1100" b="1" spc="1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2" y="8682355"/>
            <a:ext cx="5733415" cy="3160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AutoNum type="arabi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exceeds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his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authority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ratifies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227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authorized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does,</a:t>
            </a:r>
            <a:endParaRPr sz="1100">
              <a:latin typeface="Calibri"/>
              <a:cs typeface="Calibri"/>
            </a:endParaRPr>
          </a:p>
          <a:p>
            <a:pPr marL="241300" marR="36195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separated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from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part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which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beyond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authority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binding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simple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those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authorized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2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bound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notice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given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229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notice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information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provided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course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endParaRPr sz="1100">
              <a:latin typeface="Calibri"/>
              <a:cs typeface="Calibri"/>
            </a:endParaRPr>
          </a:p>
          <a:p>
            <a:pPr marL="241300" marR="262255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parties,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legal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consequences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obtained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3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Liability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pretended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235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pretended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represents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himself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fact</a:t>
            </a:r>
            <a:endParaRPr sz="1100">
              <a:latin typeface="Calibri"/>
              <a:cs typeface="Calibri"/>
            </a:endParaRPr>
          </a:p>
          <a:p>
            <a:pPr marL="241300" marR="245745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whatsoever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no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liability.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84679" y="6312395"/>
            <a:ext cx="3179445" cy="1075690"/>
            <a:chOff x="2384679" y="6312395"/>
            <a:chExt cx="3179445" cy="1075690"/>
          </a:xfrm>
        </p:grpSpPr>
        <p:sp>
          <p:nvSpPr>
            <p:cNvPr id="8" name="object 8"/>
            <p:cNvSpPr/>
            <p:nvPr/>
          </p:nvSpPr>
          <p:spPr>
            <a:xfrm>
              <a:off x="2391029" y="6750811"/>
              <a:ext cx="3166745" cy="631190"/>
            </a:xfrm>
            <a:custGeom>
              <a:avLst/>
              <a:gdLst/>
              <a:ahLst/>
              <a:cxnLst/>
              <a:rect l="l" t="t" r="r" b="b"/>
              <a:pathLst>
                <a:path w="3166745" h="631190">
                  <a:moveTo>
                    <a:pt x="1544955" y="0"/>
                  </a:moveTo>
                  <a:lnTo>
                    <a:pt x="1544955" y="390652"/>
                  </a:lnTo>
                  <a:lnTo>
                    <a:pt x="3166745" y="390652"/>
                  </a:lnTo>
                  <a:lnTo>
                    <a:pt x="3166745" y="630682"/>
                  </a:lnTo>
                </a:path>
                <a:path w="3166745" h="631190">
                  <a:moveTo>
                    <a:pt x="1544955" y="0"/>
                  </a:moveTo>
                  <a:lnTo>
                    <a:pt x="1544955" y="390652"/>
                  </a:lnTo>
                  <a:lnTo>
                    <a:pt x="0" y="390652"/>
                  </a:lnTo>
                  <a:lnTo>
                    <a:pt x="0" y="630682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3472" y="6312395"/>
              <a:ext cx="2603754" cy="44273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928620" y="6593331"/>
              <a:ext cx="2590800" cy="431165"/>
            </a:xfrm>
            <a:custGeom>
              <a:avLst/>
              <a:gdLst/>
              <a:ahLst/>
              <a:cxnLst/>
              <a:rect l="l" t="t" r="r" b="b"/>
              <a:pathLst>
                <a:path w="2590800" h="431165">
                  <a:moveTo>
                    <a:pt x="2547239" y="0"/>
                  </a:moveTo>
                  <a:lnTo>
                    <a:pt x="43053" y="0"/>
                  </a:lnTo>
                  <a:lnTo>
                    <a:pt x="26306" y="3389"/>
                  </a:lnTo>
                  <a:lnTo>
                    <a:pt x="12620" y="12636"/>
                  </a:lnTo>
                  <a:lnTo>
                    <a:pt x="3387" y="26360"/>
                  </a:lnTo>
                  <a:lnTo>
                    <a:pt x="0" y="43180"/>
                  </a:lnTo>
                  <a:lnTo>
                    <a:pt x="0" y="387858"/>
                  </a:lnTo>
                  <a:lnTo>
                    <a:pt x="3387" y="404604"/>
                  </a:lnTo>
                  <a:lnTo>
                    <a:pt x="12620" y="418290"/>
                  </a:lnTo>
                  <a:lnTo>
                    <a:pt x="26306" y="427523"/>
                  </a:lnTo>
                  <a:lnTo>
                    <a:pt x="43053" y="430911"/>
                  </a:lnTo>
                  <a:lnTo>
                    <a:pt x="2547239" y="430911"/>
                  </a:lnTo>
                  <a:lnTo>
                    <a:pt x="2564038" y="427523"/>
                  </a:lnTo>
                  <a:lnTo>
                    <a:pt x="2577719" y="418290"/>
                  </a:lnTo>
                  <a:lnTo>
                    <a:pt x="2586922" y="404604"/>
                  </a:lnTo>
                  <a:lnTo>
                    <a:pt x="2590292" y="387858"/>
                  </a:lnTo>
                  <a:lnTo>
                    <a:pt x="2590292" y="43180"/>
                  </a:lnTo>
                  <a:lnTo>
                    <a:pt x="2586922" y="26360"/>
                  </a:lnTo>
                  <a:lnTo>
                    <a:pt x="2577719" y="12636"/>
                  </a:lnTo>
                  <a:lnTo>
                    <a:pt x="2564038" y="3389"/>
                  </a:lnTo>
                  <a:lnTo>
                    <a:pt x="2547239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28620" y="6593331"/>
              <a:ext cx="2590800" cy="431165"/>
            </a:xfrm>
            <a:custGeom>
              <a:avLst/>
              <a:gdLst/>
              <a:ahLst/>
              <a:cxnLst/>
              <a:rect l="l" t="t" r="r" b="b"/>
              <a:pathLst>
                <a:path w="2590800" h="431165">
                  <a:moveTo>
                    <a:pt x="0" y="43180"/>
                  </a:moveTo>
                  <a:lnTo>
                    <a:pt x="3387" y="26360"/>
                  </a:lnTo>
                  <a:lnTo>
                    <a:pt x="12620" y="12636"/>
                  </a:lnTo>
                  <a:lnTo>
                    <a:pt x="26306" y="3389"/>
                  </a:lnTo>
                  <a:lnTo>
                    <a:pt x="43053" y="0"/>
                  </a:lnTo>
                  <a:lnTo>
                    <a:pt x="2547239" y="0"/>
                  </a:lnTo>
                  <a:lnTo>
                    <a:pt x="2564038" y="3389"/>
                  </a:lnTo>
                  <a:lnTo>
                    <a:pt x="2577719" y="12636"/>
                  </a:lnTo>
                  <a:lnTo>
                    <a:pt x="2586922" y="26360"/>
                  </a:lnTo>
                  <a:lnTo>
                    <a:pt x="2590292" y="43180"/>
                  </a:lnTo>
                  <a:lnTo>
                    <a:pt x="2590292" y="387858"/>
                  </a:lnTo>
                  <a:lnTo>
                    <a:pt x="2586922" y="404604"/>
                  </a:lnTo>
                  <a:lnTo>
                    <a:pt x="2577719" y="418290"/>
                  </a:lnTo>
                  <a:lnTo>
                    <a:pt x="2564038" y="427523"/>
                  </a:lnTo>
                  <a:lnTo>
                    <a:pt x="2547239" y="430911"/>
                  </a:lnTo>
                  <a:lnTo>
                    <a:pt x="43053" y="430911"/>
                  </a:lnTo>
                  <a:lnTo>
                    <a:pt x="26306" y="427523"/>
                  </a:lnTo>
                  <a:lnTo>
                    <a:pt x="12620" y="418290"/>
                  </a:lnTo>
                  <a:lnTo>
                    <a:pt x="3387" y="404604"/>
                  </a:lnTo>
                  <a:lnTo>
                    <a:pt x="0" y="387858"/>
                  </a:lnTo>
                  <a:lnTo>
                    <a:pt x="0" y="43180"/>
                  </a:lnTo>
                  <a:close/>
                </a:path>
              </a:pathLst>
            </a:custGeom>
            <a:ln w="6350">
              <a:solidFill>
                <a:srgbClr val="ED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114801" y="6626732"/>
            <a:ext cx="221488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915035" marR="5080" indent="-902969">
              <a:lnSpc>
                <a:spcPts val="1150"/>
              </a:lnSpc>
              <a:spcBef>
                <a:spcPts val="235"/>
              </a:spcBef>
            </a:pPr>
            <a:r>
              <a:rPr sz="1050" b="1" spc="-10" dirty="0">
                <a:latin typeface="Calibri"/>
                <a:cs typeface="Calibri"/>
              </a:rPr>
              <a:t>Liability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Principal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and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Agents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third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parties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088136" y="7373099"/>
            <a:ext cx="2889250" cy="918210"/>
            <a:chOff x="1088136" y="7373099"/>
            <a:chExt cx="2889250" cy="918210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8136" y="7373099"/>
              <a:ext cx="2603754" cy="64695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383665" y="7654925"/>
              <a:ext cx="2590800" cy="633095"/>
            </a:xfrm>
            <a:custGeom>
              <a:avLst/>
              <a:gdLst/>
              <a:ahLst/>
              <a:cxnLst/>
              <a:rect l="l" t="t" r="r" b="b"/>
              <a:pathLst>
                <a:path w="2590800" h="633095">
                  <a:moveTo>
                    <a:pt x="2527173" y="0"/>
                  </a:moveTo>
                  <a:lnTo>
                    <a:pt x="63246" y="0"/>
                  </a:lnTo>
                  <a:lnTo>
                    <a:pt x="38629" y="4970"/>
                  </a:lnTo>
                  <a:lnTo>
                    <a:pt x="18526" y="18526"/>
                  </a:lnTo>
                  <a:lnTo>
                    <a:pt x="4970" y="38629"/>
                  </a:lnTo>
                  <a:lnTo>
                    <a:pt x="0" y="63246"/>
                  </a:lnTo>
                  <a:lnTo>
                    <a:pt x="0" y="569341"/>
                  </a:lnTo>
                  <a:lnTo>
                    <a:pt x="4970" y="593977"/>
                  </a:lnTo>
                  <a:lnTo>
                    <a:pt x="18526" y="614124"/>
                  </a:lnTo>
                  <a:lnTo>
                    <a:pt x="38629" y="627723"/>
                  </a:lnTo>
                  <a:lnTo>
                    <a:pt x="63246" y="632714"/>
                  </a:lnTo>
                  <a:lnTo>
                    <a:pt x="2527173" y="632714"/>
                  </a:lnTo>
                  <a:lnTo>
                    <a:pt x="2551789" y="627723"/>
                  </a:lnTo>
                  <a:lnTo>
                    <a:pt x="2571892" y="614124"/>
                  </a:lnTo>
                  <a:lnTo>
                    <a:pt x="2585448" y="593977"/>
                  </a:lnTo>
                  <a:lnTo>
                    <a:pt x="2590419" y="569341"/>
                  </a:lnTo>
                  <a:lnTo>
                    <a:pt x="2590419" y="63246"/>
                  </a:lnTo>
                  <a:lnTo>
                    <a:pt x="2585448" y="38629"/>
                  </a:lnTo>
                  <a:lnTo>
                    <a:pt x="2571892" y="18526"/>
                  </a:lnTo>
                  <a:lnTo>
                    <a:pt x="2551789" y="4970"/>
                  </a:lnTo>
                  <a:lnTo>
                    <a:pt x="2527173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83665" y="7654925"/>
              <a:ext cx="2590800" cy="633095"/>
            </a:xfrm>
            <a:custGeom>
              <a:avLst/>
              <a:gdLst/>
              <a:ahLst/>
              <a:cxnLst/>
              <a:rect l="l" t="t" r="r" b="b"/>
              <a:pathLst>
                <a:path w="2590800" h="633095">
                  <a:moveTo>
                    <a:pt x="0" y="63246"/>
                  </a:moveTo>
                  <a:lnTo>
                    <a:pt x="4970" y="38629"/>
                  </a:lnTo>
                  <a:lnTo>
                    <a:pt x="18526" y="18526"/>
                  </a:lnTo>
                  <a:lnTo>
                    <a:pt x="38629" y="4970"/>
                  </a:lnTo>
                  <a:lnTo>
                    <a:pt x="63246" y="0"/>
                  </a:lnTo>
                  <a:lnTo>
                    <a:pt x="2527173" y="0"/>
                  </a:lnTo>
                  <a:lnTo>
                    <a:pt x="2551789" y="4970"/>
                  </a:lnTo>
                  <a:lnTo>
                    <a:pt x="2571892" y="18526"/>
                  </a:lnTo>
                  <a:lnTo>
                    <a:pt x="2585448" y="38629"/>
                  </a:lnTo>
                  <a:lnTo>
                    <a:pt x="2590419" y="63246"/>
                  </a:lnTo>
                  <a:lnTo>
                    <a:pt x="2590419" y="569341"/>
                  </a:lnTo>
                  <a:lnTo>
                    <a:pt x="2585448" y="593977"/>
                  </a:lnTo>
                  <a:lnTo>
                    <a:pt x="2571892" y="614124"/>
                  </a:lnTo>
                  <a:lnTo>
                    <a:pt x="2551789" y="627723"/>
                  </a:lnTo>
                  <a:lnTo>
                    <a:pt x="2527173" y="632714"/>
                  </a:lnTo>
                  <a:lnTo>
                    <a:pt x="63246" y="632714"/>
                  </a:lnTo>
                  <a:lnTo>
                    <a:pt x="38629" y="627723"/>
                  </a:lnTo>
                  <a:lnTo>
                    <a:pt x="18526" y="614124"/>
                  </a:lnTo>
                  <a:lnTo>
                    <a:pt x="4970" y="593977"/>
                  </a:lnTo>
                  <a:lnTo>
                    <a:pt x="0" y="569341"/>
                  </a:lnTo>
                  <a:lnTo>
                    <a:pt x="0" y="63246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587500" y="7788986"/>
            <a:ext cx="2177415" cy="333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205"/>
              </a:lnSpc>
              <a:spcBef>
                <a:spcPts val="105"/>
              </a:spcBef>
            </a:pPr>
            <a:r>
              <a:rPr sz="1050" b="1" spc="-10" dirty="0">
                <a:latin typeface="Calibri"/>
                <a:cs typeface="Calibri"/>
              </a:rPr>
              <a:t>Principal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is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liable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(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principal</a:t>
            </a:r>
            <a:r>
              <a:rPr sz="1050" spc="-8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is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liable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for</a:t>
            </a:r>
            <a:endParaRPr sz="1050">
              <a:latin typeface="Calibri"/>
              <a:cs typeface="Calibri"/>
            </a:endParaRPr>
          </a:p>
          <a:p>
            <a:pPr marL="1905" algn="ctr">
              <a:lnSpc>
                <a:spcPts val="1205"/>
              </a:lnSpc>
            </a:pPr>
            <a:r>
              <a:rPr sz="1050" b="1" dirty="0">
                <a:latin typeface="Calibri"/>
                <a:cs typeface="Calibri"/>
              </a:rPr>
              <a:t>agent’s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act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)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255008" y="7373099"/>
            <a:ext cx="2889250" cy="979169"/>
            <a:chOff x="4255008" y="7373099"/>
            <a:chExt cx="2889250" cy="979169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55008" y="7373099"/>
              <a:ext cx="2603753" cy="70791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550410" y="7654925"/>
              <a:ext cx="2590800" cy="694055"/>
            </a:xfrm>
            <a:custGeom>
              <a:avLst/>
              <a:gdLst/>
              <a:ahLst/>
              <a:cxnLst/>
              <a:rect l="l" t="t" r="r" b="b"/>
              <a:pathLst>
                <a:path w="2590800" h="694054">
                  <a:moveTo>
                    <a:pt x="2521077" y="0"/>
                  </a:moveTo>
                  <a:lnTo>
                    <a:pt x="69469" y="0"/>
                  </a:lnTo>
                  <a:lnTo>
                    <a:pt x="42433" y="5441"/>
                  </a:lnTo>
                  <a:lnTo>
                    <a:pt x="20351" y="20288"/>
                  </a:lnTo>
                  <a:lnTo>
                    <a:pt x="5461" y="42326"/>
                  </a:lnTo>
                  <a:lnTo>
                    <a:pt x="0" y="69342"/>
                  </a:lnTo>
                  <a:lnTo>
                    <a:pt x="0" y="624459"/>
                  </a:lnTo>
                  <a:lnTo>
                    <a:pt x="5461" y="651474"/>
                  </a:lnTo>
                  <a:lnTo>
                    <a:pt x="20351" y="673512"/>
                  </a:lnTo>
                  <a:lnTo>
                    <a:pt x="42433" y="688359"/>
                  </a:lnTo>
                  <a:lnTo>
                    <a:pt x="69469" y="693801"/>
                  </a:lnTo>
                  <a:lnTo>
                    <a:pt x="2521077" y="693801"/>
                  </a:lnTo>
                  <a:lnTo>
                    <a:pt x="2548038" y="688359"/>
                  </a:lnTo>
                  <a:lnTo>
                    <a:pt x="2570083" y="673512"/>
                  </a:lnTo>
                  <a:lnTo>
                    <a:pt x="2584960" y="651474"/>
                  </a:lnTo>
                  <a:lnTo>
                    <a:pt x="2590419" y="624459"/>
                  </a:lnTo>
                  <a:lnTo>
                    <a:pt x="2590419" y="69342"/>
                  </a:lnTo>
                  <a:lnTo>
                    <a:pt x="2584960" y="42326"/>
                  </a:lnTo>
                  <a:lnTo>
                    <a:pt x="2570083" y="20288"/>
                  </a:lnTo>
                  <a:lnTo>
                    <a:pt x="2548038" y="5441"/>
                  </a:lnTo>
                  <a:lnTo>
                    <a:pt x="2521077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0410" y="7654925"/>
              <a:ext cx="2590800" cy="694055"/>
            </a:xfrm>
            <a:custGeom>
              <a:avLst/>
              <a:gdLst/>
              <a:ahLst/>
              <a:cxnLst/>
              <a:rect l="l" t="t" r="r" b="b"/>
              <a:pathLst>
                <a:path w="2590800" h="694054">
                  <a:moveTo>
                    <a:pt x="0" y="69342"/>
                  </a:moveTo>
                  <a:lnTo>
                    <a:pt x="5461" y="42326"/>
                  </a:lnTo>
                  <a:lnTo>
                    <a:pt x="20351" y="20288"/>
                  </a:lnTo>
                  <a:lnTo>
                    <a:pt x="42433" y="5441"/>
                  </a:lnTo>
                  <a:lnTo>
                    <a:pt x="69469" y="0"/>
                  </a:lnTo>
                  <a:lnTo>
                    <a:pt x="2521077" y="0"/>
                  </a:lnTo>
                  <a:lnTo>
                    <a:pt x="2548038" y="5441"/>
                  </a:lnTo>
                  <a:lnTo>
                    <a:pt x="2570083" y="20288"/>
                  </a:lnTo>
                  <a:lnTo>
                    <a:pt x="2584960" y="42326"/>
                  </a:lnTo>
                  <a:lnTo>
                    <a:pt x="2590419" y="69342"/>
                  </a:lnTo>
                  <a:lnTo>
                    <a:pt x="2590419" y="624459"/>
                  </a:lnTo>
                  <a:lnTo>
                    <a:pt x="2584960" y="651474"/>
                  </a:lnTo>
                  <a:lnTo>
                    <a:pt x="2570083" y="673512"/>
                  </a:lnTo>
                  <a:lnTo>
                    <a:pt x="2548038" y="688359"/>
                  </a:lnTo>
                  <a:lnTo>
                    <a:pt x="2521077" y="693801"/>
                  </a:lnTo>
                  <a:lnTo>
                    <a:pt x="69469" y="693801"/>
                  </a:lnTo>
                  <a:lnTo>
                    <a:pt x="42433" y="688359"/>
                  </a:lnTo>
                  <a:lnTo>
                    <a:pt x="20351" y="673512"/>
                  </a:lnTo>
                  <a:lnTo>
                    <a:pt x="5461" y="651474"/>
                  </a:lnTo>
                  <a:lnTo>
                    <a:pt x="0" y="624459"/>
                  </a:lnTo>
                  <a:lnTo>
                    <a:pt x="0" y="69342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888484" y="7820025"/>
            <a:ext cx="1910714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92405" marR="5080" indent="-180340">
              <a:lnSpc>
                <a:spcPts val="1150"/>
              </a:lnSpc>
              <a:spcBef>
                <a:spcPts val="235"/>
              </a:spcBef>
            </a:pPr>
            <a:r>
              <a:rPr sz="1050" b="1" dirty="0">
                <a:latin typeface="Calibri"/>
                <a:cs typeface="Calibri"/>
              </a:rPr>
              <a:t>Agent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is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personally</a:t>
            </a:r>
            <a:r>
              <a:rPr sz="1050" spc="-11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liable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(agent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is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personally</a:t>
            </a:r>
            <a:r>
              <a:rPr sz="1050" spc="-114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liable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for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his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act)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95858"/>
            <a:ext cx="5732780" cy="5361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But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refuses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personally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party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4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Liability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Misrepresentation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fraud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acting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within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his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authority</a:t>
            </a:r>
            <a:r>
              <a:rPr sz="1100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238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Misrepresentation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frauds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committed,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course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business</a:t>
            </a:r>
            <a:endParaRPr sz="1100">
              <a:latin typeface="Calibri"/>
              <a:cs typeface="Calibri"/>
            </a:endParaRPr>
          </a:p>
          <a:p>
            <a:pPr marL="241300" marR="528955">
              <a:lnSpc>
                <a:spcPts val="1540"/>
              </a:lnSpc>
              <a:spcBef>
                <a:spcPts val="85"/>
              </a:spcBef>
            </a:pP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effect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agreements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misrepresentations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frauds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committed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principals;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but</a:t>
            </a:r>
            <a:endParaRPr sz="1100">
              <a:latin typeface="Calibri"/>
              <a:cs typeface="Calibri"/>
            </a:endParaRPr>
          </a:p>
          <a:p>
            <a:pPr marL="241300" marR="163830">
              <a:lnSpc>
                <a:spcPts val="1540"/>
              </a:lnSpc>
              <a:spcBef>
                <a:spcPts val="15"/>
              </a:spcBef>
            </a:pPr>
            <a:r>
              <a:rPr sz="1100" spc="-10" dirty="0">
                <a:latin typeface="Calibri"/>
                <a:cs typeface="Calibri"/>
              </a:rPr>
              <a:t>misrepresentations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frauds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committed,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matters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fall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within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affect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1100">
              <a:latin typeface="Calibri"/>
              <a:cs typeface="Calibri"/>
            </a:endParaRPr>
          </a:p>
          <a:p>
            <a:pPr marL="240029" marR="227329" indent="-227965">
              <a:lnSpc>
                <a:spcPct val="101800"/>
              </a:lnSpc>
              <a:buAutoNum type="arabicParenR" startAt="5"/>
              <a:tabLst>
                <a:tab pos="241300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Liability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inducing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belief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agent's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unauthorized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acts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were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authorized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	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237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induced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believe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scope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19"/>
              </a:spcBef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Illustration</a:t>
            </a:r>
            <a:r>
              <a:rPr sz="1100" u="sng" spc="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88290" algn="just">
              <a:lnSpc>
                <a:spcPct val="116500"/>
              </a:lnSpc>
              <a:spcBef>
                <a:spcPts val="2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consigns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sale,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gives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him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instructions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sell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under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fixed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price.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C,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being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ignorant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instructions,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enters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into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buy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price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lower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than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reserved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price.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bound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contract.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Font typeface="Calibri"/>
              <a:buAutoNum type="arabicParenR" startAt="6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Where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unnamed</a:t>
            </a:r>
            <a:r>
              <a:rPr sz="11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857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existence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name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7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acts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emergency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faith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AutoNum type="arabicParenR" startAt="7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AutoNum type="arabicParenR" startAt="7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incompetent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contract.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6426707"/>
            <a:ext cx="5939790" cy="177165"/>
          </a:xfrm>
          <a:prstGeom prst="rect">
            <a:avLst/>
          </a:prstGeom>
          <a:solidFill>
            <a:srgbClr val="FFE598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Cases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where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personally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liable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his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act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598" y="6587744"/>
            <a:ext cx="5690870" cy="445897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40029" marR="192405" indent="-227965">
              <a:lnSpc>
                <a:spcPct val="101800"/>
              </a:lnSpc>
              <a:spcBef>
                <a:spcPts val="80"/>
              </a:spcBef>
              <a:buAutoNum type="arabicParenR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represents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not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actually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possess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exceeded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alleged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employer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ratify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235.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arenR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Undisclosed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236</a:t>
            </a:r>
            <a:endParaRPr sz="1100">
              <a:latin typeface="Calibri"/>
              <a:cs typeface="Calibri"/>
            </a:endParaRPr>
          </a:p>
          <a:p>
            <a:pPr marL="241300" marR="4000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entered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apparently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character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reality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account.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1300" marR="332105" indent="-229235">
              <a:lnSpc>
                <a:spcPct val="100000"/>
              </a:lnSpc>
              <a:buFont typeface="Calibri"/>
              <a:buAutoNum type="arabicParenR" startAt="3"/>
              <a:tabLst>
                <a:tab pos="241300" algn="l"/>
                <a:tab pos="271780" algn="l"/>
              </a:tabLst>
            </a:pP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signs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negotiable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instrument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name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clear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signing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arenR" startAt="3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3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working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foreign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arenR" startAt="3"/>
            </a:pPr>
            <a:endParaRPr sz="1100">
              <a:latin typeface="Calibri"/>
              <a:cs typeface="Calibri"/>
            </a:endParaRPr>
          </a:p>
          <a:p>
            <a:pPr marL="240029" marR="508634" indent="-227965">
              <a:lnSpc>
                <a:spcPct val="101800"/>
              </a:lnSpc>
              <a:buAutoNum type="arabicParenR" startAt="3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sued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foreign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sovereign,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ambassador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etc.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arenR" startAt="3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3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trade,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usage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custom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certain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kinds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business.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arenR" startAt="3"/>
            </a:pPr>
            <a:endParaRPr sz="11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buAutoNum type="arabicParenR" startAt="3"/>
              <a:tabLst>
                <a:tab pos="27178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coupled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interest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subject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matter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agency.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arenR" startAt="3"/>
            </a:pPr>
            <a:endParaRPr sz="1100">
              <a:latin typeface="Calibri"/>
              <a:cs typeface="Calibri"/>
            </a:endParaRPr>
          </a:p>
          <a:p>
            <a:pPr marL="241300" marR="5080" indent="-229235">
              <a:lnSpc>
                <a:spcPct val="101800"/>
              </a:lnSpc>
              <a:buFont typeface="Calibri"/>
              <a:buAutoNum type="arabicParenR" startAt="3"/>
              <a:tabLst>
                <a:tab pos="241300" algn="l"/>
                <a:tab pos="271780" algn="l"/>
              </a:tabLst>
            </a:pP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bound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when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excess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agent's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authority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separable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[Section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228]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: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Where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authorised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beyond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scope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separated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recognise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transaction</a:t>
            </a:r>
            <a:endParaRPr sz="1100">
              <a:latin typeface="Calibri"/>
              <a:cs typeface="Calibri"/>
            </a:endParaRPr>
          </a:p>
          <a:p>
            <a:pPr marL="241300" marR="216535">
              <a:lnSpc>
                <a:spcPct val="101800"/>
              </a:lnSpc>
            </a:pPr>
            <a:r>
              <a:rPr sz="1100" b="1" spc="-10" dirty="0">
                <a:latin typeface="Calibri"/>
                <a:cs typeface="Calibri"/>
              </a:rPr>
              <a:t>Example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authorizes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500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sheep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buys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500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sheep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200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lambs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one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6,000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repudiate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transaction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9432" y="11045316"/>
            <a:ext cx="5946140" cy="51879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54605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Miscellaneous</a:t>
            </a:r>
            <a:endParaRPr sz="1100">
              <a:latin typeface="Calibri"/>
              <a:cs typeface="Calibri"/>
            </a:endParaRPr>
          </a:p>
          <a:p>
            <a:pPr marL="523875" marR="272415" indent="-228600">
              <a:lnSpc>
                <a:spcPts val="1350"/>
              </a:lnSpc>
              <a:spcBef>
                <a:spcPts val="40"/>
              </a:spcBef>
            </a:pPr>
            <a:r>
              <a:rPr sz="1100" b="1" dirty="0">
                <a:latin typeface="Calibri"/>
                <a:cs typeface="Calibri"/>
              </a:rPr>
              <a:t>A)</a:t>
            </a:r>
            <a:r>
              <a:rPr sz="1100" spc="120" dirty="0">
                <a:latin typeface="Times New Roman"/>
                <a:cs typeface="Times New Roman"/>
              </a:rPr>
              <a:t>  </a:t>
            </a:r>
            <a:r>
              <a:rPr sz="1100" b="1" dirty="0">
                <a:latin typeface="Calibri"/>
                <a:cs typeface="Calibri"/>
              </a:rPr>
              <a:t>Consequence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inducing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belief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that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will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be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held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exclusively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234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9432" y="917701"/>
            <a:ext cx="5946140" cy="137223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523875" marR="139065">
              <a:lnSpc>
                <a:spcPts val="134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induces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belief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held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induces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belief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afterwards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respectively.</a:t>
            </a:r>
            <a:endParaRPr sz="1100">
              <a:latin typeface="Calibri"/>
              <a:cs typeface="Calibri"/>
            </a:endParaRPr>
          </a:p>
          <a:p>
            <a:pPr marL="295275">
              <a:lnSpc>
                <a:spcPct val="100000"/>
              </a:lnSpc>
              <a:spcBef>
                <a:spcPts val="1335"/>
              </a:spcBef>
            </a:pPr>
            <a:r>
              <a:rPr sz="1100" b="1" dirty="0">
                <a:latin typeface="Calibri"/>
                <a:cs typeface="Calibri"/>
              </a:rPr>
              <a:t>B)</a:t>
            </a:r>
            <a:r>
              <a:rPr sz="1100" spc="125" dirty="0">
                <a:latin typeface="Times New Roman"/>
                <a:cs typeface="Times New Roman"/>
              </a:rPr>
              <a:t>  </a:t>
            </a:r>
            <a:r>
              <a:rPr sz="1100" b="1" dirty="0">
                <a:latin typeface="Calibri"/>
                <a:cs typeface="Calibri"/>
              </a:rPr>
              <a:t>Right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dealing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with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personally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liable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233</a:t>
            </a:r>
            <a:endParaRPr sz="1100">
              <a:latin typeface="Calibri"/>
              <a:cs typeface="Calibri"/>
            </a:endParaRPr>
          </a:p>
          <a:p>
            <a:pPr marL="523875" marR="21399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personally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dealing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either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him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both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liable.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254266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Termination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contract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agency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0266" y="2703702"/>
            <a:ext cx="19913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Termination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contract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agency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4756252"/>
            <a:ext cx="5736590" cy="522033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40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Mutual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agreement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through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mutual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agreement.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2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Revocation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203-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207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40"/>
              </a:spcBef>
              <a:buAutoNum type="arabicParenR"/>
              <a:tabLst>
                <a:tab pos="468630" algn="l"/>
              </a:tabLst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Revocation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where</a:t>
            </a:r>
            <a:r>
              <a:rPr sz="11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authority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exercised</a:t>
            </a:r>
            <a:r>
              <a:rPr sz="11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203</a:t>
            </a:r>
            <a:endParaRPr sz="1100">
              <a:latin typeface="Calibri"/>
              <a:cs typeface="Calibri"/>
            </a:endParaRPr>
          </a:p>
          <a:p>
            <a:pPr marL="469900" marR="481330">
              <a:lnSpc>
                <a:spcPts val="1540"/>
              </a:lnSpc>
              <a:spcBef>
                <a:spcPts val="85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revoke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agent’s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before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exercised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given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principal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00380" lvl="1" indent="-259079">
              <a:lnSpc>
                <a:spcPct val="100000"/>
              </a:lnSpc>
              <a:spcBef>
                <a:spcPts val="150"/>
              </a:spcBef>
              <a:buAutoNum type="arabicParenR" startAt="2"/>
              <a:tabLst>
                <a:tab pos="500380" algn="l"/>
              </a:tabLst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Revocation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where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authority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exercised</a:t>
            </a:r>
            <a:r>
              <a:rPr sz="11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Section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204</a:t>
            </a:r>
            <a:endParaRPr sz="1100">
              <a:latin typeface="Calibri"/>
              <a:cs typeface="Calibri"/>
            </a:endParaRPr>
          </a:p>
          <a:p>
            <a:pPr marL="469900" marR="246379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after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been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partly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exercised</a:t>
            </a:r>
            <a:endParaRPr sz="1100">
              <a:latin typeface="Calibri"/>
              <a:cs typeface="Calibri"/>
            </a:endParaRPr>
          </a:p>
          <a:p>
            <a:pPr marL="469900" marR="5080">
              <a:lnSpc>
                <a:spcPct val="117000"/>
              </a:lnSpc>
              <a:spcBef>
                <a:spcPts val="15"/>
              </a:spcBef>
            </a:pPr>
            <a:r>
              <a:rPr sz="1100" b="1" dirty="0">
                <a:latin typeface="Calibri"/>
                <a:cs typeface="Calibri"/>
              </a:rPr>
              <a:t>Example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1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authorizes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1,000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bales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cotton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out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A's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moneys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remaining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B”s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hands.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buys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1,000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bales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cotton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own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name,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so as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to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himself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personally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price.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B's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regards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cotton.</a:t>
            </a:r>
            <a:endParaRPr sz="1100">
              <a:latin typeface="Calibri"/>
              <a:cs typeface="Calibri"/>
            </a:endParaRPr>
          </a:p>
          <a:p>
            <a:pPr marL="500380" lvl="1" indent="-259079">
              <a:lnSpc>
                <a:spcPct val="100000"/>
              </a:lnSpc>
              <a:spcBef>
                <a:spcPts val="215"/>
              </a:spcBef>
              <a:buClr>
                <a:srgbClr val="000000"/>
              </a:buClr>
              <a:buAutoNum type="arabicParenR" startAt="3"/>
              <a:tabLst>
                <a:tab pos="500380" algn="l"/>
              </a:tabLst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Compensation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revocation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principal,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renunciation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Section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205</a:t>
            </a:r>
            <a:endParaRPr sz="11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19"/>
              </a:spcBef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continued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endParaRPr sz="1100">
              <a:latin typeface="Calibri"/>
              <a:cs typeface="Calibri"/>
            </a:endParaRPr>
          </a:p>
          <a:p>
            <a:pPr marL="469900" marR="301625" algn="just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period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compensation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previous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revocation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renunciation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agency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without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sufficient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cause.</a:t>
            </a:r>
            <a:endParaRPr sz="1100">
              <a:latin typeface="Calibri"/>
              <a:cs typeface="Calibri"/>
            </a:endParaRPr>
          </a:p>
          <a:p>
            <a:pPr marL="500380" lvl="1" indent="-259079">
              <a:lnSpc>
                <a:spcPct val="100000"/>
              </a:lnSpc>
              <a:spcBef>
                <a:spcPts val="840"/>
              </a:spcBef>
              <a:buClr>
                <a:srgbClr val="000000"/>
              </a:buClr>
              <a:buAutoNum type="arabicParenR" startAt="4"/>
              <a:tabLst>
                <a:tab pos="500380" algn="l"/>
              </a:tabLst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Notice</a:t>
            </a:r>
            <a:r>
              <a:rPr sz="11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revocation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renunciation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Section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206</a:t>
            </a:r>
            <a:endParaRPr sz="1100">
              <a:latin typeface="Calibri"/>
              <a:cs typeface="Calibri"/>
            </a:endParaRPr>
          </a:p>
          <a:p>
            <a:pPr marL="469900" marR="59055">
              <a:lnSpc>
                <a:spcPct val="100899"/>
              </a:lnSpc>
              <a:spcBef>
                <a:spcPts val="15"/>
              </a:spcBef>
            </a:pPr>
            <a:r>
              <a:rPr sz="1100" spc="-10" dirty="0">
                <a:latin typeface="Calibri"/>
                <a:cs typeface="Calibri"/>
              </a:rPr>
              <a:t>Reasonable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notice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revocation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renunciation,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otherwise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damage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resulting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other.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buAutoNum type="arabicParenR" startAt="5"/>
              <a:tabLst>
                <a:tab pos="468630" algn="l"/>
              </a:tabLst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Revocation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renunciation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expressed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implied</a:t>
            </a:r>
            <a:r>
              <a:rPr sz="11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Section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207</a:t>
            </a:r>
            <a:endParaRPr sz="1100">
              <a:latin typeface="Calibri"/>
              <a:cs typeface="Calibri"/>
            </a:endParaRPr>
          </a:p>
          <a:p>
            <a:pPr marL="469900" marR="304165" algn="just">
              <a:lnSpc>
                <a:spcPct val="101800"/>
              </a:lnSpc>
            </a:pPr>
            <a:r>
              <a:rPr sz="1100" spc="-10" dirty="0">
                <a:latin typeface="Calibri"/>
                <a:cs typeface="Calibri"/>
              </a:rPr>
              <a:t>Revocation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renunciation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respectively.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3305" y="10240647"/>
            <a:ext cx="6403340" cy="1350645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8321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When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termination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agent's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authority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takes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effect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as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agent,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third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persons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208</a:t>
            </a:r>
            <a:endParaRPr sz="1100">
              <a:latin typeface="Calibri"/>
              <a:cs typeface="Calibri"/>
            </a:endParaRPr>
          </a:p>
          <a:p>
            <a:pPr marL="67310" marR="64135">
              <a:lnSpc>
                <a:spcPct val="101800"/>
              </a:lnSpc>
              <a:spcBef>
                <a:spcPts val="745"/>
              </a:spcBef>
            </a:pP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authority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regards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take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effect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before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becomes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regards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before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them.</a:t>
            </a:r>
            <a:endParaRPr sz="11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  <a:spcBef>
                <a:spcPts val="770"/>
              </a:spcBef>
            </a:pPr>
            <a:r>
              <a:rPr sz="1100" b="1" spc="-10" dirty="0">
                <a:latin typeface="Calibri"/>
                <a:cs typeface="Calibri"/>
              </a:rPr>
              <a:t>Examples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4510" marR="202565" indent="-228600">
              <a:lnSpc>
                <a:spcPct val="116599"/>
              </a:lnSpc>
              <a:spcBef>
                <a:spcPts val="405"/>
              </a:spcBef>
              <a:buFont typeface="Wingdings"/>
              <a:buChar char=""/>
              <a:tabLst>
                <a:tab pos="524510" algn="l"/>
              </a:tabLst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agrees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cent.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fetched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afterwards,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after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sent,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before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29684" y="3381120"/>
            <a:ext cx="2570480" cy="1277620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operation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law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94005" indent="-227329">
              <a:lnSpc>
                <a:spcPct val="100000"/>
              </a:lnSpc>
              <a:spcBef>
                <a:spcPts val="620"/>
              </a:spcBef>
              <a:buAutoNum type="alphaLcParenR"/>
              <a:tabLst>
                <a:tab pos="294005" algn="l"/>
              </a:tabLst>
            </a:pPr>
            <a:r>
              <a:rPr sz="1100" spc="-10" dirty="0">
                <a:latin typeface="Calibri"/>
                <a:cs typeface="Calibri"/>
              </a:rPr>
              <a:t>Performance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contract:</a:t>
            </a:r>
            <a:endParaRPr sz="1100">
              <a:latin typeface="Calibri"/>
              <a:cs typeface="Calibri"/>
            </a:endParaRPr>
          </a:p>
          <a:p>
            <a:pPr marL="294640" indent="-227965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294640" algn="l"/>
              </a:tabLst>
            </a:pPr>
            <a:r>
              <a:rPr sz="1100" dirty="0">
                <a:latin typeface="Calibri"/>
                <a:cs typeface="Calibri"/>
              </a:rPr>
              <a:t>Expiry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time</a:t>
            </a:r>
            <a:endParaRPr sz="1100">
              <a:latin typeface="Calibri"/>
              <a:cs typeface="Calibri"/>
            </a:endParaRPr>
          </a:p>
          <a:p>
            <a:pPr marL="295275" indent="-228600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295275" algn="l"/>
              </a:tabLst>
            </a:pPr>
            <a:r>
              <a:rPr sz="1100" dirty="0">
                <a:latin typeface="Calibri"/>
                <a:cs typeface="Calibri"/>
              </a:rPr>
              <a:t>Death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/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Insanity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(Section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209)</a:t>
            </a:r>
            <a:endParaRPr sz="1100">
              <a:latin typeface="Calibri"/>
              <a:cs typeface="Calibri"/>
            </a:endParaRPr>
          </a:p>
          <a:p>
            <a:pPr marL="294640" indent="-227965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294640" algn="l"/>
              </a:tabLst>
            </a:pPr>
            <a:r>
              <a:rPr sz="1100" spc="-10" dirty="0">
                <a:latin typeface="Calibri"/>
                <a:cs typeface="Calibri"/>
              </a:rPr>
              <a:t>Insolvency</a:t>
            </a:r>
            <a:endParaRPr sz="1100">
              <a:latin typeface="Calibri"/>
              <a:cs typeface="Calibri"/>
            </a:endParaRPr>
          </a:p>
          <a:p>
            <a:pPr marL="294640" indent="-227965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294640" algn="l"/>
              </a:tabLst>
            </a:pPr>
            <a:r>
              <a:rPr sz="1100" spc="-10" dirty="0">
                <a:latin typeface="Calibri"/>
                <a:cs typeface="Calibri"/>
              </a:rPr>
              <a:t>Destruction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subject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matter</a:t>
            </a:r>
            <a:endParaRPr sz="1100">
              <a:latin typeface="Calibri"/>
              <a:cs typeface="Calibri"/>
            </a:endParaRPr>
          </a:p>
          <a:p>
            <a:pPr marL="295275" indent="-228600">
              <a:lnSpc>
                <a:spcPct val="100000"/>
              </a:lnSpc>
              <a:spcBef>
                <a:spcPts val="20"/>
              </a:spcBef>
              <a:buAutoNum type="alphaLcParenR"/>
              <a:tabLst>
                <a:tab pos="295275" algn="l"/>
              </a:tabLst>
            </a:pPr>
            <a:r>
              <a:rPr sz="1100" dirty="0">
                <a:latin typeface="Calibri"/>
                <a:cs typeface="Calibri"/>
              </a:rPr>
              <a:t>Parties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alien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enemies.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750" y="3390266"/>
            <a:ext cx="3140710" cy="91757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act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parties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625"/>
              </a:spcBef>
              <a:buFont typeface="Calibri"/>
              <a:buAutoNum type="alphaL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Mutual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agreement</a:t>
            </a:r>
            <a:endParaRPr sz="1100">
              <a:latin typeface="Calibri"/>
              <a:cs typeface="Calibri"/>
            </a:endParaRPr>
          </a:p>
          <a:p>
            <a:pPr marL="526415" indent="-227965">
              <a:lnSpc>
                <a:spcPct val="100000"/>
              </a:lnSpc>
              <a:spcBef>
                <a:spcPts val="235"/>
              </a:spcBef>
              <a:buFont typeface="Calibri"/>
              <a:buAutoNum type="alphaLcParenR"/>
              <a:tabLst>
                <a:tab pos="526415" algn="l"/>
              </a:tabLst>
            </a:pPr>
            <a:r>
              <a:rPr sz="1100" spc="-10" dirty="0">
                <a:latin typeface="Calibri"/>
                <a:cs typeface="Calibri"/>
              </a:rPr>
              <a:t>Revocation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(Section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203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207)</a:t>
            </a:r>
            <a:endParaRPr sz="1100">
              <a:latin typeface="Calibri"/>
              <a:cs typeface="Calibri"/>
            </a:endParaRPr>
          </a:p>
          <a:p>
            <a:pPr marL="526415" indent="-227965">
              <a:lnSpc>
                <a:spcPct val="100000"/>
              </a:lnSpc>
              <a:spcBef>
                <a:spcPts val="220"/>
              </a:spcBef>
              <a:buFont typeface="Calibri"/>
              <a:buAutoNum type="alphaLcParenR"/>
              <a:tabLst>
                <a:tab pos="526415" algn="l"/>
              </a:tabLst>
            </a:pPr>
            <a:r>
              <a:rPr sz="1100" spc="-10" dirty="0">
                <a:latin typeface="Calibri"/>
                <a:cs typeface="Calibri"/>
              </a:rPr>
              <a:t>Renunciation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Agent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901825" y="2930524"/>
            <a:ext cx="3883025" cy="417830"/>
          </a:xfrm>
          <a:custGeom>
            <a:avLst/>
            <a:gdLst/>
            <a:ahLst/>
            <a:cxnLst/>
            <a:rect l="l" t="t" r="r" b="b"/>
            <a:pathLst>
              <a:path w="3883025" h="417829">
                <a:moveTo>
                  <a:pt x="0" y="417830"/>
                </a:moveTo>
                <a:lnTo>
                  <a:pt x="1778" y="351772"/>
                </a:lnTo>
                <a:lnTo>
                  <a:pt x="6725" y="294420"/>
                </a:lnTo>
                <a:lnTo>
                  <a:pt x="14264" y="249205"/>
                </a:lnTo>
                <a:lnTo>
                  <a:pt x="34798" y="208915"/>
                </a:lnTo>
                <a:lnTo>
                  <a:pt x="1906651" y="208915"/>
                </a:lnTo>
                <a:lnTo>
                  <a:pt x="1917695" y="198270"/>
                </a:lnTo>
                <a:lnTo>
                  <a:pt x="1927283" y="168624"/>
                </a:lnTo>
                <a:lnTo>
                  <a:pt x="1934841" y="123409"/>
                </a:lnTo>
                <a:lnTo>
                  <a:pt x="1939797" y="66057"/>
                </a:lnTo>
                <a:lnTo>
                  <a:pt x="1941576" y="0"/>
                </a:lnTo>
                <a:lnTo>
                  <a:pt x="1943341" y="66057"/>
                </a:lnTo>
                <a:lnTo>
                  <a:pt x="1948265" y="123409"/>
                </a:lnTo>
                <a:lnTo>
                  <a:pt x="1955785" y="168624"/>
                </a:lnTo>
                <a:lnTo>
                  <a:pt x="1965342" y="198270"/>
                </a:lnTo>
                <a:lnTo>
                  <a:pt x="1976374" y="208915"/>
                </a:lnTo>
                <a:lnTo>
                  <a:pt x="3848227" y="208915"/>
                </a:lnTo>
                <a:lnTo>
                  <a:pt x="3859210" y="219571"/>
                </a:lnTo>
                <a:lnTo>
                  <a:pt x="3868760" y="249242"/>
                </a:lnTo>
                <a:lnTo>
                  <a:pt x="3876299" y="294475"/>
                </a:lnTo>
                <a:lnTo>
                  <a:pt x="3881247" y="351821"/>
                </a:lnTo>
                <a:lnTo>
                  <a:pt x="3883025" y="41783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3844416"/>
            <a:ext cx="5939790" cy="17716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Indemnity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124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125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2" y="4137126"/>
            <a:ext cx="5677535" cy="26263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9"/>
              </a:spcBef>
              <a:buAutoNum type="alphaUcParenR"/>
              <a:tabLst>
                <a:tab pos="240665" algn="l"/>
              </a:tabLst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Meaning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Contract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Indemnity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124</a:t>
            </a:r>
            <a:endParaRPr sz="1100">
              <a:latin typeface="Calibri"/>
              <a:cs typeface="Calibri"/>
            </a:endParaRPr>
          </a:p>
          <a:p>
            <a:pPr marL="698500" marR="5080" lvl="1" indent="-228600">
              <a:lnSpc>
                <a:spcPct val="116399"/>
              </a:lnSpc>
              <a:spcBef>
                <a:spcPts val="95"/>
              </a:spcBef>
              <a:buFont typeface="Symbol"/>
              <a:buChar char="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defined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legal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u="sng" dirty="0">
                <a:solidFill>
                  <a:srgbClr val="4681B3"/>
                </a:solidFill>
                <a:uFill>
                  <a:solidFill>
                    <a:srgbClr val="4681B3"/>
                  </a:solidFill>
                </a:uFill>
                <a:latin typeface="Calibri"/>
                <a:cs typeface="Calibri"/>
                <a:hlinkClick r:id="rId2"/>
              </a:rPr>
              <a:t>contract</a:t>
            </a:r>
            <a:r>
              <a:rPr sz="1100" spc="-55" dirty="0">
                <a:solidFill>
                  <a:srgbClr val="4681B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whereby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indemnify,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i.e.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reimburse,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conduct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party.</a:t>
            </a:r>
            <a:endParaRPr sz="1100">
              <a:latin typeface="Calibri"/>
              <a:cs typeface="Calibri"/>
            </a:endParaRPr>
          </a:p>
          <a:p>
            <a:pPr marL="698500" marR="2113280" lvl="1" indent="-228600">
              <a:lnSpc>
                <a:spcPct val="114500"/>
              </a:lnSpc>
              <a:spcBef>
                <a:spcPts val="120"/>
              </a:spcBef>
              <a:buFont typeface="Symbol"/>
              <a:buChar char="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save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from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indemnifier</a:t>
            </a:r>
            <a:endParaRPr sz="1100">
              <a:latin typeface="Calibri"/>
              <a:cs typeface="Calibri"/>
            </a:endParaRPr>
          </a:p>
          <a:p>
            <a:pPr marL="698500" marR="2125345" lvl="1" indent="-228600">
              <a:lnSpc>
                <a:spcPct val="114500"/>
              </a:lnSpc>
              <a:spcBef>
                <a:spcPts val="120"/>
              </a:spcBef>
              <a:buFont typeface="Symbol"/>
              <a:buChar char="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saved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indemnity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holder.</a:t>
            </a:r>
            <a:endParaRPr sz="1100">
              <a:latin typeface="Calibri"/>
              <a:cs typeface="Calibri"/>
            </a:endParaRPr>
          </a:p>
          <a:p>
            <a:pPr marL="698500" marR="2166620" lvl="1" indent="-228600">
              <a:lnSpc>
                <a:spcPct val="116399"/>
              </a:lnSpc>
              <a:spcBef>
                <a:spcPts val="100"/>
              </a:spcBef>
              <a:buClr>
                <a:srgbClr val="001F5F"/>
              </a:buClr>
              <a:buFont typeface="Symbol"/>
              <a:buChar char="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contingent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endParaRPr sz="1100">
              <a:latin typeface="Calibri"/>
              <a:cs typeface="Calibri"/>
            </a:endParaRPr>
          </a:p>
          <a:p>
            <a:pPr marL="698500" marR="2090420" lvl="1" indent="-228600">
              <a:lnSpc>
                <a:spcPct val="116399"/>
              </a:lnSpc>
              <a:spcBef>
                <a:spcPts val="70"/>
              </a:spcBef>
              <a:buFont typeface="Symbol"/>
              <a:buChar char=""/>
              <a:tabLst>
                <a:tab pos="698500" algn="l"/>
              </a:tabLst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object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Indemnity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should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unlawful.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2" y="8545031"/>
            <a:ext cx="5734050" cy="12338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90"/>
              </a:spcBef>
              <a:buAutoNum type="alphaUcParenR" startAt="2"/>
              <a:tabLst>
                <a:tab pos="240665" algn="l"/>
              </a:tabLst>
            </a:pP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Rights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Indemnity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Holder</a:t>
            </a:r>
            <a:r>
              <a:rPr sz="1100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125</a:t>
            </a:r>
            <a:endParaRPr sz="1100">
              <a:latin typeface="Calibri"/>
              <a:cs typeface="Calibri"/>
            </a:endParaRPr>
          </a:p>
          <a:p>
            <a:pPr marL="469900" marR="38100" lvl="1" indent="-228600">
              <a:lnSpc>
                <a:spcPct val="116399"/>
              </a:lnSpc>
              <a:spcBef>
                <a:spcPts val="7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kind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damages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concerned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issue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applies.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expenses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which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indemnity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holder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bound</a:t>
            </a:r>
            <a:r>
              <a:rPr sz="1100" spc="-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to</a:t>
            </a:r>
            <a:r>
              <a:rPr sz="1100" spc="-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pay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bring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defend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suit.</a:t>
            </a:r>
            <a:endParaRPr sz="1100">
              <a:latin typeface="Calibri"/>
              <a:cs typeface="Calibri"/>
            </a:endParaRPr>
          </a:p>
          <a:p>
            <a:pPr marL="469900" marR="44450" lvl="1" indent="-228600">
              <a:lnSpc>
                <a:spcPct val="116399"/>
              </a:lnSpc>
              <a:spcBef>
                <a:spcPts val="7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holder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paid,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connection</a:t>
            </a:r>
            <a:r>
              <a:rPr sz="1100" spc="-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to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settlement</a:t>
            </a:r>
            <a:r>
              <a:rPr sz="1100" spc="-2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suit.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9929497"/>
            <a:ext cx="5939790" cy="17716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Guarantee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126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147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750" y="1028331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Meaning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Guarantee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126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2" y="10444353"/>
            <a:ext cx="5512435" cy="53530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41300" marR="5080" indent="-229235">
              <a:lnSpc>
                <a:spcPct val="101800"/>
              </a:lnSpc>
              <a:spcBef>
                <a:spcPts val="80"/>
              </a:spcBef>
              <a:buFont typeface="Arial"/>
              <a:buChar char="-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"contract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guarantee"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perform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liability,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default.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Arial"/>
              <a:buChar char="-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either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written.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6503" y="949410"/>
            <a:ext cx="2950473" cy="48471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47673" y="997966"/>
            <a:ext cx="268732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Indian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Contract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Act,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1872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432305" y="2249423"/>
            <a:ext cx="5337175" cy="741045"/>
            <a:chOff x="1432305" y="2249423"/>
            <a:chExt cx="5337175" cy="741045"/>
          </a:xfrm>
        </p:grpSpPr>
        <p:sp>
          <p:nvSpPr>
            <p:cNvPr id="11" name="object 11"/>
            <p:cNvSpPr/>
            <p:nvPr/>
          </p:nvSpPr>
          <p:spPr>
            <a:xfrm>
              <a:off x="1438655" y="2706877"/>
              <a:ext cx="5324475" cy="276860"/>
            </a:xfrm>
            <a:custGeom>
              <a:avLst/>
              <a:gdLst/>
              <a:ahLst/>
              <a:cxnLst/>
              <a:rect l="l" t="t" r="r" b="b"/>
              <a:pathLst>
                <a:path w="5324475" h="276860">
                  <a:moveTo>
                    <a:pt x="2647442" y="0"/>
                  </a:moveTo>
                  <a:lnTo>
                    <a:pt x="2647442" y="171831"/>
                  </a:lnTo>
                  <a:lnTo>
                    <a:pt x="5324475" y="171831"/>
                  </a:lnTo>
                  <a:lnTo>
                    <a:pt x="5324475" y="276733"/>
                  </a:lnTo>
                </a:path>
                <a:path w="5324475" h="276860">
                  <a:moveTo>
                    <a:pt x="2647442" y="0"/>
                  </a:moveTo>
                  <a:lnTo>
                    <a:pt x="2647442" y="171831"/>
                  </a:lnTo>
                  <a:lnTo>
                    <a:pt x="4048252" y="171831"/>
                  </a:lnTo>
                  <a:lnTo>
                    <a:pt x="4048252" y="276733"/>
                  </a:lnTo>
                </a:path>
                <a:path w="5324475" h="276860">
                  <a:moveTo>
                    <a:pt x="2647442" y="0"/>
                  </a:moveTo>
                  <a:lnTo>
                    <a:pt x="2647442" y="171831"/>
                  </a:lnTo>
                  <a:lnTo>
                    <a:pt x="2743581" y="171831"/>
                  </a:lnTo>
                  <a:lnTo>
                    <a:pt x="2743581" y="276733"/>
                  </a:lnTo>
                </a:path>
                <a:path w="5324475" h="276860">
                  <a:moveTo>
                    <a:pt x="2647442" y="0"/>
                  </a:moveTo>
                  <a:lnTo>
                    <a:pt x="2647442" y="171831"/>
                  </a:lnTo>
                  <a:lnTo>
                    <a:pt x="1384427" y="171831"/>
                  </a:lnTo>
                  <a:lnTo>
                    <a:pt x="1384427" y="276733"/>
                  </a:lnTo>
                </a:path>
                <a:path w="5324475" h="276860">
                  <a:moveTo>
                    <a:pt x="2647442" y="0"/>
                  </a:moveTo>
                  <a:lnTo>
                    <a:pt x="2647442" y="171831"/>
                  </a:lnTo>
                  <a:lnTo>
                    <a:pt x="0" y="171831"/>
                  </a:lnTo>
                  <a:lnTo>
                    <a:pt x="0" y="276733"/>
                  </a:lnTo>
                </a:path>
              </a:pathLst>
            </a:custGeom>
            <a:ln w="1270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45407" y="2249423"/>
              <a:ext cx="881646" cy="464057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3717416" y="2263216"/>
            <a:ext cx="734060" cy="347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60"/>
              </a:lnSpc>
              <a:spcBef>
                <a:spcPts val="105"/>
              </a:spcBef>
            </a:pPr>
            <a:r>
              <a:rPr sz="1100" b="1" spc="-10" dirty="0">
                <a:latin typeface="Calibri"/>
                <a:cs typeface="Calibri"/>
              </a:rPr>
              <a:t>Overview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endParaRPr sz="1100">
              <a:latin typeface="Calibri"/>
              <a:cs typeface="Calibri"/>
            </a:endParaRPr>
          </a:p>
          <a:p>
            <a:pPr marL="30480">
              <a:lnSpc>
                <a:spcPts val="1260"/>
              </a:lnSpc>
            </a:pP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chapter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577590" y="2589985"/>
            <a:ext cx="1277620" cy="184150"/>
          </a:xfrm>
          <a:custGeom>
            <a:avLst/>
            <a:gdLst/>
            <a:ahLst/>
            <a:cxnLst/>
            <a:rect l="l" t="t" r="r" b="b"/>
            <a:pathLst>
              <a:path w="1277620" h="184150">
                <a:moveTo>
                  <a:pt x="1277620" y="0"/>
                </a:moveTo>
                <a:lnTo>
                  <a:pt x="0" y="0"/>
                </a:lnTo>
                <a:lnTo>
                  <a:pt x="0" y="183694"/>
                </a:lnTo>
                <a:lnTo>
                  <a:pt x="1277620" y="183694"/>
                </a:lnTo>
                <a:lnTo>
                  <a:pt x="127762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577590" y="2589985"/>
            <a:ext cx="1277620" cy="184150"/>
          </a:xfrm>
          <a:prstGeom prst="rect">
            <a:avLst/>
          </a:prstGeom>
          <a:ln w="6350">
            <a:solidFill>
              <a:srgbClr val="A4A4A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3525">
              <a:lnSpc>
                <a:spcPts val="1255"/>
              </a:lnSpc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124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1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238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6696" y="2974822"/>
            <a:ext cx="881646" cy="464083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090369" y="2990469"/>
            <a:ext cx="696595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8890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Indemnity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78877" y="3319536"/>
            <a:ext cx="1180465" cy="254000"/>
          </a:xfrm>
          <a:custGeom>
            <a:avLst/>
            <a:gdLst/>
            <a:ahLst/>
            <a:cxnLst/>
            <a:rect l="l" t="t" r="r" b="b"/>
            <a:pathLst>
              <a:path w="1180464" h="254000">
                <a:moveTo>
                  <a:pt x="1180122" y="0"/>
                </a:moveTo>
                <a:lnTo>
                  <a:pt x="0" y="0"/>
                </a:lnTo>
                <a:lnTo>
                  <a:pt x="0" y="253989"/>
                </a:lnTo>
                <a:lnTo>
                  <a:pt x="1180122" y="253989"/>
                </a:lnTo>
                <a:lnTo>
                  <a:pt x="118012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78877" y="3319536"/>
            <a:ext cx="1180465" cy="254000"/>
          </a:xfrm>
          <a:prstGeom prst="rect">
            <a:avLst/>
          </a:prstGeom>
          <a:solidFill>
            <a:srgbClr val="FFFFFF">
              <a:alpha val="90194"/>
            </a:srgbClr>
          </a:solidFill>
          <a:ln w="6350">
            <a:solidFill>
              <a:srgbClr val="FFC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110489">
              <a:lnSpc>
                <a:spcPct val="100000"/>
              </a:lnSpc>
              <a:spcBef>
                <a:spcPts val="210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124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125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80488" y="2974822"/>
            <a:ext cx="881646" cy="464083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2466210" y="2990469"/>
            <a:ext cx="715010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7780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Guarantee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368930" y="3355592"/>
            <a:ext cx="1169035" cy="207645"/>
          </a:xfrm>
          <a:custGeom>
            <a:avLst/>
            <a:gdLst/>
            <a:ahLst/>
            <a:cxnLst/>
            <a:rect l="l" t="t" r="r" b="b"/>
            <a:pathLst>
              <a:path w="1169035" h="207645">
                <a:moveTo>
                  <a:pt x="1168970" y="0"/>
                </a:moveTo>
                <a:lnTo>
                  <a:pt x="0" y="0"/>
                </a:lnTo>
                <a:lnTo>
                  <a:pt x="0" y="207392"/>
                </a:lnTo>
                <a:lnTo>
                  <a:pt x="1168970" y="207392"/>
                </a:lnTo>
                <a:lnTo>
                  <a:pt x="116897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368930" y="3355592"/>
            <a:ext cx="1169035" cy="207645"/>
          </a:xfrm>
          <a:prstGeom prst="rect">
            <a:avLst/>
          </a:prstGeom>
          <a:solidFill>
            <a:srgbClr val="FFFFFF">
              <a:alpha val="90194"/>
            </a:srgbClr>
          </a:solidFill>
          <a:ln w="6350">
            <a:solidFill>
              <a:srgbClr val="93F318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30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126-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147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39896" y="2974822"/>
            <a:ext cx="881646" cy="464083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3844290" y="2990469"/>
            <a:ext cx="675640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0005" marR="5080" indent="-27940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Bailment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82441" y="3323933"/>
            <a:ext cx="1060450" cy="245745"/>
          </a:xfrm>
          <a:custGeom>
            <a:avLst/>
            <a:gdLst/>
            <a:ahLst/>
            <a:cxnLst/>
            <a:rect l="l" t="t" r="r" b="b"/>
            <a:pathLst>
              <a:path w="1060450" h="245745">
                <a:moveTo>
                  <a:pt x="1060157" y="0"/>
                </a:moveTo>
                <a:lnTo>
                  <a:pt x="0" y="0"/>
                </a:lnTo>
                <a:lnTo>
                  <a:pt x="0" y="245273"/>
                </a:lnTo>
                <a:lnTo>
                  <a:pt x="1060157" y="245273"/>
                </a:lnTo>
                <a:lnTo>
                  <a:pt x="1060157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782441" y="3323933"/>
            <a:ext cx="1060450" cy="245745"/>
          </a:xfrm>
          <a:prstGeom prst="rect">
            <a:avLst/>
          </a:prstGeom>
          <a:solidFill>
            <a:srgbClr val="FFFFFF">
              <a:alpha val="90194"/>
            </a:srgbClr>
          </a:solidFill>
          <a:ln w="6350">
            <a:solidFill>
              <a:srgbClr val="2FE845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7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148-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171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28" name="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44440" y="2974822"/>
            <a:ext cx="881646" cy="464083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5149341" y="2990469"/>
            <a:ext cx="675640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03505" marR="5080" indent="-91440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Pledge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115686" y="3370440"/>
            <a:ext cx="1003300" cy="215900"/>
          </a:xfrm>
          <a:custGeom>
            <a:avLst/>
            <a:gdLst/>
            <a:ahLst/>
            <a:cxnLst/>
            <a:rect l="l" t="t" r="r" b="b"/>
            <a:pathLst>
              <a:path w="1003300" h="215900">
                <a:moveTo>
                  <a:pt x="1003131" y="0"/>
                </a:moveTo>
                <a:lnTo>
                  <a:pt x="0" y="0"/>
                </a:lnTo>
                <a:lnTo>
                  <a:pt x="0" y="215785"/>
                </a:lnTo>
                <a:lnTo>
                  <a:pt x="1003131" y="215785"/>
                </a:lnTo>
                <a:lnTo>
                  <a:pt x="100313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115686" y="3370440"/>
            <a:ext cx="1003300" cy="215900"/>
          </a:xfrm>
          <a:prstGeom prst="rect">
            <a:avLst/>
          </a:prstGeom>
          <a:solidFill>
            <a:srgbClr val="FFFFFF">
              <a:alpha val="90194"/>
            </a:srgbClr>
          </a:solidFill>
          <a:ln w="6350">
            <a:solidFill>
              <a:srgbClr val="46DEBE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6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172-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181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2" name="object 3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21552" y="2974822"/>
            <a:ext cx="881646" cy="464083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6426200" y="2990469"/>
            <a:ext cx="675640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91440" marR="5080" indent="-79375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Agency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-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333109" y="3332340"/>
            <a:ext cx="1121410" cy="254000"/>
          </a:xfrm>
          <a:custGeom>
            <a:avLst/>
            <a:gdLst/>
            <a:ahLst/>
            <a:cxnLst/>
            <a:rect l="l" t="t" r="r" b="b"/>
            <a:pathLst>
              <a:path w="1121409" h="254000">
                <a:moveTo>
                  <a:pt x="1120824" y="0"/>
                </a:moveTo>
                <a:lnTo>
                  <a:pt x="0" y="0"/>
                </a:lnTo>
                <a:lnTo>
                  <a:pt x="0" y="253885"/>
                </a:lnTo>
                <a:lnTo>
                  <a:pt x="1120824" y="253885"/>
                </a:lnTo>
                <a:lnTo>
                  <a:pt x="1120824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333109" y="3332340"/>
            <a:ext cx="1121410" cy="254000"/>
          </a:xfrm>
          <a:prstGeom prst="rect">
            <a:avLst/>
          </a:prstGeom>
          <a:solidFill>
            <a:srgbClr val="FFFFFF">
              <a:alpha val="90194"/>
            </a:srgbClr>
          </a:solidFill>
          <a:ln w="6350">
            <a:solidFill>
              <a:srgbClr val="5B9AD5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170180">
              <a:lnSpc>
                <a:spcPct val="100000"/>
              </a:lnSpc>
              <a:spcBef>
                <a:spcPts val="210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182-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238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774571" y="6856477"/>
            <a:ext cx="5482590" cy="1543050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Examples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marR="118110" indent="-227329">
              <a:lnSpc>
                <a:spcPts val="1340"/>
              </a:lnSpc>
              <a:spcBef>
                <a:spcPts val="50"/>
              </a:spcBef>
              <a:buAutoNum type="arabi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Beta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Insurance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Company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entered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Alpha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Ltd.,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caused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accidental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fire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company’s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stock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up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Rs.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50,00,000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for 	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premium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Rs.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1,00,000.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indemnity.</a:t>
            </a:r>
            <a:endParaRPr sz="1100">
              <a:latin typeface="Calibri"/>
              <a:cs typeface="Calibri"/>
            </a:endParaRPr>
          </a:p>
          <a:p>
            <a:pPr marL="525780" marR="367030" indent="-227329">
              <a:lnSpc>
                <a:spcPts val="1340"/>
              </a:lnSpc>
              <a:spcBef>
                <a:spcPts val="15"/>
              </a:spcBef>
              <a:buAutoNum type="arabicParenR"/>
              <a:tabLst>
                <a:tab pos="527050" algn="l"/>
              </a:tabLst>
            </a:pPr>
            <a:r>
              <a:rPr sz="1100" spc="-10" dirty="0">
                <a:latin typeface="Calibri"/>
                <a:cs typeface="Calibri"/>
              </a:rPr>
              <a:t>Baburao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asks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Shyam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beat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Raju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indemnify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Shyam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consequences.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Shyam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beats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Raju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fined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lakh.</a:t>
            </a:r>
            <a:r>
              <a:rPr sz="1100" spc="2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Now,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Shyam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claim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Baburao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because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object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agreement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illegal</a:t>
            </a:r>
            <a:endParaRPr sz="1100">
              <a:latin typeface="Calibri"/>
              <a:cs typeface="Calibri"/>
            </a:endParaRPr>
          </a:p>
          <a:p>
            <a:pPr marL="69850" marR="79375">
              <a:lnSpc>
                <a:spcPts val="1340"/>
              </a:lnSpc>
              <a:spcBef>
                <a:spcPts val="10"/>
              </a:spcBef>
            </a:pPr>
            <a:r>
              <a:rPr sz="1100" b="1" dirty="0">
                <a:latin typeface="Calibri"/>
                <a:cs typeface="Calibri"/>
              </a:rPr>
              <a:t>Note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–Contract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Fire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insurance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Marine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Insurance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examples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contract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Indemnity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but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Life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Insurance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indemnity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01895" y="845185"/>
            <a:ext cx="1778000" cy="1276222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066029" y="5120639"/>
            <a:ext cx="2393950" cy="1211961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305" y="917701"/>
            <a:ext cx="6403340" cy="1457325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24510">
              <a:lnSpc>
                <a:spcPts val="1300"/>
              </a:lnSpc>
            </a:pPr>
            <a:r>
              <a:rPr sz="1100" dirty="0">
                <a:latin typeface="Calibri"/>
                <a:cs typeface="Calibri"/>
              </a:rPr>
              <a:t>receives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100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binding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endParaRPr sz="1100">
              <a:latin typeface="Calibri"/>
              <a:cs typeface="Calibri"/>
            </a:endParaRPr>
          </a:p>
          <a:p>
            <a:pPr marL="524510">
              <a:lnSpc>
                <a:spcPct val="10000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commission.</a:t>
            </a:r>
            <a:endParaRPr sz="1100">
              <a:latin typeface="Calibri"/>
              <a:cs typeface="Calibri"/>
            </a:endParaRPr>
          </a:p>
          <a:p>
            <a:pPr marL="524510" marR="100965" indent="-228600">
              <a:lnSpc>
                <a:spcPct val="116900"/>
              </a:lnSpc>
              <a:spcBef>
                <a:spcPts val="15"/>
              </a:spcBef>
              <a:buFont typeface="Wingdings"/>
              <a:buChar char=""/>
              <a:tabLst>
                <a:tab pos="524510" algn="l"/>
              </a:tabLst>
            </a:pPr>
            <a:r>
              <a:rPr sz="1100" dirty="0">
                <a:latin typeface="Calibri"/>
                <a:cs typeface="Calibri"/>
              </a:rPr>
              <a:t>A,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Madras,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cotton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lying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warehouse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Bombay,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afterwards,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authority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cotton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Madras.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after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second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enters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first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letter,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second,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cotton.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money,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absconds.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5390" y="2646300"/>
            <a:ext cx="6403340" cy="518159"/>
          </a:xfrm>
          <a:prstGeom prst="rect">
            <a:avLst/>
          </a:prstGeom>
          <a:solidFill>
            <a:srgbClr val="DEEAF6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following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2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agency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irrevocable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liability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0"/>
              </a:spcBef>
              <a:buAutoNum type="arabi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couple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interest.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3435986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Sub-Agent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Substituted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Agent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3597021"/>
            <a:ext cx="5716270" cy="6282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Sub-Agent</a:t>
            </a:r>
            <a:r>
              <a:rPr sz="11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marR="104139" lvl="1" indent="-227329">
              <a:lnSpc>
                <a:spcPct val="101800"/>
              </a:lnSpc>
              <a:spcBef>
                <a:spcPts val="5"/>
              </a:spcBef>
              <a:buFont typeface="Calibri"/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sub-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defined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191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"a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sub-agent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employed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acting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control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original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business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agency."</a:t>
            </a:r>
            <a:endParaRPr sz="11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0"/>
              </a:spcBef>
              <a:buFont typeface="Calibri"/>
              <a:buAutoNum type="alphaLcParenR"/>
              <a:tabLst>
                <a:tab pos="469265" algn="l"/>
              </a:tabLst>
            </a:pPr>
            <a:r>
              <a:rPr sz="1100" dirty="0">
                <a:latin typeface="Calibri"/>
                <a:cs typeface="Calibri"/>
              </a:rPr>
              <a:t>Thus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sub-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5"/>
              </a:spcBef>
              <a:buFont typeface="Calibri"/>
              <a:buAutoNum type="alphaLcParenR"/>
              <a:tabLst>
                <a:tab pos="46926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sub-agent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original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 marL="469900" marR="104139" lvl="1" indent="-228600">
              <a:lnSpc>
                <a:spcPts val="1350"/>
              </a:lnSpc>
              <a:spcBef>
                <a:spcPts val="45"/>
              </a:spcBef>
              <a:buFont typeface="Calibri"/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general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law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delegate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powers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ts val="1290"/>
              </a:lnSpc>
              <a:buFont typeface="Calibri"/>
              <a:buAutoNum type="alphaLcParenR"/>
              <a:tabLst>
                <a:tab pos="468630" algn="l"/>
              </a:tabLst>
            </a:pPr>
            <a:r>
              <a:rPr sz="1100" dirty="0">
                <a:latin typeface="Calibri"/>
                <a:cs typeface="Calibri"/>
              </a:rPr>
              <a:t>This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general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based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Latin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Maxim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"delegatus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non</a:t>
            </a:r>
            <a:r>
              <a:rPr sz="1100" spc="-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Protest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delegate"</a:t>
            </a:r>
            <a:endParaRPr sz="11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means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delegatee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cannot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further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delegate.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5"/>
              </a:spcBef>
              <a:buClr>
                <a:srgbClr val="000000"/>
              </a:buClr>
              <a:buAutoNum type="alphaLcParenR" startAt="6"/>
              <a:tabLst>
                <a:tab pos="469900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following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cases,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however,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may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appoint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sub-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agent:</a:t>
            </a:r>
            <a:endParaRPr sz="1100">
              <a:latin typeface="Calibri"/>
              <a:cs typeface="Calibri"/>
            </a:endParaRPr>
          </a:p>
          <a:p>
            <a:pPr marL="698500" lvl="2" indent="-22860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expressly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allowed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appointment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sub-agent.</a:t>
            </a:r>
            <a:endParaRPr sz="1100">
              <a:latin typeface="Calibri"/>
              <a:cs typeface="Calibri"/>
            </a:endParaRPr>
          </a:p>
          <a:p>
            <a:pPr marL="698500" marR="167640" lvl="2" indent="-228600">
              <a:lnSpc>
                <a:spcPts val="1340"/>
              </a:lnSpc>
              <a:spcBef>
                <a:spcPts val="30"/>
              </a:spcBef>
              <a:buFont typeface="Wingdings"/>
              <a:buChar char="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intends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sub-agent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does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object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it.</a:t>
            </a:r>
            <a:endParaRPr sz="1100">
              <a:latin typeface="Calibri"/>
              <a:cs typeface="Calibri"/>
            </a:endParaRPr>
          </a:p>
          <a:p>
            <a:pPr marL="698500" lvl="2" indent="-228600">
              <a:lnSpc>
                <a:spcPts val="1300"/>
              </a:lnSpc>
              <a:buFont typeface="Wingdings"/>
              <a:buChar char="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custom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trade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permits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sub-</a:t>
            </a:r>
            <a:r>
              <a:rPr sz="1100" spc="-10" dirty="0">
                <a:latin typeface="Calibri"/>
                <a:cs typeface="Calibri"/>
              </a:rPr>
              <a:t>agent.</a:t>
            </a:r>
            <a:endParaRPr sz="1100">
              <a:latin typeface="Calibri"/>
              <a:cs typeface="Calibri"/>
            </a:endParaRPr>
          </a:p>
          <a:p>
            <a:pPr marL="698500" marR="552450" lvl="2" indent="-228600">
              <a:lnSpc>
                <a:spcPct val="101800"/>
              </a:lnSpc>
              <a:buFont typeface="Wingdings"/>
              <a:buChar char="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purely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ministerial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involve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exercise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discretion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skill.</a:t>
            </a:r>
            <a:endParaRPr sz="1100">
              <a:latin typeface="Calibri"/>
              <a:cs typeface="Calibri"/>
            </a:endParaRPr>
          </a:p>
          <a:p>
            <a:pPr marL="698500" marR="425450" lvl="2" indent="-228600">
              <a:lnSpc>
                <a:spcPct val="101800"/>
              </a:lnSpc>
              <a:buFont typeface="Wingdings"/>
              <a:buChar char="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unforeseen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emergencies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arise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which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appointment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subagent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necessary.</a:t>
            </a:r>
            <a:endParaRPr sz="11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5"/>
              </a:spcBef>
              <a:buFont typeface="Calibri"/>
              <a:buAutoNum type="alphaLcParenR" startAt="6"/>
              <a:tabLst>
                <a:tab pos="469265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sub-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properly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(as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mentioned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above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cases),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endParaRPr sz="1100">
              <a:latin typeface="Calibri"/>
              <a:cs typeface="Calibri"/>
            </a:endParaRPr>
          </a:p>
          <a:p>
            <a:pPr marL="469900" marR="48895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parties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originally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sub-agents.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sub-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2"/>
              <a:tabLst>
                <a:tab pos="240665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Substituted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Agent</a:t>
            </a:r>
            <a:r>
              <a:rPr sz="11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468630" algn="l"/>
              </a:tabLst>
            </a:pPr>
            <a:r>
              <a:rPr sz="1100" dirty="0">
                <a:latin typeface="Calibri"/>
                <a:cs typeface="Calibri"/>
              </a:rPr>
              <a:t>Substituted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agents.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15"/>
              </a:spcBef>
              <a:buAutoNum type="alphaLcParenR"/>
              <a:tabLst>
                <a:tab pos="468630" algn="l"/>
              </a:tabLst>
            </a:pPr>
            <a:r>
              <a:rPr sz="1100" dirty="0">
                <a:latin typeface="Calibri"/>
                <a:cs typeface="Calibri"/>
              </a:rPr>
              <a:t>They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 marL="469900" marR="13970" lvl="1" indent="-228600">
              <a:lnSpc>
                <a:spcPct val="116500"/>
              </a:lnSpc>
              <a:spcBef>
                <a:spcPts val="25"/>
              </a:spcBef>
              <a:buAutoNum type="alphaLcParenR"/>
              <a:tabLst>
                <a:tab pos="469900" algn="l"/>
              </a:tabLst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identifies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carry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ordered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second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treated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sub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agent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original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Example</a:t>
            </a:r>
            <a:r>
              <a:rPr sz="11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16399"/>
              </a:lnSpc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A'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directs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'B'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his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solicitor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sell</a:t>
            </a:r>
            <a:r>
              <a:rPr sz="11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his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property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auction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'B'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appoints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'C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11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auctioneer.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100" spc="5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this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regard,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'C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'A'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sub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agent.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While,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selecting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"substituted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agent"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 marR="88265">
              <a:lnSpc>
                <a:spcPct val="116399"/>
              </a:lnSpc>
              <a:spcBef>
                <a:spcPts val="20"/>
              </a:spcBef>
            </a:pP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bound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exercise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same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amount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diligence</a:t>
            </a:r>
            <a:r>
              <a:rPr sz="11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11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man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ordinary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prudence</a:t>
            </a:r>
            <a:r>
              <a:rPr sz="11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if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1F5F"/>
                </a:solidFill>
                <a:latin typeface="Calibri"/>
                <a:cs typeface="Calibri"/>
              </a:rPr>
              <a:t>he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does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so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he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will</a:t>
            </a:r>
            <a:r>
              <a:rPr sz="11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responsible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acts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11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negligence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1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1F5F"/>
                </a:solidFill>
                <a:latin typeface="Calibri"/>
                <a:cs typeface="Calibri"/>
              </a:rPr>
              <a:t>substituted</a:t>
            </a:r>
            <a:r>
              <a:rPr sz="11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Calibri"/>
                <a:cs typeface="Calibri"/>
              </a:rPr>
              <a:t>agent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4702" y="10213212"/>
            <a:ext cx="5936615" cy="890269"/>
            <a:chOff x="914702" y="10213212"/>
            <a:chExt cx="5936615" cy="890269"/>
          </a:xfrm>
        </p:grpSpPr>
        <p:sp>
          <p:nvSpPr>
            <p:cNvPr id="7" name="object 7"/>
            <p:cNvSpPr/>
            <p:nvPr/>
          </p:nvSpPr>
          <p:spPr>
            <a:xfrm>
              <a:off x="914692" y="10213213"/>
              <a:ext cx="5936615" cy="890269"/>
            </a:xfrm>
            <a:custGeom>
              <a:avLst/>
              <a:gdLst/>
              <a:ahLst/>
              <a:cxnLst/>
              <a:rect l="l" t="t" r="r" b="b"/>
              <a:pathLst>
                <a:path w="5936615" h="890270">
                  <a:moveTo>
                    <a:pt x="5936577" y="6108"/>
                  </a:moveTo>
                  <a:lnTo>
                    <a:pt x="5930481" y="6108"/>
                  </a:lnTo>
                  <a:lnTo>
                    <a:pt x="5930481" y="883920"/>
                  </a:lnTo>
                  <a:lnTo>
                    <a:pt x="6096" y="883920"/>
                  </a:lnTo>
                  <a:lnTo>
                    <a:pt x="6096" y="6108"/>
                  </a:lnTo>
                  <a:lnTo>
                    <a:pt x="0" y="6108"/>
                  </a:lnTo>
                  <a:lnTo>
                    <a:pt x="0" y="883920"/>
                  </a:lnTo>
                  <a:lnTo>
                    <a:pt x="0" y="890016"/>
                  </a:lnTo>
                  <a:lnTo>
                    <a:pt x="6096" y="890016"/>
                  </a:lnTo>
                  <a:lnTo>
                    <a:pt x="5930481" y="890016"/>
                  </a:lnTo>
                  <a:lnTo>
                    <a:pt x="5936577" y="890016"/>
                  </a:lnTo>
                  <a:lnTo>
                    <a:pt x="5936577" y="883920"/>
                  </a:lnTo>
                  <a:lnTo>
                    <a:pt x="5936577" y="6108"/>
                  </a:lnTo>
                  <a:close/>
                </a:path>
                <a:path w="5936615" h="890270">
                  <a:moveTo>
                    <a:pt x="5936577" y="0"/>
                  </a:moveTo>
                  <a:lnTo>
                    <a:pt x="5930519" y="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6096" y="6096"/>
                  </a:lnTo>
                  <a:lnTo>
                    <a:pt x="5930481" y="6096"/>
                  </a:lnTo>
                  <a:lnTo>
                    <a:pt x="5936577" y="6096"/>
                  </a:lnTo>
                  <a:lnTo>
                    <a:pt x="593657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6155" y="10248942"/>
              <a:ext cx="5784850" cy="845142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856790" y="11292206"/>
            <a:ext cx="3147060" cy="22288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25"/>
              </a:lnSpc>
            </a:pPr>
            <a:r>
              <a:rPr sz="1400" b="1" dirty="0">
                <a:latin typeface="Calibri"/>
                <a:cs typeface="Calibri"/>
              </a:rPr>
              <a:t>Sub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agent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03548" y="11292206"/>
            <a:ext cx="3314700" cy="222885"/>
          </a:xfrm>
          <a:prstGeom prst="rect">
            <a:avLst/>
          </a:prstGeom>
          <a:solidFill>
            <a:srgbClr val="ED7C30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96315">
              <a:lnSpc>
                <a:spcPts val="1625"/>
              </a:lnSpc>
            </a:pPr>
            <a:r>
              <a:rPr sz="1400" b="1" spc="-10" dirty="0">
                <a:latin typeface="Calibri"/>
                <a:cs typeface="Calibri"/>
              </a:rPr>
              <a:t>Substituted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agent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9839" y="920752"/>
            <a:ext cx="6455410" cy="683260"/>
            <a:chOff x="859839" y="920752"/>
            <a:chExt cx="6455410" cy="683260"/>
          </a:xfrm>
        </p:grpSpPr>
        <p:sp>
          <p:nvSpPr>
            <p:cNvPr id="3" name="object 3"/>
            <p:cNvSpPr/>
            <p:nvPr/>
          </p:nvSpPr>
          <p:spPr>
            <a:xfrm>
              <a:off x="859839" y="920752"/>
              <a:ext cx="3138170" cy="683260"/>
            </a:xfrm>
            <a:custGeom>
              <a:avLst/>
              <a:gdLst/>
              <a:ahLst/>
              <a:cxnLst/>
              <a:rect l="l" t="t" r="r" b="b"/>
              <a:pathLst>
                <a:path w="3138170" h="683260">
                  <a:moveTo>
                    <a:pt x="3137662" y="0"/>
                  </a:moveTo>
                  <a:lnTo>
                    <a:pt x="0" y="0"/>
                  </a:lnTo>
                  <a:lnTo>
                    <a:pt x="0" y="682749"/>
                  </a:lnTo>
                  <a:lnTo>
                    <a:pt x="3137662" y="682749"/>
                  </a:lnTo>
                  <a:lnTo>
                    <a:pt x="3137662" y="0"/>
                  </a:lnTo>
                  <a:close/>
                </a:path>
              </a:pathLst>
            </a:custGeom>
            <a:solidFill>
              <a:srgbClr val="FFF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799383" y="920762"/>
              <a:ext cx="152400" cy="341630"/>
            </a:xfrm>
            <a:custGeom>
              <a:avLst/>
              <a:gdLst/>
              <a:ahLst/>
              <a:cxnLst/>
              <a:rect l="l" t="t" r="r" b="b"/>
              <a:pathLst>
                <a:path w="152400" h="341630">
                  <a:moveTo>
                    <a:pt x="152400" y="0"/>
                  </a:moveTo>
                  <a:lnTo>
                    <a:pt x="67056" y="0"/>
                  </a:lnTo>
                  <a:lnTo>
                    <a:pt x="67056" y="170675"/>
                  </a:lnTo>
                  <a:lnTo>
                    <a:pt x="0" y="170675"/>
                  </a:lnTo>
                  <a:lnTo>
                    <a:pt x="0" y="341363"/>
                  </a:lnTo>
                  <a:lnTo>
                    <a:pt x="152400" y="341363"/>
                  </a:lnTo>
                  <a:lnTo>
                    <a:pt x="152400" y="170675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06596" y="920752"/>
              <a:ext cx="3308350" cy="683260"/>
            </a:xfrm>
            <a:custGeom>
              <a:avLst/>
              <a:gdLst/>
              <a:ahLst/>
              <a:cxnLst/>
              <a:rect l="l" t="t" r="r" b="b"/>
              <a:pathLst>
                <a:path w="3308350" h="683260">
                  <a:moveTo>
                    <a:pt x="3308350" y="0"/>
                  </a:moveTo>
                  <a:lnTo>
                    <a:pt x="0" y="0"/>
                  </a:lnTo>
                  <a:lnTo>
                    <a:pt x="0" y="682749"/>
                  </a:lnTo>
                  <a:lnTo>
                    <a:pt x="3308350" y="682749"/>
                  </a:lnTo>
                  <a:lnTo>
                    <a:pt x="3308350" y="0"/>
                  </a:lnTo>
                  <a:close/>
                </a:path>
              </a:pathLst>
            </a:custGeom>
            <a:solidFill>
              <a:srgbClr val="D9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43674" y="920762"/>
              <a:ext cx="222885" cy="512445"/>
            </a:xfrm>
            <a:custGeom>
              <a:avLst/>
              <a:gdLst/>
              <a:ahLst/>
              <a:cxnLst/>
              <a:rect l="l" t="t" r="r" b="b"/>
              <a:pathLst>
                <a:path w="222884" h="512444">
                  <a:moveTo>
                    <a:pt x="222504" y="341376"/>
                  </a:moveTo>
                  <a:lnTo>
                    <a:pt x="204216" y="341376"/>
                  </a:lnTo>
                  <a:lnTo>
                    <a:pt x="204216" y="512051"/>
                  </a:lnTo>
                  <a:lnTo>
                    <a:pt x="222504" y="512051"/>
                  </a:lnTo>
                  <a:lnTo>
                    <a:pt x="222504" y="341376"/>
                  </a:lnTo>
                  <a:close/>
                </a:path>
                <a:path w="222884" h="512444">
                  <a:moveTo>
                    <a:pt x="222504" y="0"/>
                  </a:moveTo>
                  <a:lnTo>
                    <a:pt x="0" y="0"/>
                  </a:lnTo>
                  <a:lnTo>
                    <a:pt x="0" y="170675"/>
                  </a:lnTo>
                  <a:lnTo>
                    <a:pt x="45720" y="170675"/>
                  </a:lnTo>
                  <a:lnTo>
                    <a:pt x="45720" y="341363"/>
                  </a:lnTo>
                  <a:lnTo>
                    <a:pt x="222504" y="341363"/>
                  </a:lnTo>
                  <a:lnTo>
                    <a:pt x="222504" y="170675"/>
                  </a:lnTo>
                  <a:lnTo>
                    <a:pt x="2225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53742" y="914652"/>
          <a:ext cx="6460488" cy="320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6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17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890" marR="130175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191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Indian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1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Act,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1872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“sub-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agent”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 employed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by,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and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D9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890" marR="63500">
                        <a:lnSpc>
                          <a:spcPts val="1340"/>
                        </a:lnSpc>
                        <a:tabLst>
                          <a:tab pos="3149600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who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named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performing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such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agency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entrusted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him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890">
                        <a:lnSpc>
                          <a:spcPts val="1275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acting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undue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of,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original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8890">
                        <a:lnSpc>
                          <a:spcPts val="1310"/>
                        </a:lnSpc>
                        <a:spcBef>
                          <a:spcPts val="25"/>
                        </a:spcBef>
                        <a:tabLst>
                          <a:tab pos="2963545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agency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D9E2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45">
                <a:tc gridSpan="3">
                  <a:txBody>
                    <a:bodyPr/>
                    <a:lstStyle/>
                    <a:p>
                      <a:pPr marL="69850" marR="115570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sub-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under,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directions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agent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483234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works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under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directions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principal.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45">
                <a:tc gridSpan="3">
                  <a:txBody>
                    <a:bodyPr/>
                    <a:lstStyle/>
                    <a:p>
                      <a:pPr marL="69850" marR="249554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delegates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sub-agent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his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own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duties.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250190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does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delegate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duties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agent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530">
                <a:tc gridSpan="3">
                  <a:txBody>
                    <a:bodyPr/>
                    <a:lstStyle/>
                    <a:p>
                      <a:pPr marL="6985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sub-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alone.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principal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345">
                <a:tc gridSpan="3">
                  <a:txBody>
                    <a:bodyPr/>
                    <a:lstStyle/>
                    <a:p>
                      <a:pPr marL="69850" marR="132080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acts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sub-agent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74930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acts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agent.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0230">
                <a:tc gridSpan="3">
                  <a:txBody>
                    <a:bodyPr/>
                    <a:lstStyle/>
                    <a:p>
                      <a:pPr marL="69850" marR="36957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sub-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right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action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remuneration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due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him.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1300"/>
                        </a:lnSpc>
                      </a:pPr>
                      <a:r>
                        <a:rPr sz="1100" spc="-50" dirty="0">
                          <a:latin typeface="Calibri"/>
                          <a:cs typeface="Calibri"/>
                        </a:rPr>
                        <a:t>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60134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remuneration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due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him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825">
                <a:tc gridSpan="3">
                  <a:txBody>
                    <a:bodyPr/>
                    <a:lstStyle/>
                    <a:p>
                      <a:pPr marL="69850" marR="35814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remains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liable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acts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sub-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long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agency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continues.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64643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agent's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duty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ends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once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he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named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agent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345">
                <a:tc gridSpan="3">
                  <a:txBody>
                    <a:bodyPr/>
                    <a:lstStyle/>
                    <a:p>
                      <a:pPr marL="69850" marR="123825">
                        <a:lnSpc>
                          <a:spcPts val="134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privity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sub-agent.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6675" marR="448945">
                        <a:lnSpc>
                          <a:spcPts val="134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privity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substituted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agent.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6042407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Consideration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under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guarantee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127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2" y="6203695"/>
            <a:ext cx="5466080" cy="3644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100" dirty="0">
                <a:latin typeface="Calibri"/>
                <a:cs typeface="Calibri"/>
              </a:rPr>
              <a:t>Anything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done,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sufficient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consideration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guarantee.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6737603"/>
            <a:ext cx="6172200" cy="859790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11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69850" marR="247650">
              <a:lnSpc>
                <a:spcPct val="100899"/>
              </a:lnSpc>
              <a:spcBef>
                <a:spcPts val="10"/>
              </a:spcBef>
            </a:pPr>
            <a:r>
              <a:rPr sz="1100" dirty="0">
                <a:latin typeface="Calibri"/>
                <a:cs typeface="Calibri"/>
              </a:rPr>
              <a:t>Mari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requests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credit.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agrees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provided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Sunil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price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goods.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Sunil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consideration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's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Mari.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sufficient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consideration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Sunil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's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promise.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7771131"/>
            <a:ext cx="5939790" cy="180340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Surety’s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liability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128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2" y="7935214"/>
            <a:ext cx="5685155" cy="702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105"/>
              </a:spcBef>
              <a:buFont typeface="Arial"/>
              <a:buChar char="-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liability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co-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extensive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unless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otherwise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provided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"/>
              </a:spcBef>
              <a:buFont typeface="Arial"/>
              <a:buChar char="-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simple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liable.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5"/>
              </a:spcBef>
              <a:buFont typeface="Arial"/>
              <a:buChar char="-"/>
              <a:tabLst>
                <a:tab pos="241300" algn="l"/>
              </a:tabLst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Liability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surety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secondary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750" y="8807830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Types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guarantee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750" y="10941687"/>
            <a:ext cx="6113780" cy="765810"/>
          </a:xfrm>
          <a:prstGeom prst="rect">
            <a:avLst/>
          </a:prstGeom>
          <a:solidFill>
            <a:srgbClr val="D9E2F3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06345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Liability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0"/>
              </a:spcBef>
              <a:buAutoNum type="arabi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specific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–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limited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particular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transaction</a:t>
            </a:r>
            <a:endParaRPr sz="1100">
              <a:latin typeface="Calibri"/>
              <a:cs typeface="Calibri"/>
            </a:endParaRPr>
          </a:p>
          <a:p>
            <a:pPr marL="525145" marR="282575" indent="-227329">
              <a:lnSpc>
                <a:spcPts val="1560"/>
              </a:lnSpc>
              <a:spcBef>
                <a:spcPts val="70"/>
              </a:spcBef>
              <a:buAutoNum type="arabi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continuing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–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liability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continues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till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withdrawal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transactions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064004" y="944867"/>
            <a:ext cx="4312920" cy="1085850"/>
            <a:chOff x="2064004" y="944867"/>
            <a:chExt cx="4312920" cy="1085850"/>
          </a:xfrm>
        </p:grpSpPr>
        <p:sp>
          <p:nvSpPr>
            <p:cNvPr id="10" name="object 10"/>
            <p:cNvSpPr/>
            <p:nvPr/>
          </p:nvSpPr>
          <p:spPr>
            <a:xfrm>
              <a:off x="2070354" y="1512696"/>
              <a:ext cx="4300220" cy="511809"/>
            </a:xfrm>
            <a:custGeom>
              <a:avLst/>
              <a:gdLst/>
              <a:ahLst/>
              <a:cxnLst/>
              <a:rect l="l" t="t" r="r" b="b"/>
              <a:pathLst>
                <a:path w="4300220" h="511810">
                  <a:moveTo>
                    <a:pt x="2149983" y="0"/>
                  </a:moveTo>
                  <a:lnTo>
                    <a:pt x="2149983" y="348615"/>
                  </a:lnTo>
                  <a:lnTo>
                    <a:pt x="4299839" y="348615"/>
                  </a:lnTo>
                  <a:lnTo>
                    <a:pt x="4299839" y="511556"/>
                  </a:lnTo>
                </a:path>
                <a:path w="4300220" h="511810">
                  <a:moveTo>
                    <a:pt x="2149983" y="0"/>
                  </a:moveTo>
                  <a:lnTo>
                    <a:pt x="2149983" y="511556"/>
                  </a:lnTo>
                </a:path>
                <a:path w="4300220" h="511810">
                  <a:moveTo>
                    <a:pt x="2149983" y="0"/>
                  </a:moveTo>
                  <a:lnTo>
                    <a:pt x="2149983" y="348615"/>
                  </a:lnTo>
                  <a:lnTo>
                    <a:pt x="0" y="348615"/>
                  </a:lnTo>
                  <a:lnTo>
                    <a:pt x="0" y="511556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57144" y="944867"/>
              <a:ext cx="2323338" cy="57379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261106" y="1138681"/>
              <a:ext cx="2309495" cy="560070"/>
            </a:xfrm>
            <a:custGeom>
              <a:avLst/>
              <a:gdLst/>
              <a:ahLst/>
              <a:cxnLst/>
              <a:rect l="l" t="t" r="r" b="b"/>
              <a:pathLst>
                <a:path w="2309495" h="560069">
                  <a:moveTo>
                    <a:pt x="2253234" y="0"/>
                  </a:moveTo>
                  <a:lnTo>
                    <a:pt x="56007" y="0"/>
                  </a:lnTo>
                  <a:lnTo>
                    <a:pt x="34236" y="4391"/>
                  </a:lnTo>
                  <a:lnTo>
                    <a:pt x="16430" y="16367"/>
                  </a:lnTo>
                  <a:lnTo>
                    <a:pt x="4411" y="34129"/>
                  </a:lnTo>
                  <a:lnTo>
                    <a:pt x="0" y="55880"/>
                  </a:lnTo>
                  <a:lnTo>
                    <a:pt x="0" y="503682"/>
                  </a:lnTo>
                  <a:lnTo>
                    <a:pt x="4411" y="525506"/>
                  </a:lnTo>
                  <a:lnTo>
                    <a:pt x="16430" y="543306"/>
                  </a:lnTo>
                  <a:lnTo>
                    <a:pt x="34236" y="555295"/>
                  </a:lnTo>
                  <a:lnTo>
                    <a:pt x="56007" y="559689"/>
                  </a:lnTo>
                  <a:lnTo>
                    <a:pt x="2253234" y="559689"/>
                  </a:lnTo>
                  <a:lnTo>
                    <a:pt x="2275004" y="555295"/>
                  </a:lnTo>
                  <a:lnTo>
                    <a:pt x="2292810" y="543306"/>
                  </a:lnTo>
                  <a:lnTo>
                    <a:pt x="2304829" y="525506"/>
                  </a:lnTo>
                  <a:lnTo>
                    <a:pt x="2309241" y="503682"/>
                  </a:lnTo>
                  <a:lnTo>
                    <a:pt x="2309241" y="55880"/>
                  </a:lnTo>
                  <a:lnTo>
                    <a:pt x="2304829" y="34129"/>
                  </a:lnTo>
                  <a:lnTo>
                    <a:pt x="2292810" y="16367"/>
                  </a:lnTo>
                  <a:lnTo>
                    <a:pt x="2275004" y="4391"/>
                  </a:lnTo>
                  <a:lnTo>
                    <a:pt x="225323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61106" y="1138681"/>
              <a:ext cx="2309495" cy="560070"/>
            </a:xfrm>
            <a:custGeom>
              <a:avLst/>
              <a:gdLst/>
              <a:ahLst/>
              <a:cxnLst/>
              <a:rect l="l" t="t" r="r" b="b"/>
              <a:pathLst>
                <a:path w="2309495" h="560069">
                  <a:moveTo>
                    <a:pt x="0" y="55880"/>
                  </a:moveTo>
                  <a:lnTo>
                    <a:pt x="4411" y="34129"/>
                  </a:lnTo>
                  <a:lnTo>
                    <a:pt x="16430" y="16367"/>
                  </a:lnTo>
                  <a:lnTo>
                    <a:pt x="34236" y="4391"/>
                  </a:lnTo>
                  <a:lnTo>
                    <a:pt x="56007" y="0"/>
                  </a:lnTo>
                  <a:lnTo>
                    <a:pt x="2253234" y="0"/>
                  </a:lnTo>
                  <a:lnTo>
                    <a:pt x="2275004" y="4391"/>
                  </a:lnTo>
                  <a:lnTo>
                    <a:pt x="2292810" y="16367"/>
                  </a:lnTo>
                  <a:lnTo>
                    <a:pt x="2304829" y="34129"/>
                  </a:lnTo>
                  <a:lnTo>
                    <a:pt x="2309241" y="55880"/>
                  </a:lnTo>
                  <a:lnTo>
                    <a:pt x="2309241" y="503682"/>
                  </a:lnTo>
                  <a:lnTo>
                    <a:pt x="2304829" y="525506"/>
                  </a:lnTo>
                  <a:lnTo>
                    <a:pt x="2292810" y="543306"/>
                  </a:lnTo>
                  <a:lnTo>
                    <a:pt x="2275004" y="555295"/>
                  </a:lnTo>
                  <a:lnTo>
                    <a:pt x="2253234" y="559689"/>
                  </a:lnTo>
                  <a:lnTo>
                    <a:pt x="56007" y="559689"/>
                  </a:lnTo>
                  <a:lnTo>
                    <a:pt x="34236" y="555295"/>
                  </a:lnTo>
                  <a:lnTo>
                    <a:pt x="16430" y="543306"/>
                  </a:lnTo>
                  <a:lnTo>
                    <a:pt x="4411" y="525506"/>
                  </a:lnTo>
                  <a:lnTo>
                    <a:pt x="0" y="503682"/>
                  </a:lnTo>
                  <a:lnTo>
                    <a:pt x="0" y="55880"/>
                  </a:lnTo>
                  <a:close/>
                </a:path>
              </a:pathLst>
            </a:custGeom>
            <a:ln w="6350">
              <a:solidFill>
                <a:srgbClr val="ED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490976" y="1235202"/>
            <a:ext cx="1849755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582930" marR="5080" indent="-570230">
              <a:lnSpc>
                <a:spcPts val="1150"/>
              </a:lnSpc>
              <a:spcBef>
                <a:spcPts val="235"/>
              </a:spcBef>
            </a:pP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There</a:t>
            </a:r>
            <a:r>
              <a:rPr sz="1050" spc="-6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are</a:t>
            </a:r>
            <a:r>
              <a:rPr sz="1050" spc="-4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3</a:t>
            </a:r>
            <a:r>
              <a:rPr sz="1050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parties</a:t>
            </a:r>
            <a:r>
              <a:rPr sz="1050" spc="-6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1050" spc="-3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contract</a:t>
            </a:r>
            <a:r>
              <a:rPr sz="1050" spc="-5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spc="-25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1050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006FC0"/>
                </a:solidFill>
                <a:latin typeface="Calibri"/>
                <a:cs typeface="Calibri"/>
              </a:rPr>
              <a:t>Guarantee</a:t>
            </a:r>
            <a:r>
              <a:rPr sz="1050" spc="-4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050" b="1" spc="-5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182624" y="2017776"/>
            <a:ext cx="1965960" cy="1312545"/>
            <a:chOff x="1182624" y="2017776"/>
            <a:chExt cx="1965960" cy="1312545"/>
          </a:xfrm>
        </p:grpSpPr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2624" y="2017776"/>
              <a:ext cx="1771650" cy="112852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386332" y="2209926"/>
              <a:ext cx="1758950" cy="1116965"/>
            </a:xfrm>
            <a:custGeom>
              <a:avLst/>
              <a:gdLst/>
              <a:ahLst/>
              <a:cxnLst/>
              <a:rect l="l" t="t" r="r" b="b"/>
              <a:pathLst>
                <a:path w="1758950" h="1116964">
                  <a:moveTo>
                    <a:pt x="1647317" y="0"/>
                  </a:moveTo>
                  <a:lnTo>
                    <a:pt x="111760" y="0"/>
                  </a:lnTo>
                  <a:lnTo>
                    <a:pt x="68258" y="8782"/>
                  </a:lnTo>
                  <a:lnTo>
                    <a:pt x="32734" y="32734"/>
                  </a:lnTo>
                  <a:lnTo>
                    <a:pt x="8782" y="68258"/>
                  </a:lnTo>
                  <a:lnTo>
                    <a:pt x="0" y="111760"/>
                  </a:lnTo>
                  <a:lnTo>
                    <a:pt x="0" y="1005332"/>
                  </a:lnTo>
                  <a:lnTo>
                    <a:pt x="8782" y="1048813"/>
                  </a:lnTo>
                  <a:lnTo>
                    <a:pt x="32734" y="1084294"/>
                  </a:lnTo>
                  <a:lnTo>
                    <a:pt x="68258" y="1108202"/>
                  </a:lnTo>
                  <a:lnTo>
                    <a:pt x="111760" y="1116965"/>
                  </a:lnTo>
                  <a:lnTo>
                    <a:pt x="1647317" y="1116965"/>
                  </a:lnTo>
                  <a:lnTo>
                    <a:pt x="1690798" y="1108202"/>
                  </a:lnTo>
                  <a:lnTo>
                    <a:pt x="1726279" y="1084294"/>
                  </a:lnTo>
                  <a:lnTo>
                    <a:pt x="1750187" y="1048813"/>
                  </a:lnTo>
                  <a:lnTo>
                    <a:pt x="1758950" y="1005332"/>
                  </a:lnTo>
                  <a:lnTo>
                    <a:pt x="1758950" y="111760"/>
                  </a:lnTo>
                  <a:lnTo>
                    <a:pt x="1750187" y="68258"/>
                  </a:lnTo>
                  <a:lnTo>
                    <a:pt x="1726279" y="32734"/>
                  </a:lnTo>
                  <a:lnTo>
                    <a:pt x="1690798" y="8782"/>
                  </a:lnTo>
                  <a:lnTo>
                    <a:pt x="1647317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86332" y="2209926"/>
              <a:ext cx="1758950" cy="1116965"/>
            </a:xfrm>
            <a:custGeom>
              <a:avLst/>
              <a:gdLst/>
              <a:ahLst/>
              <a:cxnLst/>
              <a:rect l="l" t="t" r="r" b="b"/>
              <a:pathLst>
                <a:path w="1758950" h="1116964">
                  <a:moveTo>
                    <a:pt x="0" y="111760"/>
                  </a:moveTo>
                  <a:lnTo>
                    <a:pt x="8782" y="68258"/>
                  </a:lnTo>
                  <a:lnTo>
                    <a:pt x="32734" y="32734"/>
                  </a:lnTo>
                  <a:lnTo>
                    <a:pt x="68258" y="8782"/>
                  </a:lnTo>
                  <a:lnTo>
                    <a:pt x="111760" y="0"/>
                  </a:lnTo>
                  <a:lnTo>
                    <a:pt x="1647317" y="0"/>
                  </a:lnTo>
                  <a:lnTo>
                    <a:pt x="1690798" y="8782"/>
                  </a:lnTo>
                  <a:lnTo>
                    <a:pt x="1726279" y="32734"/>
                  </a:lnTo>
                  <a:lnTo>
                    <a:pt x="1750187" y="68258"/>
                  </a:lnTo>
                  <a:lnTo>
                    <a:pt x="1758950" y="111760"/>
                  </a:lnTo>
                  <a:lnTo>
                    <a:pt x="1758950" y="1005332"/>
                  </a:lnTo>
                  <a:lnTo>
                    <a:pt x="1750187" y="1048813"/>
                  </a:lnTo>
                  <a:lnTo>
                    <a:pt x="1726279" y="1084294"/>
                  </a:lnTo>
                  <a:lnTo>
                    <a:pt x="1690798" y="1108202"/>
                  </a:lnTo>
                  <a:lnTo>
                    <a:pt x="1647317" y="1116965"/>
                  </a:lnTo>
                  <a:lnTo>
                    <a:pt x="111760" y="1116965"/>
                  </a:lnTo>
                  <a:lnTo>
                    <a:pt x="68258" y="1108202"/>
                  </a:lnTo>
                  <a:lnTo>
                    <a:pt x="32734" y="1084294"/>
                  </a:lnTo>
                  <a:lnTo>
                    <a:pt x="8782" y="1048813"/>
                  </a:lnTo>
                  <a:lnTo>
                    <a:pt x="0" y="1005332"/>
                  </a:lnTo>
                  <a:lnTo>
                    <a:pt x="0" y="111760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476247" y="2281938"/>
            <a:ext cx="1574165" cy="89979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05435">
              <a:lnSpc>
                <a:spcPct val="100000"/>
              </a:lnSpc>
              <a:spcBef>
                <a:spcPts val="430"/>
              </a:spcBef>
            </a:pPr>
            <a:r>
              <a:rPr sz="1050" b="1" spc="-10" dirty="0">
                <a:solidFill>
                  <a:srgbClr val="FF0000"/>
                </a:solidFill>
                <a:latin typeface="Calibri"/>
                <a:cs typeface="Calibri"/>
              </a:rPr>
              <a:t>Principal</a:t>
            </a:r>
            <a:r>
              <a:rPr sz="105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Debtor</a:t>
            </a:r>
            <a:r>
              <a:rPr sz="10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12700" marR="5080" indent="2540" algn="ctr">
              <a:lnSpc>
                <a:spcPct val="91500"/>
              </a:lnSpc>
              <a:spcBef>
                <a:spcPts val="459"/>
              </a:spcBef>
            </a:pP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person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respect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AF50"/>
                </a:solidFill>
                <a:latin typeface="Calibri"/>
                <a:cs typeface="Calibri"/>
              </a:rPr>
              <a:t>of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whose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default</a:t>
            </a:r>
            <a:r>
              <a:rPr sz="1100" spc="-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guarantee</a:t>
            </a:r>
            <a:r>
              <a:rPr sz="1100" spc="-7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given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called</a:t>
            </a:r>
            <a:r>
              <a:rPr sz="1100" spc="-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"principal</a:t>
            </a:r>
            <a:r>
              <a:rPr sz="1100" spc="-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debtor"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334511" y="2017776"/>
            <a:ext cx="1964055" cy="1312545"/>
            <a:chOff x="3334511" y="2017776"/>
            <a:chExt cx="1964055" cy="1312545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34511" y="2017776"/>
              <a:ext cx="1771650" cy="1128522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536188" y="2209926"/>
              <a:ext cx="1759585" cy="1116965"/>
            </a:xfrm>
            <a:custGeom>
              <a:avLst/>
              <a:gdLst/>
              <a:ahLst/>
              <a:cxnLst/>
              <a:rect l="l" t="t" r="r" b="b"/>
              <a:pathLst>
                <a:path w="1759585" h="1116964">
                  <a:moveTo>
                    <a:pt x="1647317" y="0"/>
                  </a:moveTo>
                  <a:lnTo>
                    <a:pt x="111760" y="0"/>
                  </a:lnTo>
                  <a:lnTo>
                    <a:pt x="68258" y="8782"/>
                  </a:lnTo>
                  <a:lnTo>
                    <a:pt x="32734" y="32734"/>
                  </a:lnTo>
                  <a:lnTo>
                    <a:pt x="8782" y="68258"/>
                  </a:lnTo>
                  <a:lnTo>
                    <a:pt x="0" y="111760"/>
                  </a:lnTo>
                  <a:lnTo>
                    <a:pt x="0" y="1005332"/>
                  </a:lnTo>
                  <a:lnTo>
                    <a:pt x="8782" y="1048813"/>
                  </a:lnTo>
                  <a:lnTo>
                    <a:pt x="32734" y="1084294"/>
                  </a:lnTo>
                  <a:lnTo>
                    <a:pt x="68258" y="1108202"/>
                  </a:lnTo>
                  <a:lnTo>
                    <a:pt x="111760" y="1116965"/>
                  </a:lnTo>
                  <a:lnTo>
                    <a:pt x="1647317" y="1116965"/>
                  </a:lnTo>
                  <a:lnTo>
                    <a:pt x="1690818" y="1108202"/>
                  </a:lnTo>
                  <a:lnTo>
                    <a:pt x="1726342" y="1084294"/>
                  </a:lnTo>
                  <a:lnTo>
                    <a:pt x="1750294" y="1048813"/>
                  </a:lnTo>
                  <a:lnTo>
                    <a:pt x="1759077" y="1005332"/>
                  </a:lnTo>
                  <a:lnTo>
                    <a:pt x="1759077" y="111760"/>
                  </a:lnTo>
                  <a:lnTo>
                    <a:pt x="1750294" y="68258"/>
                  </a:lnTo>
                  <a:lnTo>
                    <a:pt x="1726342" y="32734"/>
                  </a:lnTo>
                  <a:lnTo>
                    <a:pt x="1690818" y="8782"/>
                  </a:lnTo>
                  <a:lnTo>
                    <a:pt x="1647317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536188" y="2209926"/>
              <a:ext cx="1759585" cy="1116965"/>
            </a:xfrm>
            <a:custGeom>
              <a:avLst/>
              <a:gdLst/>
              <a:ahLst/>
              <a:cxnLst/>
              <a:rect l="l" t="t" r="r" b="b"/>
              <a:pathLst>
                <a:path w="1759585" h="1116964">
                  <a:moveTo>
                    <a:pt x="0" y="111760"/>
                  </a:moveTo>
                  <a:lnTo>
                    <a:pt x="8782" y="68258"/>
                  </a:lnTo>
                  <a:lnTo>
                    <a:pt x="32734" y="32734"/>
                  </a:lnTo>
                  <a:lnTo>
                    <a:pt x="68258" y="8782"/>
                  </a:lnTo>
                  <a:lnTo>
                    <a:pt x="111760" y="0"/>
                  </a:lnTo>
                  <a:lnTo>
                    <a:pt x="1647317" y="0"/>
                  </a:lnTo>
                  <a:lnTo>
                    <a:pt x="1690818" y="8782"/>
                  </a:lnTo>
                  <a:lnTo>
                    <a:pt x="1726342" y="32734"/>
                  </a:lnTo>
                  <a:lnTo>
                    <a:pt x="1750294" y="68258"/>
                  </a:lnTo>
                  <a:lnTo>
                    <a:pt x="1759077" y="111760"/>
                  </a:lnTo>
                  <a:lnTo>
                    <a:pt x="1759077" y="1005332"/>
                  </a:lnTo>
                  <a:lnTo>
                    <a:pt x="1750294" y="1048813"/>
                  </a:lnTo>
                  <a:lnTo>
                    <a:pt x="1726342" y="1084294"/>
                  </a:lnTo>
                  <a:lnTo>
                    <a:pt x="1690818" y="1108202"/>
                  </a:lnTo>
                  <a:lnTo>
                    <a:pt x="1647317" y="1116965"/>
                  </a:lnTo>
                  <a:lnTo>
                    <a:pt x="111760" y="1116965"/>
                  </a:lnTo>
                  <a:lnTo>
                    <a:pt x="68258" y="1108202"/>
                  </a:lnTo>
                  <a:lnTo>
                    <a:pt x="32734" y="1084294"/>
                  </a:lnTo>
                  <a:lnTo>
                    <a:pt x="8782" y="1048813"/>
                  </a:lnTo>
                  <a:lnTo>
                    <a:pt x="0" y="1005332"/>
                  </a:lnTo>
                  <a:lnTo>
                    <a:pt x="0" y="111760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660394" y="2358645"/>
            <a:ext cx="1508125" cy="7473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430"/>
              </a:spcBef>
            </a:pP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Surety</a:t>
            </a:r>
            <a:r>
              <a:rPr sz="105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12700" marR="5080" algn="ctr">
              <a:lnSpc>
                <a:spcPct val="91800"/>
              </a:lnSpc>
              <a:spcBef>
                <a:spcPts val="455"/>
              </a:spcBef>
            </a:pP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person</a:t>
            </a:r>
            <a:r>
              <a:rPr sz="1100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who</a:t>
            </a:r>
            <a:r>
              <a:rPr sz="1100" spc="-6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gives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guarantee</a:t>
            </a:r>
            <a:r>
              <a:rPr sz="1100" spc="-7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called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"surety"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483352" y="2017776"/>
            <a:ext cx="1965325" cy="1312545"/>
            <a:chOff x="5483352" y="2017776"/>
            <a:chExt cx="1965325" cy="1312545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3352" y="2017776"/>
              <a:ext cx="1771649" cy="112852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5686044" y="2209926"/>
              <a:ext cx="1759585" cy="1116965"/>
            </a:xfrm>
            <a:custGeom>
              <a:avLst/>
              <a:gdLst/>
              <a:ahLst/>
              <a:cxnLst/>
              <a:rect l="l" t="t" r="r" b="b"/>
              <a:pathLst>
                <a:path w="1759584" h="1116964">
                  <a:moveTo>
                    <a:pt x="1647317" y="0"/>
                  </a:moveTo>
                  <a:lnTo>
                    <a:pt x="111760" y="0"/>
                  </a:lnTo>
                  <a:lnTo>
                    <a:pt x="68258" y="8782"/>
                  </a:lnTo>
                  <a:lnTo>
                    <a:pt x="32734" y="32734"/>
                  </a:lnTo>
                  <a:lnTo>
                    <a:pt x="8782" y="68258"/>
                  </a:lnTo>
                  <a:lnTo>
                    <a:pt x="0" y="111760"/>
                  </a:lnTo>
                  <a:lnTo>
                    <a:pt x="0" y="1005332"/>
                  </a:lnTo>
                  <a:lnTo>
                    <a:pt x="8782" y="1048813"/>
                  </a:lnTo>
                  <a:lnTo>
                    <a:pt x="32734" y="1084294"/>
                  </a:lnTo>
                  <a:lnTo>
                    <a:pt x="68258" y="1108202"/>
                  </a:lnTo>
                  <a:lnTo>
                    <a:pt x="111760" y="1116965"/>
                  </a:lnTo>
                  <a:lnTo>
                    <a:pt x="1647317" y="1116965"/>
                  </a:lnTo>
                  <a:lnTo>
                    <a:pt x="1690818" y="1108202"/>
                  </a:lnTo>
                  <a:lnTo>
                    <a:pt x="1726342" y="1084294"/>
                  </a:lnTo>
                  <a:lnTo>
                    <a:pt x="1750294" y="1048813"/>
                  </a:lnTo>
                  <a:lnTo>
                    <a:pt x="1759077" y="1005332"/>
                  </a:lnTo>
                  <a:lnTo>
                    <a:pt x="1759077" y="111760"/>
                  </a:lnTo>
                  <a:lnTo>
                    <a:pt x="1750294" y="68258"/>
                  </a:lnTo>
                  <a:lnTo>
                    <a:pt x="1726342" y="32734"/>
                  </a:lnTo>
                  <a:lnTo>
                    <a:pt x="1690818" y="8782"/>
                  </a:lnTo>
                  <a:lnTo>
                    <a:pt x="1647317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686044" y="2209926"/>
              <a:ext cx="1759585" cy="1116965"/>
            </a:xfrm>
            <a:custGeom>
              <a:avLst/>
              <a:gdLst/>
              <a:ahLst/>
              <a:cxnLst/>
              <a:rect l="l" t="t" r="r" b="b"/>
              <a:pathLst>
                <a:path w="1759584" h="1116964">
                  <a:moveTo>
                    <a:pt x="0" y="111760"/>
                  </a:moveTo>
                  <a:lnTo>
                    <a:pt x="8782" y="68258"/>
                  </a:lnTo>
                  <a:lnTo>
                    <a:pt x="32734" y="32734"/>
                  </a:lnTo>
                  <a:lnTo>
                    <a:pt x="68258" y="8782"/>
                  </a:lnTo>
                  <a:lnTo>
                    <a:pt x="111760" y="0"/>
                  </a:lnTo>
                  <a:lnTo>
                    <a:pt x="1647317" y="0"/>
                  </a:lnTo>
                  <a:lnTo>
                    <a:pt x="1690818" y="8782"/>
                  </a:lnTo>
                  <a:lnTo>
                    <a:pt x="1726342" y="32734"/>
                  </a:lnTo>
                  <a:lnTo>
                    <a:pt x="1750294" y="68258"/>
                  </a:lnTo>
                  <a:lnTo>
                    <a:pt x="1759077" y="111760"/>
                  </a:lnTo>
                  <a:lnTo>
                    <a:pt x="1759077" y="1005332"/>
                  </a:lnTo>
                  <a:lnTo>
                    <a:pt x="1750294" y="1048813"/>
                  </a:lnTo>
                  <a:lnTo>
                    <a:pt x="1726342" y="1084294"/>
                  </a:lnTo>
                  <a:lnTo>
                    <a:pt x="1690818" y="1108202"/>
                  </a:lnTo>
                  <a:lnTo>
                    <a:pt x="1647317" y="1116965"/>
                  </a:lnTo>
                  <a:lnTo>
                    <a:pt x="111760" y="1116965"/>
                  </a:lnTo>
                  <a:lnTo>
                    <a:pt x="68258" y="1108202"/>
                  </a:lnTo>
                  <a:lnTo>
                    <a:pt x="32734" y="1084294"/>
                  </a:lnTo>
                  <a:lnTo>
                    <a:pt x="8782" y="1048813"/>
                  </a:lnTo>
                  <a:lnTo>
                    <a:pt x="0" y="1005332"/>
                  </a:lnTo>
                  <a:lnTo>
                    <a:pt x="0" y="111760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777614" y="2358645"/>
            <a:ext cx="1574165" cy="7473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430"/>
              </a:spcBef>
            </a:pP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Creditor</a:t>
            </a:r>
            <a:r>
              <a:rPr sz="105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5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12700" marR="5080" indent="4445" algn="ctr">
              <a:lnSpc>
                <a:spcPct val="91800"/>
              </a:lnSpc>
              <a:spcBef>
                <a:spcPts val="455"/>
              </a:spcBef>
            </a:pP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person</a:t>
            </a:r>
            <a:r>
              <a:rPr sz="1100" spc="-3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to</a:t>
            </a:r>
            <a:r>
              <a:rPr sz="1100" spc="-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whom</a:t>
            </a:r>
            <a:r>
              <a:rPr sz="1100" spc="-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guarantee</a:t>
            </a:r>
            <a:r>
              <a:rPr sz="1100" spc="-7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given</a:t>
            </a:r>
            <a:r>
              <a:rPr sz="1100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is</a:t>
            </a:r>
            <a:r>
              <a:rPr sz="1100" spc="-5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called</a:t>
            </a:r>
            <a:r>
              <a:rPr sz="1100" spc="-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100" spc="-3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00AF50"/>
                </a:solidFill>
                <a:latin typeface="Calibri"/>
                <a:cs typeface="Calibri"/>
              </a:rPr>
              <a:t>"creditor"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0394" y="4341809"/>
            <a:ext cx="1366301" cy="686683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1085800" y="4430394"/>
            <a:ext cx="1216025" cy="482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065" marR="5080" algn="ctr">
              <a:lnSpc>
                <a:spcPct val="92400"/>
              </a:lnSpc>
              <a:spcBef>
                <a:spcPts val="200"/>
              </a:spcBef>
            </a:pPr>
            <a:r>
              <a:rPr sz="1050" b="1" dirty="0">
                <a:latin typeface="Calibri"/>
                <a:cs typeface="Calibri"/>
              </a:rPr>
              <a:t>There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are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3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Contracts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in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contract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of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Guarantee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–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2362200" y="3553967"/>
            <a:ext cx="1924050" cy="1141095"/>
            <a:chOff x="2362200" y="3553967"/>
            <a:chExt cx="1924050" cy="1141095"/>
          </a:xfrm>
        </p:grpSpPr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62200" y="3886187"/>
              <a:ext cx="570750" cy="80849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13887" y="3553967"/>
              <a:ext cx="1372361" cy="695705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3060573" y="3647058"/>
            <a:ext cx="1085215" cy="482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algn="ctr">
              <a:lnSpc>
                <a:spcPct val="92400"/>
              </a:lnSpc>
              <a:spcBef>
                <a:spcPts val="200"/>
              </a:spcBef>
            </a:pPr>
            <a:r>
              <a:rPr sz="1050" b="1" spc="-10" dirty="0">
                <a:latin typeface="Calibri"/>
                <a:cs typeface="Calibri"/>
              </a:rPr>
              <a:t>Principal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Contract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Between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PD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and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creditor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2368295" y="4337291"/>
            <a:ext cx="1918335" cy="695960"/>
            <a:chOff x="2368295" y="4337291"/>
            <a:chExt cx="1918335" cy="695960"/>
          </a:xfrm>
        </p:grpSpPr>
        <p:pic>
          <p:nvPicPr>
            <p:cNvPr id="37" name="object 3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68295" y="4672584"/>
              <a:ext cx="565404" cy="2590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13887" y="4337291"/>
              <a:ext cx="1372361" cy="695718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2941702" y="4503801"/>
            <a:ext cx="1318895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54610">
              <a:lnSpc>
                <a:spcPts val="1150"/>
              </a:lnSpc>
              <a:spcBef>
                <a:spcPts val="235"/>
              </a:spcBef>
            </a:pPr>
            <a:r>
              <a:rPr sz="1050" b="1" dirty="0">
                <a:latin typeface="Calibri"/>
                <a:cs typeface="Calibri"/>
              </a:rPr>
              <a:t>Secondary</a:t>
            </a:r>
            <a:r>
              <a:rPr sz="1050" spc="-9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Contract</a:t>
            </a:r>
            <a:r>
              <a:rPr sz="1050" spc="21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Between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surety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and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PD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362200" y="4675619"/>
            <a:ext cx="1924050" cy="1141095"/>
            <a:chOff x="2362200" y="4675619"/>
            <a:chExt cx="1924050" cy="1141095"/>
          </a:xfrm>
        </p:grpSpPr>
        <p:pic>
          <p:nvPicPr>
            <p:cNvPr id="41" name="object 4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62200" y="4675619"/>
              <a:ext cx="570750" cy="80849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13887" y="5120639"/>
              <a:ext cx="1372361" cy="695705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2935602" y="5215533"/>
            <a:ext cx="1330960" cy="43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8305">
              <a:lnSpc>
                <a:spcPct val="127600"/>
              </a:lnSpc>
              <a:spcBef>
                <a:spcPts val="100"/>
              </a:spcBef>
            </a:pPr>
            <a:r>
              <a:rPr sz="1050" b="1" dirty="0">
                <a:latin typeface="Calibri"/>
                <a:cs typeface="Calibri"/>
              </a:rPr>
              <a:t>implied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Between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Surety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and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PD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2346705" y="9019019"/>
            <a:ext cx="3326129" cy="856615"/>
            <a:chOff x="2346705" y="9019019"/>
            <a:chExt cx="3326129" cy="856615"/>
          </a:xfrm>
        </p:grpSpPr>
        <p:sp>
          <p:nvSpPr>
            <p:cNvPr id="45" name="object 45"/>
            <p:cNvSpPr/>
            <p:nvPr/>
          </p:nvSpPr>
          <p:spPr>
            <a:xfrm>
              <a:off x="2353055" y="9474834"/>
              <a:ext cx="3313429" cy="394335"/>
            </a:xfrm>
            <a:custGeom>
              <a:avLst/>
              <a:gdLst/>
              <a:ahLst/>
              <a:cxnLst/>
              <a:rect l="l" t="t" r="r" b="b"/>
              <a:pathLst>
                <a:path w="3313429" h="394334">
                  <a:moveTo>
                    <a:pt x="1676019" y="0"/>
                  </a:moveTo>
                  <a:lnTo>
                    <a:pt x="1676019" y="103505"/>
                  </a:lnTo>
                  <a:lnTo>
                    <a:pt x="3313176" y="103505"/>
                  </a:lnTo>
                  <a:lnTo>
                    <a:pt x="3313176" y="394081"/>
                  </a:lnTo>
                </a:path>
                <a:path w="3313429" h="394334">
                  <a:moveTo>
                    <a:pt x="1676019" y="0"/>
                  </a:moveTo>
                  <a:lnTo>
                    <a:pt x="1676019" y="103505"/>
                  </a:lnTo>
                  <a:lnTo>
                    <a:pt x="0" y="103505"/>
                  </a:lnTo>
                  <a:lnTo>
                    <a:pt x="0" y="394081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36519" y="9019019"/>
              <a:ext cx="2780538" cy="461022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3183127" y="9142221"/>
            <a:ext cx="169545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There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are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2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types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guarantee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48" name="object 4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60119" y="9860267"/>
            <a:ext cx="2783586" cy="717054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1009601" y="9968000"/>
            <a:ext cx="2688590" cy="43434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sz="1050" b="1" spc="-10" dirty="0">
                <a:latin typeface="Calibri"/>
                <a:cs typeface="Calibri"/>
              </a:rPr>
              <a:t>Specific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guarantee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1050" dirty="0">
                <a:latin typeface="Calibri"/>
                <a:cs typeface="Calibri"/>
              </a:rPr>
              <a:t>Guarantee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which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is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only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specific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transaction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50" name="object 5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273296" y="9860267"/>
            <a:ext cx="2783586" cy="893838"/>
          </a:xfrm>
          <a:prstGeom prst="rect">
            <a:avLst/>
          </a:prstGeom>
        </p:spPr>
      </p:pic>
      <p:sp>
        <p:nvSpPr>
          <p:cNvPr id="51" name="object 51"/>
          <p:cNvSpPr txBox="1"/>
          <p:nvPr/>
        </p:nvSpPr>
        <p:spPr>
          <a:xfrm>
            <a:off x="4817745" y="9851794"/>
            <a:ext cx="1699260" cy="842644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13995">
              <a:lnSpc>
                <a:spcPct val="100000"/>
              </a:lnSpc>
              <a:spcBef>
                <a:spcPts val="445"/>
              </a:spcBef>
            </a:pPr>
            <a:r>
              <a:rPr sz="1050" spc="-10" dirty="0">
                <a:latin typeface="Calibri"/>
                <a:cs typeface="Calibri"/>
              </a:rPr>
              <a:t>C</a:t>
            </a:r>
            <a:r>
              <a:rPr sz="1050" b="1" spc="-10" dirty="0">
                <a:latin typeface="Calibri"/>
                <a:cs typeface="Calibri"/>
              </a:rPr>
              <a:t>ontinuing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guarantee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500380">
              <a:lnSpc>
                <a:spcPct val="100000"/>
              </a:lnSpc>
              <a:spcBef>
                <a:spcPts val="350"/>
              </a:spcBef>
            </a:pPr>
            <a:r>
              <a:rPr sz="1050" dirty="0">
                <a:latin typeface="Calibri"/>
                <a:cs typeface="Calibri"/>
              </a:rPr>
              <a:t>Section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129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45"/>
              </a:spcBef>
            </a:pPr>
            <a:r>
              <a:rPr sz="1050" dirty="0">
                <a:latin typeface="Calibri"/>
                <a:cs typeface="Calibri"/>
              </a:rPr>
              <a:t>Guarantee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which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continues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for</a:t>
            </a:r>
            <a:endParaRPr sz="10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1050" dirty="0">
                <a:latin typeface="Calibri"/>
                <a:cs typeface="Calibri"/>
              </a:rPr>
              <a:t>series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tansactions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589018" y="3887088"/>
            <a:ext cx="2969895" cy="137223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5"/>
              </a:spcBef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11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69850" marR="219075">
              <a:lnSpc>
                <a:spcPts val="1340"/>
              </a:lnSpc>
              <a:spcBef>
                <a:spcPts val="25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Bahubali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advances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loan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rupees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10,000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Bhallal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Dev.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Kattappa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who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boss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Bhallal</a:t>
            </a:r>
            <a:r>
              <a:rPr sz="11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Dev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promises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that</a:t>
            </a:r>
            <a:r>
              <a:rPr sz="11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case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Bhallal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Dev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fails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endParaRPr sz="1100">
              <a:latin typeface="Calibri"/>
              <a:cs typeface="Calibri"/>
            </a:endParaRPr>
          </a:p>
          <a:p>
            <a:pPr marL="69850" marR="104775">
              <a:lnSpc>
                <a:spcPts val="1340"/>
              </a:lnSpc>
              <a:spcBef>
                <a:spcPts val="15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repay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loan,</a:t>
            </a:r>
            <a:r>
              <a:rPr sz="11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then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he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will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repay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same.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In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this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case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guarantee,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Bahubali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Creditor,</a:t>
            </a:r>
            <a:r>
              <a:rPr sz="11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Bhallal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Dev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principal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debtor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and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Kattappa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Surety.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917701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Discharge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3786506"/>
            <a:ext cx="2341880" cy="103060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9850" marR="86995">
              <a:lnSpc>
                <a:spcPts val="1340"/>
              </a:lnSpc>
              <a:spcBef>
                <a:spcPts val="5"/>
              </a:spcBef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Revocation</a:t>
            </a:r>
            <a:r>
              <a:rPr sz="11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continuing</a:t>
            </a:r>
            <a:r>
              <a:rPr sz="11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guarantee</a:t>
            </a:r>
            <a:r>
              <a:rPr sz="11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130</a:t>
            </a:r>
            <a:endParaRPr sz="1100">
              <a:latin typeface="Calibri"/>
              <a:cs typeface="Calibri"/>
            </a:endParaRPr>
          </a:p>
          <a:p>
            <a:pPr marL="69850" marR="221615">
              <a:lnSpc>
                <a:spcPts val="1340"/>
              </a:lnSpc>
              <a:spcBef>
                <a:spcPts val="10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continuing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revoked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surety,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future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notice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ts val="1305"/>
              </a:lnSpc>
            </a:pPr>
            <a:r>
              <a:rPr sz="1100" spc="-10" dirty="0">
                <a:latin typeface="Calibri"/>
                <a:cs typeface="Calibri"/>
              </a:rPr>
              <a:t>creditor.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2" y="5139689"/>
            <a:ext cx="5937250" cy="12185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Liability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two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persons,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primarily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liable,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affected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arrangement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between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them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one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shall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surety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others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default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132</a:t>
            </a:r>
            <a:endParaRPr sz="1100">
              <a:latin typeface="Calibri"/>
              <a:cs typeface="Calibri"/>
            </a:endParaRPr>
          </a:p>
          <a:p>
            <a:pPr marL="12700" marR="31115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undertake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certain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liability,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liability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first</a:t>
            </a:r>
            <a:endParaRPr sz="1100">
              <a:latin typeface="Calibri"/>
              <a:cs typeface="Calibri"/>
            </a:endParaRPr>
          </a:p>
          <a:p>
            <a:pPr marL="12700" marR="16002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affected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existence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second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contract,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although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have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aware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existence.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6527291"/>
            <a:ext cx="6342380" cy="1353820"/>
          </a:xfrm>
          <a:prstGeom prst="rect">
            <a:avLst/>
          </a:prstGeom>
          <a:solidFill>
            <a:srgbClr val="D9E2F3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11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Shahrukh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joint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several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promissory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Amir.</a:t>
            </a:r>
            <a:endParaRPr sz="1100">
              <a:latin typeface="Calibri"/>
              <a:cs typeface="Calibri"/>
            </a:endParaRPr>
          </a:p>
          <a:p>
            <a:pPr marL="525145" marR="264160" indent="-227329">
              <a:lnSpc>
                <a:spcPts val="1560"/>
              </a:lnSpc>
              <a:spcBef>
                <a:spcPts val="65"/>
              </a:spcBef>
              <a:buAutoNum type="alphaL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fact,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Shahrukh,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Amir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20" dirty="0">
                <a:latin typeface="Calibri"/>
                <a:cs typeface="Calibri"/>
              </a:rPr>
              <a:t>made.</a:t>
            </a:r>
            <a:endParaRPr sz="1100">
              <a:latin typeface="Calibri"/>
              <a:cs typeface="Calibri"/>
            </a:endParaRPr>
          </a:p>
          <a:p>
            <a:pPr marL="527050" indent="-228600">
              <a:lnSpc>
                <a:spcPct val="100000"/>
              </a:lnSpc>
              <a:spcBef>
                <a:spcPts val="125"/>
              </a:spcBef>
              <a:buAutoNum type="alphaL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Amir,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Shahrukh,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answer</a:t>
            </a:r>
            <a:endParaRPr sz="1100">
              <a:latin typeface="Calibri"/>
              <a:cs typeface="Calibri"/>
            </a:endParaRPr>
          </a:p>
          <a:p>
            <a:pPr marL="527050" marR="375920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note.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simple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words,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recover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amount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from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Salman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well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Shahrukh.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2" y="7996783"/>
            <a:ext cx="5610225" cy="102552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9"/>
              </a:spcBef>
              <a:buAutoNum type="arabicParenR"/>
              <a:tabLst>
                <a:tab pos="240665" algn="l"/>
              </a:tabLst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conduct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creditor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310"/>
              </a:spcBef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5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variance</a:t>
            </a:r>
            <a:r>
              <a:rPr sz="1100" u="sng" spc="-5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in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terms</a:t>
            </a:r>
            <a:r>
              <a:rPr sz="1100" u="sng" spc="-6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contract.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133</a:t>
            </a:r>
            <a:endParaRPr sz="11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195"/>
              </a:spcBef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changes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469900" marR="5080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surety’s consent,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discharges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subsequent</a:t>
            </a:r>
            <a:r>
              <a:rPr sz="11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Calibri"/>
                <a:cs typeface="Calibri"/>
              </a:rPr>
              <a:t>change.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606930" y="9048622"/>
            <a:ext cx="5708015" cy="2356485"/>
            <a:chOff x="1606930" y="9048622"/>
            <a:chExt cx="5708015" cy="2356485"/>
          </a:xfrm>
        </p:grpSpPr>
        <p:sp>
          <p:nvSpPr>
            <p:cNvPr id="8" name="object 8"/>
            <p:cNvSpPr/>
            <p:nvPr/>
          </p:nvSpPr>
          <p:spPr>
            <a:xfrm>
              <a:off x="1606930" y="9048622"/>
              <a:ext cx="5708015" cy="2356485"/>
            </a:xfrm>
            <a:custGeom>
              <a:avLst/>
              <a:gdLst/>
              <a:ahLst/>
              <a:cxnLst/>
              <a:rect l="l" t="t" r="r" b="b"/>
              <a:pathLst>
                <a:path w="5708015" h="2356484">
                  <a:moveTo>
                    <a:pt x="5708015" y="0"/>
                  </a:moveTo>
                  <a:lnTo>
                    <a:pt x="0" y="0"/>
                  </a:lnTo>
                  <a:lnTo>
                    <a:pt x="0" y="2356358"/>
                  </a:lnTo>
                  <a:lnTo>
                    <a:pt x="5708015" y="2356358"/>
                  </a:lnTo>
                  <a:lnTo>
                    <a:pt x="5708015" y="0"/>
                  </a:lnTo>
                  <a:close/>
                </a:path>
              </a:pathLst>
            </a:custGeom>
            <a:solidFill>
              <a:srgbClr val="FFF2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659245" y="10423527"/>
              <a:ext cx="30480" cy="170815"/>
            </a:xfrm>
            <a:custGeom>
              <a:avLst/>
              <a:gdLst/>
              <a:ahLst/>
              <a:cxnLst/>
              <a:rect l="l" t="t" r="r" b="b"/>
              <a:pathLst>
                <a:path w="30479" h="170815">
                  <a:moveTo>
                    <a:pt x="30480" y="0"/>
                  </a:moveTo>
                  <a:lnTo>
                    <a:pt x="0" y="0"/>
                  </a:lnTo>
                  <a:lnTo>
                    <a:pt x="0" y="170685"/>
                  </a:lnTo>
                  <a:lnTo>
                    <a:pt x="30480" y="170685"/>
                  </a:lnTo>
                  <a:lnTo>
                    <a:pt x="304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603883" y="9045576"/>
            <a:ext cx="5714365" cy="2362835"/>
          </a:xfrm>
          <a:prstGeom prst="rect">
            <a:avLst/>
          </a:prstGeom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Examples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marR="123825" indent="-227965">
              <a:lnSpc>
                <a:spcPct val="117100"/>
              </a:lnSpc>
              <a:spcBef>
                <a:spcPts val="15"/>
              </a:spcBef>
              <a:buAutoNum type="arabi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conduct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manager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bank.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Afterwards,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contract,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Akshay's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consent,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Bilal’s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salary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shall 	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raised,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shall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become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one-fourth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overdrafts.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Bilal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allows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customer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overdraw,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bank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money.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discharged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suretyship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variance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make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loss.</a:t>
            </a:r>
            <a:endParaRPr sz="1100">
              <a:latin typeface="Calibri"/>
              <a:cs typeface="Calibri"/>
            </a:endParaRPr>
          </a:p>
          <a:p>
            <a:pPr marL="525780" marR="98425" indent="-227965">
              <a:lnSpc>
                <a:spcPct val="116399"/>
              </a:lnSpc>
              <a:buAutoNum type="arabicParenR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agrees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appoint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clerk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yearly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salary,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's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becoming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's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accounting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moneys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endParaRPr sz="1100">
              <a:latin typeface="Calibri"/>
              <a:cs typeface="Calibri"/>
            </a:endParaRPr>
          </a:p>
          <a:p>
            <a:pPr marL="527050" marR="160655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clerk.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Afterwards,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Akshay’s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consent,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 Bilal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agree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paid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commission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sold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fixed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salary.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subsequent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misconduct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Bilal.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547368" y="1890267"/>
            <a:ext cx="5205095" cy="732790"/>
            <a:chOff x="1547368" y="1890267"/>
            <a:chExt cx="5205095" cy="732790"/>
          </a:xfrm>
        </p:grpSpPr>
        <p:sp>
          <p:nvSpPr>
            <p:cNvPr id="12" name="object 12"/>
            <p:cNvSpPr/>
            <p:nvPr/>
          </p:nvSpPr>
          <p:spPr>
            <a:xfrm>
              <a:off x="1908556" y="2061971"/>
              <a:ext cx="4482465" cy="389255"/>
            </a:xfrm>
            <a:custGeom>
              <a:avLst/>
              <a:gdLst/>
              <a:ahLst/>
              <a:cxnLst/>
              <a:rect l="l" t="t" r="r" b="b"/>
              <a:pathLst>
                <a:path w="4482465" h="389255">
                  <a:moveTo>
                    <a:pt x="2241169" y="0"/>
                  </a:moveTo>
                  <a:lnTo>
                    <a:pt x="2241169" y="194564"/>
                  </a:lnTo>
                  <a:lnTo>
                    <a:pt x="4482338" y="194564"/>
                  </a:lnTo>
                  <a:lnTo>
                    <a:pt x="4482338" y="389001"/>
                  </a:lnTo>
                </a:path>
                <a:path w="4482465" h="389255">
                  <a:moveTo>
                    <a:pt x="2241169" y="0"/>
                  </a:moveTo>
                  <a:lnTo>
                    <a:pt x="2241169" y="389001"/>
                  </a:lnTo>
                </a:path>
                <a:path w="4482465" h="389255">
                  <a:moveTo>
                    <a:pt x="2241169" y="0"/>
                  </a:moveTo>
                  <a:lnTo>
                    <a:pt x="2241169" y="194564"/>
                  </a:lnTo>
                  <a:lnTo>
                    <a:pt x="0" y="194564"/>
                  </a:lnTo>
                  <a:lnTo>
                    <a:pt x="0" y="389001"/>
                  </a:lnTo>
                </a:path>
              </a:pathLst>
            </a:custGeom>
            <a:ln w="1270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53718" y="1896617"/>
              <a:ext cx="5192395" cy="720090"/>
            </a:xfrm>
            <a:custGeom>
              <a:avLst/>
              <a:gdLst/>
              <a:ahLst/>
              <a:cxnLst/>
              <a:rect l="l" t="t" r="r" b="b"/>
              <a:pathLst>
                <a:path w="5192395" h="720089">
                  <a:moveTo>
                    <a:pt x="2950718" y="0"/>
                  </a:moveTo>
                  <a:lnTo>
                    <a:pt x="2918462" y="34740"/>
                  </a:lnTo>
                  <a:lnTo>
                    <a:pt x="2883539" y="65458"/>
                  </a:lnTo>
                  <a:lnTo>
                    <a:pt x="2846278" y="92123"/>
                  </a:lnTo>
                  <a:lnTo>
                    <a:pt x="2807007" y="114708"/>
                  </a:lnTo>
                  <a:lnTo>
                    <a:pt x="2766053" y="133184"/>
                  </a:lnTo>
                  <a:lnTo>
                    <a:pt x="2723745" y="147522"/>
                  </a:lnTo>
                  <a:lnTo>
                    <a:pt x="2680410" y="157694"/>
                  </a:lnTo>
                  <a:lnTo>
                    <a:pt x="2636377" y="163671"/>
                  </a:lnTo>
                  <a:lnTo>
                    <a:pt x="2591973" y="165424"/>
                  </a:lnTo>
                  <a:lnTo>
                    <a:pt x="2547526" y="162924"/>
                  </a:lnTo>
                  <a:lnTo>
                    <a:pt x="2503365" y="156144"/>
                  </a:lnTo>
                  <a:lnTo>
                    <a:pt x="2459817" y="145053"/>
                  </a:lnTo>
                  <a:lnTo>
                    <a:pt x="2417210" y="129625"/>
                  </a:lnTo>
                  <a:lnTo>
                    <a:pt x="2375873" y="109829"/>
                  </a:lnTo>
                  <a:lnTo>
                    <a:pt x="2336133" y="85638"/>
                  </a:lnTo>
                  <a:lnTo>
                    <a:pt x="2298319" y="57023"/>
                  </a:lnTo>
                  <a:lnTo>
                    <a:pt x="2268569" y="29797"/>
                  </a:lnTo>
                  <a:lnTo>
                    <a:pt x="2254599" y="15214"/>
                  </a:lnTo>
                  <a:lnTo>
                    <a:pt x="2241296" y="0"/>
                  </a:lnTo>
                </a:path>
                <a:path w="5192395" h="720089">
                  <a:moveTo>
                    <a:pt x="0" y="719836"/>
                  </a:moveTo>
                  <a:lnTo>
                    <a:pt x="32278" y="685095"/>
                  </a:lnTo>
                  <a:lnTo>
                    <a:pt x="67219" y="654377"/>
                  </a:lnTo>
                  <a:lnTo>
                    <a:pt x="104497" y="627711"/>
                  </a:lnTo>
                  <a:lnTo>
                    <a:pt x="143781" y="605125"/>
                  </a:lnTo>
                  <a:lnTo>
                    <a:pt x="184746" y="586647"/>
                  </a:lnTo>
                  <a:lnTo>
                    <a:pt x="227061" y="572306"/>
                  </a:lnTo>
                  <a:lnTo>
                    <a:pt x="270401" y="562130"/>
                  </a:lnTo>
                  <a:lnTo>
                    <a:pt x="314436" y="556148"/>
                  </a:lnTo>
                  <a:lnTo>
                    <a:pt x="358838" y="554389"/>
                  </a:lnTo>
                  <a:lnTo>
                    <a:pt x="403280" y="556880"/>
                  </a:lnTo>
                  <a:lnTo>
                    <a:pt x="447434" y="563650"/>
                  </a:lnTo>
                  <a:lnTo>
                    <a:pt x="490972" y="574728"/>
                  </a:lnTo>
                  <a:lnTo>
                    <a:pt x="533565" y="590142"/>
                  </a:lnTo>
                  <a:lnTo>
                    <a:pt x="574886" y="609921"/>
                  </a:lnTo>
                  <a:lnTo>
                    <a:pt x="614606" y="634092"/>
                  </a:lnTo>
                  <a:lnTo>
                    <a:pt x="652399" y="662686"/>
                  </a:lnTo>
                  <a:lnTo>
                    <a:pt x="682212" y="690022"/>
                  </a:lnTo>
                  <a:lnTo>
                    <a:pt x="696190" y="704619"/>
                  </a:lnTo>
                  <a:lnTo>
                    <a:pt x="709549" y="719836"/>
                  </a:lnTo>
                </a:path>
                <a:path w="5192395" h="720089">
                  <a:moveTo>
                    <a:pt x="2241296" y="719836"/>
                  </a:moveTo>
                  <a:lnTo>
                    <a:pt x="2273551" y="685095"/>
                  </a:lnTo>
                  <a:lnTo>
                    <a:pt x="2308474" y="654377"/>
                  </a:lnTo>
                  <a:lnTo>
                    <a:pt x="2345735" y="627711"/>
                  </a:lnTo>
                  <a:lnTo>
                    <a:pt x="2385006" y="605125"/>
                  </a:lnTo>
                  <a:lnTo>
                    <a:pt x="2425960" y="586647"/>
                  </a:lnTo>
                  <a:lnTo>
                    <a:pt x="2468268" y="572306"/>
                  </a:lnTo>
                  <a:lnTo>
                    <a:pt x="2511603" y="562130"/>
                  </a:lnTo>
                  <a:lnTo>
                    <a:pt x="2555636" y="556148"/>
                  </a:lnTo>
                  <a:lnTo>
                    <a:pt x="2600040" y="554389"/>
                  </a:lnTo>
                  <a:lnTo>
                    <a:pt x="2644487" y="556880"/>
                  </a:lnTo>
                  <a:lnTo>
                    <a:pt x="2688648" y="563650"/>
                  </a:lnTo>
                  <a:lnTo>
                    <a:pt x="2732196" y="574728"/>
                  </a:lnTo>
                  <a:lnTo>
                    <a:pt x="2774803" y="590142"/>
                  </a:lnTo>
                  <a:lnTo>
                    <a:pt x="2816140" y="609921"/>
                  </a:lnTo>
                  <a:lnTo>
                    <a:pt x="2855880" y="634092"/>
                  </a:lnTo>
                  <a:lnTo>
                    <a:pt x="2893695" y="662686"/>
                  </a:lnTo>
                  <a:lnTo>
                    <a:pt x="2923444" y="690022"/>
                  </a:lnTo>
                  <a:lnTo>
                    <a:pt x="2937414" y="704619"/>
                  </a:lnTo>
                  <a:lnTo>
                    <a:pt x="2950718" y="719836"/>
                  </a:lnTo>
                </a:path>
                <a:path w="5192395" h="720089">
                  <a:moveTo>
                    <a:pt x="4482465" y="719836"/>
                  </a:moveTo>
                  <a:lnTo>
                    <a:pt x="4514743" y="685095"/>
                  </a:lnTo>
                  <a:lnTo>
                    <a:pt x="4549685" y="654377"/>
                  </a:lnTo>
                  <a:lnTo>
                    <a:pt x="4586962" y="627711"/>
                  </a:lnTo>
                  <a:lnTo>
                    <a:pt x="4626246" y="605125"/>
                  </a:lnTo>
                  <a:lnTo>
                    <a:pt x="4667211" y="586647"/>
                  </a:lnTo>
                  <a:lnTo>
                    <a:pt x="4709526" y="572306"/>
                  </a:lnTo>
                  <a:lnTo>
                    <a:pt x="4752866" y="562130"/>
                  </a:lnTo>
                  <a:lnTo>
                    <a:pt x="4796901" y="556148"/>
                  </a:lnTo>
                  <a:lnTo>
                    <a:pt x="4841303" y="554389"/>
                  </a:lnTo>
                  <a:lnTo>
                    <a:pt x="4885745" y="556880"/>
                  </a:lnTo>
                  <a:lnTo>
                    <a:pt x="4929899" y="563650"/>
                  </a:lnTo>
                  <a:lnTo>
                    <a:pt x="4973437" y="574728"/>
                  </a:lnTo>
                  <a:lnTo>
                    <a:pt x="5016030" y="590142"/>
                  </a:lnTo>
                  <a:lnTo>
                    <a:pt x="5057351" y="609921"/>
                  </a:lnTo>
                  <a:lnTo>
                    <a:pt x="5097071" y="634092"/>
                  </a:lnTo>
                  <a:lnTo>
                    <a:pt x="5134864" y="662686"/>
                  </a:lnTo>
                  <a:lnTo>
                    <a:pt x="5164677" y="690022"/>
                  </a:lnTo>
                  <a:lnTo>
                    <a:pt x="5178655" y="704619"/>
                  </a:lnTo>
                  <a:lnTo>
                    <a:pt x="5192014" y="719836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795014" y="1135911"/>
            <a:ext cx="709930" cy="165735"/>
          </a:xfrm>
          <a:custGeom>
            <a:avLst/>
            <a:gdLst/>
            <a:ahLst/>
            <a:cxnLst/>
            <a:rect l="l" t="t" r="r" b="b"/>
            <a:pathLst>
              <a:path w="709929" h="165734">
                <a:moveTo>
                  <a:pt x="0" y="165330"/>
                </a:moveTo>
                <a:lnTo>
                  <a:pt x="32255" y="130612"/>
                </a:lnTo>
                <a:lnTo>
                  <a:pt x="67178" y="99913"/>
                </a:lnTo>
                <a:lnTo>
                  <a:pt x="104439" y="73264"/>
                </a:lnTo>
                <a:lnTo>
                  <a:pt x="143710" y="50693"/>
                </a:lnTo>
                <a:lnTo>
                  <a:pt x="184664" y="32227"/>
                </a:lnTo>
                <a:lnTo>
                  <a:pt x="226972" y="17896"/>
                </a:lnTo>
                <a:lnTo>
                  <a:pt x="270307" y="7729"/>
                </a:lnTo>
                <a:lnTo>
                  <a:pt x="314340" y="1754"/>
                </a:lnTo>
                <a:lnTo>
                  <a:pt x="358744" y="0"/>
                </a:lnTo>
                <a:lnTo>
                  <a:pt x="403191" y="2495"/>
                </a:lnTo>
                <a:lnTo>
                  <a:pt x="447352" y="9268"/>
                </a:lnTo>
                <a:lnTo>
                  <a:pt x="490900" y="20347"/>
                </a:lnTo>
                <a:lnTo>
                  <a:pt x="533507" y="35763"/>
                </a:lnTo>
                <a:lnTo>
                  <a:pt x="574844" y="55542"/>
                </a:lnTo>
                <a:lnTo>
                  <a:pt x="614584" y="79714"/>
                </a:lnTo>
                <a:lnTo>
                  <a:pt x="652399" y="108307"/>
                </a:lnTo>
                <a:lnTo>
                  <a:pt x="682148" y="135628"/>
                </a:lnTo>
                <a:lnTo>
                  <a:pt x="696118" y="150187"/>
                </a:lnTo>
                <a:lnTo>
                  <a:pt x="709422" y="165330"/>
                </a:lnTo>
              </a:path>
            </a:pathLst>
          </a:custGeom>
          <a:ln w="127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422396" y="1458595"/>
            <a:ext cx="145732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dirty="0">
                <a:solidFill>
                  <a:srgbClr val="00AFF0"/>
                </a:solidFill>
                <a:latin typeface="Calibri"/>
                <a:cs typeface="Calibri"/>
              </a:rPr>
              <a:t>Modes</a:t>
            </a:r>
            <a:r>
              <a:rPr sz="1400" spc="-60" dirty="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00AFF0"/>
                </a:solidFill>
                <a:latin typeface="Calibri"/>
                <a:cs typeface="Calibri"/>
              </a:rPr>
              <a:t>of</a:t>
            </a:r>
            <a:r>
              <a:rPr sz="1400" spc="-60" dirty="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00AFF0"/>
                </a:solidFill>
                <a:latin typeface="Calibri"/>
                <a:cs typeface="Calibri"/>
              </a:rPr>
              <a:t>discharge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553718" y="3211702"/>
            <a:ext cx="2950845" cy="165735"/>
          </a:xfrm>
          <a:custGeom>
            <a:avLst/>
            <a:gdLst/>
            <a:ahLst/>
            <a:cxnLst/>
            <a:rect l="l" t="t" r="r" b="b"/>
            <a:pathLst>
              <a:path w="2950845" h="165735">
                <a:moveTo>
                  <a:pt x="709549" y="0"/>
                </a:moveTo>
                <a:lnTo>
                  <a:pt x="677270" y="34740"/>
                </a:lnTo>
                <a:lnTo>
                  <a:pt x="642329" y="65458"/>
                </a:lnTo>
                <a:lnTo>
                  <a:pt x="605051" y="92123"/>
                </a:lnTo>
                <a:lnTo>
                  <a:pt x="565767" y="114708"/>
                </a:lnTo>
                <a:lnTo>
                  <a:pt x="524802" y="133184"/>
                </a:lnTo>
                <a:lnTo>
                  <a:pt x="482487" y="147522"/>
                </a:lnTo>
                <a:lnTo>
                  <a:pt x="439147" y="157694"/>
                </a:lnTo>
                <a:lnTo>
                  <a:pt x="395112" y="163671"/>
                </a:lnTo>
                <a:lnTo>
                  <a:pt x="350710" y="165424"/>
                </a:lnTo>
                <a:lnTo>
                  <a:pt x="306268" y="162924"/>
                </a:lnTo>
                <a:lnTo>
                  <a:pt x="262114" y="156144"/>
                </a:lnTo>
                <a:lnTo>
                  <a:pt x="218576" y="145053"/>
                </a:lnTo>
                <a:lnTo>
                  <a:pt x="175983" y="129625"/>
                </a:lnTo>
                <a:lnTo>
                  <a:pt x="134662" y="109829"/>
                </a:lnTo>
                <a:lnTo>
                  <a:pt x="94942" y="85638"/>
                </a:lnTo>
                <a:lnTo>
                  <a:pt x="57150" y="57023"/>
                </a:lnTo>
                <a:lnTo>
                  <a:pt x="27336" y="29797"/>
                </a:lnTo>
                <a:lnTo>
                  <a:pt x="13358" y="15214"/>
                </a:lnTo>
                <a:lnTo>
                  <a:pt x="0" y="0"/>
                </a:lnTo>
              </a:path>
              <a:path w="2950845" h="165735">
                <a:moveTo>
                  <a:pt x="2950718" y="0"/>
                </a:moveTo>
                <a:lnTo>
                  <a:pt x="2918462" y="34740"/>
                </a:lnTo>
                <a:lnTo>
                  <a:pt x="2883539" y="65458"/>
                </a:lnTo>
                <a:lnTo>
                  <a:pt x="2846278" y="92123"/>
                </a:lnTo>
                <a:lnTo>
                  <a:pt x="2807007" y="114708"/>
                </a:lnTo>
                <a:lnTo>
                  <a:pt x="2766053" y="133184"/>
                </a:lnTo>
                <a:lnTo>
                  <a:pt x="2723745" y="147522"/>
                </a:lnTo>
                <a:lnTo>
                  <a:pt x="2680410" y="157694"/>
                </a:lnTo>
                <a:lnTo>
                  <a:pt x="2636377" y="163671"/>
                </a:lnTo>
                <a:lnTo>
                  <a:pt x="2591973" y="165424"/>
                </a:lnTo>
                <a:lnTo>
                  <a:pt x="2547526" y="162924"/>
                </a:lnTo>
                <a:lnTo>
                  <a:pt x="2503365" y="156144"/>
                </a:lnTo>
                <a:lnTo>
                  <a:pt x="2459817" y="145053"/>
                </a:lnTo>
                <a:lnTo>
                  <a:pt x="2417210" y="129625"/>
                </a:lnTo>
                <a:lnTo>
                  <a:pt x="2375873" y="109829"/>
                </a:lnTo>
                <a:lnTo>
                  <a:pt x="2336133" y="85638"/>
                </a:lnTo>
                <a:lnTo>
                  <a:pt x="2298319" y="57023"/>
                </a:lnTo>
                <a:lnTo>
                  <a:pt x="2268569" y="29797"/>
                </a:lnTo>
                <a:lnTo>
                  <a:pt x="2254599" y="15214"/>
                </a:lnTo>
                <a:lnTo>
                  <a:pt x="2241296" y="0"/>
                </a:lnTo>
              </a:path>
            </a:pathLst>
          </a:custGeom>
          <a:ln w="127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10664" y="2804286"/>
            <a:ext cx="7912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05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FF0000"/>
                </a:solidFill>
                <a:latin typeface="Calibri"/>
                <a:cs typeface="Calibri"/>
              </a:rPr>
              <a:t>revocation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20821" y="2804286"/>
            <a:ext cx="12611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05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conduct</a:t>
            </a:r>
            <a:r>
              <a:rPr sz="105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05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FF0000"/>
                </a:solidFill>
                <a:latin typeface="Calibri"/>
                <a:cs typeface="Calibri"/>
              </a:rPr>
              <a:t>creditor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036183" y="3211702"/>
            <a:ext cx="709930" cy="165735"/>
          </a:xfrm>
          <a:custGeom>
            <a:avLst/>
            <a:gdLst/>
            <a:ahLst/>
            <a:cxnLst/>
            <a:rect l="l" t="t" r="r" b="b"/>
            <a:pathLst>
              <a:path w="709929" h="165735">
                <a:moveTo>
                  <a:pt x="709549" y="0"/>
                </a:moveTo>
                <a:lnTo>
                  <a:pt x="677270" y="34740"/>
                </a:lnTo>
                <a:lnTo>
                  <a:pt x="642329" y="65458"/>
                </a:lnTo>
                <a:lnTo>
                  <a:pt x="605051" y="92123"/>
                </a:lnTo>
                <a:lnTo>
                  <a:pt x="565767" y="114708"/>
                </a:lnTo>
                <a:lnTo>
                  <a:pt x="524802" y="133184"/>
                </a:lnTo>
                <a:lnTo>
                  <a:pt x="482487" y="147522"/>
                </a:lnTo>
                <a:lnTo>
                  <a:pt x="439147" y="157694"/>
                </a:lnTo>
                <a:lnTo>
                  <a:pt x="395112" y="163671"/>
                </a:lnTo>
                <a:lnTo>
                  <a:pt x="350710" y="165424"/>
                </a:lnTo>
                <a:lnTo>
                  <a:pt x="306268" y="162924"/>
                </a:lnTo>
                <a:lnTo>
                  <a:pt x="262114" y="156144"/>
                </a:lnTo>
                <a:lnTo>
                  <a:pt x="218576" y="145053"/>
                </a:lnTo>
                <a:lnTo>
                  <a:pt x="175983" y="129625"/>
                </a:lnTo>
                <a:lnTo>
                  <a:pt x="134662" y="109829"/>
                </a:lnTo>
                <a:lnTo>
                  <a:pt x="94942" y="85638"/>
                </a:lnTo>
                <a:lnTo>
                  <a:pt x="57150" y="57023"/>
                </a:lnTo>
                <a:lnTo>
                  <a:pt x="27336" y="29797"/>
                </a:lnTo>
                <a:lnTo>
                  <a:pt x="13358" y="15214"/>
                </a:lnTo>
                <a:lnTo>
                  <a:pt x="0" y="0"/>
                </a:lnTo>
              </a:path>
            </a:pathLst>
          </a:custGeom>
          <a:ln w="127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567934" y="2731134"/>
            <a:ext cx="164465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537210" marR="5080" indent="-524510">
              <a:lnSpc>
                <a:spcPts val="1150"/>
              </a:lnSpc>
              <a:spcBef>
                <a:spcPts val="235"/>
              </a:spcBef>
            </a:pP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0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FF0000"/>
                </a:solidFill>
                <a:latin typeface="Calibri"/>
                <a:cs typeface="Calibri"/>
              </a:rPr>
              <a:t>invalidation</a:t>
            </a:r>
            <a:r>
              <a:rPr sz="105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0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FF0000"/>
                </a:solidFill>
                <a:latin typeface="Calibri"/>
                <a:cs typeface="Calibri"/>
              </a:rPr>
              <a:t>Contract</a:t>
            </a:r>
            <a:r>
              <a:rPr sz="105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2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05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FF0000"/>
                </a:solidFill>
                <a:latin typeface="Calibri"/>
                <a:cs typeface="Calibri"/>
              </a:rPr>
              <a:t>guarantee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51606" y="3746880"/>
            <a:ext cx="2741295" cy="1201420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Revocation</a:t>
            </a:r>
            <a:r>
              <a:rPr sz="11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continuing</a:t>
            </a:r>
            <a:r>
              <a:rPr sz="11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guarantee</a:t>
            </a:r>
            <a:r>
              <a:rPr sz="11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ct val="100000"/>
              </a:lnSpc>
              <a:spcBef>
                <a:spcPts val="25"/>
              </a:spcBef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surety’s</a:t>
            </a:r>
            <a:r>
              <a:rPr sz="11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death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131</a:t>
            </a:r>
            <a:endParaRPr sz="1100">
              <a:latin typeface="Calibri"/>
              <a:cs typeface="Calibri"/>
            </a:endParaRPr>
          </a:p>
          <a:p>
            <a:pPr marL="69850" marR="28067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death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results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into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revocation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continuing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future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transactions.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However,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surety’s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estate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remains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Calibri"/>
                <a:cs typeface="Calibri"/>
              </a:rPr>
              <a:t> past</a:t>
            </a:r>
            <a:endParaRPr sz="1100">
              <a:latin typeface="Calibri"/>
              <a:cs typeface="Calibri"/>
            </a:endParaRPr>
          </a:p>
          <a:p>
            <a:pPr marL="6985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transactions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already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taken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place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373505" y="3401440"/>
            <a:ext cx="3204210" cy="351155"/>
          </a:xfrm>
          <a:custGeom>
            <a:avLst/>
            <a:gdLst/>
            <a:ahLst/>
            <a:cxnLst/>
            <a:rect l="l" t="t" r="r" b="b"/>
            <a:pathLst>
              <a:path w="3204210" h="351154">
                <a:moveTo>
                  <a:pt x="0" y="351155"/>
                </a:moveTo>
                <a:lnTo>
                  <a:pt x="2295" y="282777"/>
                </a:lnTo>
                <a:lnTo>
                  <a:pt x="8556" y="226949"/>
                </a:lnTo>
                <a:lnTo>
                  <a:pt x="17841" y="189313"/>
                </a:lnTo>
                <a:lnTo>
                  <a:pt x="29210" y="175514"/>
                </a:lnTo>
                <a:lnTo>
                  <a:pt x="543179" y="175514"/>
                </a:lnTo>
                <a:lnTo>
                  <a:pt x="554547" y="161716"/>
                </a:lnTo>
                <a:lnTo>
                  <a:pt x="563832" y="124094"/>
                </a:lnTo>
                <a:lnTo>
                  <a:pt x="570093" y="68304"/>
                </a:lnTo>
                <a:lnTo>
                  <a:pt x="572389" y="0"/>
                </a:lnTo>
                <a:lnTo>
                  <a:pt x="574684" y="68304"/>
                </a:lnTo>
                <a:lnTo>
                  <a:pt x="580945" y="124094"/>
                </a:lnTo>
                <a:lnTo>
                  <a:pt x="590230" y="161716"/>
                </a:lnTo>
                <a:lnTo>
                  <a:pt x="601599" y="175514"/>
                </a:lnTo>
                <a:lnTo>
                  <a:pt x="3175000" y="175514"/>
                </a:lnTo>
                <a:lnTo>
                  <a:pt x="3186368" y="189313"/>
                </a:lnTo>
                <a:lnTo>
                  <a:pt x="3195653" y="226949"/>
                </a:lnTo>
                <a:lnTo>
                  <a:pt x="3201914" y="282777"/>
                </a:lnTo>
                <a:lnTo>
                  <a:pt x="3204210" y="35115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883" y="917701"/>
            <a:ext cx="5714365" cy="670560"/>
          </a:xfrm>
          <a:prstGeom prst="rect">
            <a:avLst/>
          </a:prstGeom>
          <a:solidFill>
            <a:srgbClr val="FFF2CC"/>
          </a:solidFill>
          <a:ln w="60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98450">
              <a:lnSpc>
                <a:spcPts val="1300"/>
              </a:lnSpc>
            </a:pPr>
            <a:r>
              <a:rPr sz="1100" dirty="0">
                <a:latin typeface="Calibri"/>
                <a:cs typeface="Calibri"/>
              </a:rPr>
              <a:t>3)</a:t>
            </a:r>
            <a:r>
              <a:rPr sz="1100" spc="165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lend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5,000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March.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guarantees</a:t>
            </a:r>
            <a:endParaRPr sz="1100">
              <a:latin typeface="Calibri"/>
              <a:cs typeface="Calibri"/>
            </a:endParaRPr>
          </a:p>
          <a:p>
            <a:pPr marL="527050" marR="635635">
              <a:lnSpc>
                <a:spcPts val="1560"/>
              </a:lnSpc>
              <a:spcBef>
                <a:spcPts val="65"/>
              </a:spcBef>
            </a:pPr>
            <a:r>
              <a:rPr sz="1100" dirty="0">
                <a:latin typeface="Calibri"/>
                <a:cs typeface="Calibri"/>
              </a:rPr>
              <a:t>repayment.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5,000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January.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Akshay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liability,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been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varied.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535" y="1755622"/>
            <a:ext cx="5371465" cy="21844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295"/>
              </a:spcBef>
              <a:buFont typeface="Symbol"/>
              <a:buChar char=""/>
              <a:tabLst>
                <a:tab pos="240665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release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or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principal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debtor</a:t>
            </a:r>
            <a:r>
              <a:rPr sz="1100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134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95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by</a:t>
            </a:r>
            <a:endParaRPr sz="1100">
              <a:latin typeface="Calibri"/>
              <a:cs typeface="Calibri"/>
            </a:endParaRPr>
          </a:p>
          <a:p>
            <a:pPr marL="241300" marR="96520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released,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omission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creditor,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legal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consequence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100">
              <a:latin typeface="Calibri"/>
              <a:cs typeface="Calibri"/>
            </a:endParaRPr>
          </a:p>
          <a:p>
            <a:pPr marL="241300" marR="85090" indent="-228600">
              <a:lnSpc>
                <a:spcPct val="114500"/>
              </a:lnSpc>
              <a:buFont typeface="Symbol"/>
              <a:buChar char=""/>
              <a:tabLst>
                <a:tab pos="2413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when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creditor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compounds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with,</a:t>
            </a:r>
            <a:r>
              <a:rPr sz="1100" u="sng" spc="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gives</a:t>
            </a:r>
            <a:r>
              <a:rPr sz="1100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time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to,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or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agrees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not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sue,</a:t>
            </a:r>
            <a:r>
              <a:rPr sz="1100" spc="-2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principal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debtor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 Section</a:t>
            </a:r>
            <a:r>
              <a:rPr sz="1100" u="sng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135</a:t>
            </a:r>
            <a:endParaRPr sz="1100">
              <a:latin typeface="Calibri"/>
              <a:cs typeface="Calibri"/>
            </a:endParaRPr>
          </a:p>
          <a:p>
            <a:pPr marL="241300" marR="11430">
              <a:lnSpc>
                <a:spcPct val="117000"/>
              </a:lnSpc>
              <a:spcBef>
                <a:spcPts val="15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makes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composition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(settlement)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debtor,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promises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time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principal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repayment,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promises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discharged.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However,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assents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terms.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750" y="4261992"/>
            <a:ext cx="6516370" cy="312483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Cases</a:t>
            </a:r>
            <a:r>
              <a:rPr sz="11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where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is</a:t>
            </a:r>
            <a:r>
              <a:rPr sz="11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discharged</a:t>
            </a:r>
            <a:r>
              <a:rPr sz="11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136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138</a:t>
            </a:r>
            <a:endParaRPr sz="1100">
              <a:latin typeface="Calibri"/>
              <a:cs typeface="Calibri"/>
            </a:endParaRPr>
          </a:p>
          <a:p>
            <a:pPr marL="525780" marR="382905" indent="-227965">
              <a:lnSpc>
                <a:spcPct val="116399"/>
              </a:lnSpc>
              <a:spcBef>
                <a:spcPts val="1155"/>
              </a:spcBef>
              <a:buFont typeface="Wingdings"/>
              <a:buChar char=""/>
              <a:tabLst>
                <a:tab pos="527050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Case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=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discharged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when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agreement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made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third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person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give</a:t>
            </a:r>
            <a:r>
              <a:rPr sz="11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principal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debtor</a:t>
            </a:r>
            <a:r>
              <a:rPr sz="11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136</a:t>
            </a:r>
            <a:endParaRPr sz="1100">
              <a:latin typeface="Calibri"/>
              <a:cs typeface="Calibri"/>
            </a:endParaRPr>
          </a:p>
          <a:p>
            <a:pPr marL="527050" marR="240665">
              <a:lnSpc>
                <a:spcPts val="1560"/>
              </a:lnSpc>
              <a:spcBef>
                <a:spcPts val="65"/>
              </a:spcBef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give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third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discharged.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100">
              <a:latin typeface="Calibri"/>
              <a:cs typeface="Calibri"/>
            </a:endParaRPr>
          </a:p>
          <a:p>
            <a:pPr marL="526415" indent="-227965">
              <a:lnSpc>
                <a:spcPct val="100000"/>
              </a:lnSpc>
              <a:buFont typeface="Wingdings"/>
              <a:buChar char=""/>
              <a:tabLst>
                <a:tab pos="52641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Case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=</a:t>
            </a:r>
            <a:r>
              <a:rPr sz="11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Creditor's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forbearance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(delay)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sue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does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137</a:t>
            </a:r>
            <a:endParaRPr sz="1100">
              <a:latin typeface="Calibri"/>
              <a:cs typeface="Calibri"/>
            </a:endParaRPr>
          </a:p>
          <a:p>
            <a:pPr marL="527050" marR="69850">
              <a:lnSpc>
                <a:spcPts val="1540"/>
              </a:lnSpc>
              <a:spcBef>
                <a:spcPts val="85"/>
              </a:spcBef>
            </a:pPr>
            <a:r>
              <a:rPr sz="1100" dirty="0">
                <a:latin typeface="Calibri"/>
                <a:cs typeface="Calibri"/>
              </a:rPr>
              <a:t>Mere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forbearance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enforce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remedy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provision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contrary,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527050">
              <a:lnSpc>
                <a:spcPct val="100000"/>
              </a:lnSpc>
              <a:spcBef>
                <a:spcPts val="150"/>
              </a:spcBef>
            </a:pPr>
            <a:r>
              <a:rPr sz="1100" spc="-10" dirty="0">
                <a:latin typeface="Calibri"/>
                <a:cs typeface="Calibri"/>
              </a:rPr>
              <a:t>surety.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100">
              <a:latin typeface="Calibri"/>
              <a:cs typeface="Calibri"/>
            </a:endParaRPr>
          </a:p>
          <a:p>
            <a:pPr marL="526415" indent="-227965">
              <a:lnSpc>
                <a:spcPct val="100000"/>
              </a:lnSpc>
              <a:buFont typeface="Wingdings"/>
              <a:buChar char=""/>
              <a:tabLst>
                <a:tab pos="52641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=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Release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one</a:t>
            </a:r>
            <a:r>
              <a:rPr sz="11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co-surety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does</a:t>
            </a:r>
            <a:r>
              <a:rPr sz="11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11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others</a:t>
            </a:r>
            <a:r>
              <a:rPr sz="11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138</a:t>
            </a:r>
            <a:endParaRPr sz="1100">
              <a:latin typeface="Calibri"/>
              <a:cs typeface="Calibri"/>
            </a:endParaRPr>
          </a:p>
          <a:p>
            <a:pPr marL="527050" marR="299720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co-</a:t>
            </a:r>
            <a:r>
              <a:rPr sz="1100" dirty="0">
                <a:latin typeface="Calibri"/>
                <a:cs typeface="Calibri"/>
              </a:rPr>
              <a:t>sureties,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release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others;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neither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released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responsibility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sureties.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2" y="7524343"/>
            <a:ext cx="5694045" cy="4275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66700" indent="-228600">
              <a:lnSpc>
                <a:spcPct val="116399"/>
              </a:lnSpc>
              <a:spcBef>
                <a:spcPts val="9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creditor's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act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or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omission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impairing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surety's</a:t>
            </a:r>
            <a:r>
              <a:rPr sz="1100" u="sng" spc="-4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eventual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remedy</a:t>
            </a:r>
            <a:r>
              <a:rPr sz="1100" u="sng" spc="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5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139</a:t>
            </a:r>
            <a:r>
              <a:rPr sz="1100" u="sng" spc="-6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19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inconsistent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omits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do</a:t>
            </a:r>
            <a:endParaRPr sz="1100">
              <a:latin typeface="Calibri"/>
              <a:cs typeface="Calibri"/>
            </a:endParaRPr>
          </a:p>
          <a:p>
            <a:pPr marL="469900" marR="235585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requires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eventual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remedy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himself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impaired,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discharged.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11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Loss</a:t>
            </a:r>
            <a:r>
              <a:rPr sz="1100" u="sng" spc="-5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security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141</a:t>
            </a:r>
            <a:endParaRPr sz="11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190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creditor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parts</a:t>
            </a:r>
            <a:r>
              <a:rPr sz="11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with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or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loses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any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security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given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him</a:t>
            </a:r>
            <a:r>
              <a:rPr sz="11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time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guarantee,</a:t>
            </a:r>
            <a:endParaRPr sz="1100">
              <a:latin typeface="Calibri"/>
              <a:cs typeface="Calibri"/>
            </a:endParaRPr>
          </a:p>
          <a:p>
            <a:pPr marL="469900" marR="12700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without</a:t>
            </a:r>
            <a:r>
              <a:rPr sz="11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consent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surety,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surety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discharged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from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liability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extent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value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security.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arenR" startAt="2"/>
              <a:tabLst>
                <a:tab pos="240665" algn="l"/>
              </a:tabLst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Discharge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invalidation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Contract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guarantee</a:t>
            </a: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Guarantee</a:t>
            </a:r>
            <a:r>
              <a:rPr sz="1100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obtained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1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misrepresentation</a:t>
            </a:r>
            <a:r>
              <a:rPr sz="1100" u="sng" spc="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142</a:t>
            </a:r>
            <a:endParaRPr sz="1100">
              <a:latin typeface="Calibri"/>
              <a:cs typeface="Calibri"/>
            </a:endParaRPr>
          </a:p>
          <a:p>
            <a:pPr marL="469900" marR="406400">
              <a:lnSpc>
                <a:spcPts val="1560"/>
              </a:lnSpc>
              <a:spcBef>
                <a:spcPts val="70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When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misrepresentation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made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by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creditor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or</a:t>
            </a:r>
            <a:r>
              <a:rPr sz="11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with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his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knowledge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or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consent,</a:t>
            </a:r>
            <a:r>
              <a:rPr sz="11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relating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material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fact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guarantee,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invalid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Guarantee</a:t>
            </a:r>
            <a:r>
              <a:rPr sz="1100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obtained</a:t>
            </a:r>
            <a:r>
              <a:rPr sz="1100" u="sng" spc="-6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by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concealment</a:t>
            </a:r>
            <a:r>
              <a:rPr sz="1100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143</a:t>
            </a:r>
            <a:endParaRPr sz="1100">
              <a:latin typeface="Calibri"/>
              <a:cs typeface="Calibri"/>
            </a:endParaRPr>
          </a:p>
          <a:p>
            <a:pPr marL="469900" marR="90170">
              <a:lnSpc>
                <a:spcPct val="116399"/>
              </a:lnSpc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When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guarantee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obtained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by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creditor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by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means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keeping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silence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regarding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212121"/>
                </a:solidFill>
                <a:latin typeface="Calibri"/>
                <a:cs typeface="Calibri"/>
              </a:rPr>
              <a:t>some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material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part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circumstances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relating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to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contracts,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invalid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1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Failure</a:t>
            </a:r>
            <a:r>
              <a:rPr sz="1100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co-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4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join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as</a:t>
            </a:r>
            <a:r>
              <a:rPr sz="1100" u="sng" spc="-5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a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surety</a:t>
            </a:r>
            <a:r>
              <a:rPr sz="1100" u="sng" spc="-3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3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144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88135" y="869038"/>
            <a:ext cx="5271135" cy="6140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85"/>
              </a:spcBef>
            </a:pP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When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contract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of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guarantee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provides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that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creditor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shall</a:t>
            </a:r>
            <a:r>
              <a:rPr sz="11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not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act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until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another</a:t>
            </a:r>
            <a:r>
              <a:rPr sz="1100" spc="5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person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has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joined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as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a</a:t>
            </a:r>
            <a:r>
              <a:rPr sz="11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co-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surety,</a:t>
            </a:r>
            <a:r>
              <a:rPr sz="11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guarantee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is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not</a:t>
            </a:r>
            <a:r>
              <a:rPr sz="11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valid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if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that</a:t>
            </a:r>
            <a:r>
              <a:rPr sz="11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other</a:t>
            </a:r>
            <a:r>
              <a:rPr sz="11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person</a:t>
            </a:r>
            <a:r>
              <a:rPr sz="11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212121"/>
                </a:solidFill>
                <a:latin typeface="Calibri"/>
                <a:cs typeface="Calibri"/>
              </a:rPr>
              <a:t>does</a:t>
            </a:r>
            <a:r>
              <a:rPr sz="11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212121"/>
                </a:solidFill>
                <a:latin typeface="Calibri"/>
                <a:cs typeface="Calibri"/>
              </a:rPr>
              <a:t>not</a:t>
            </a:r>
            <a:r>
              <a:rPr sz="11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212121"/>
                </a:solidFill>
                <a:latin typeface="Calibri"/>
                <a:cs typeface="Calibri"/>
              </a:rPr>
              <a:t>join.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1633981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surety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2" y="4481169"/>
            <a:ext cx="5727065" cy="598043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40"/>
              </a:spcBef>
              <a:buAutoNum type="alphaUcParenR"/>
              <a:tabLst>
                <a:tab pos="240665" algn="l"/>
              </a:tabLst>
            </a:pP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Rights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against</a:t>
            </a:r>
            <a:r>
              <a:rPr sz="1100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Principal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Debtor</a:t>
            </a:r>
            <a:r>
              <a:rPr sz="11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45"/>
              </a:spcBef>
              <a:buAutoNum type="arabicParenR"/>
              <a:tabLst>
                <a:tab pos="468630" algn="l"/>
              </a:tabLst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Rights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subrogation</a:t>
            </a:r>
            <a:r>
              <a:rPr sz="11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Section</a:t>
            </a:r>
            <a:r>
              <a:rPr sz="11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140</a:t>
            </a:r>
            <a:endParaRPr sz="1100">
              <a:latin typeface="Calibri"/>
              <a:cs typeface="Calibri"/>
            </a:endParaRPr>
          </a:p>
          <a:p>
            <a:pPr marL="469900" marR="30607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made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behalf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PD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40"/>
              </a:spcBef>
              <a:buAutoNum type="arabicParenR" startAt="2"/>
              <a:tabLst>
                <a:tab pos="468630" algn="l"/>
              </a:tabLst>
            </a:pP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indemnity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145</a:t>
            </a:r>
            <a:endParaRPr sz="1100">
              <a:latin typeface="Calibri"/>
              <a:cs typeface="Calibri"/>
            </a:endParaRPr>
          </a:p>
          <a:p>
            <a:pPr marL="469900" marR="163195">
              <a:lnSpc>
                <a:spcPct val="101899"/>
              </a:lnSpc>
              <a:spcBef>
                <a:spcPts val="190"/>
              </a:spcBef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every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implied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promise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indemnify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surety,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recover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whatever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rightfully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paid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guarantee,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no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sums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which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paid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wrongfully.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buAutoNum type="alphaUcParenR" startAt="2"/>
              <a:tabLst>
                <a:tab pos="240665" algn="l"/>
              </a:tabLst>
            </a:pP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Rights</a:t>
            </a:r>
            <a:r>
              <a:rPr sz="1100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Against</a:t>
            </a:r>
            <a:r>
              <a:rPr sz="1100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100" u="sng" spc="-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creditor</a:t>
            </a:r>
            <a:r>
              <a:rPr sz="1100" u="sng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lvl="1" indent="-227329" algn="just">
              <a:lnSpc>
                <a:spcPct val="100000"/>
              </a:lnSpc>
              <a:spcBef>
                <a:spcPts val="215"/>
              </a:spcBef>
              <a:buAutoNum type="arabicParenR"/>
              <a:tabLst>
                <a:tab pos="468630" algn="l"/>
              </a:tabLst>
            </a:pP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Surety's</a:t>
            </a:r>
            <a:r>
              <a:rPr sz="11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benefit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creditor's</a:t>
            </a:r>
            <a:r>
              <a:rPr sz="1100" u="sng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securities</a:t>
            </a:r>
            <a:r>
              <a:rPr sz="11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r>
              <a:rPr sz="1100" b="1" u="sng" spc="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Section</a:t>
            </a:r>
            <a:r>
              <a:rPr sz="11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141</a:t>
            </a:r>
            <a:endParaRPr sz="1100">
              <a:latin typeface="Calibri"/>
              <a:cs typeface="Calibri"/>
            </a:endParaRPr>
          </a:p>
          <a:p>
            <a:pPr marL="697230" marR="206375" lvl="2" indent="-227329" algn="just">
              <a:lnSpc>
                <a:spcPct val="116399"/>
              </a:lnSpc>
              <a:spcBef>
                <a:spcPts val="25"/>
              </a:spcBef>
              <a:buFont typeface="Calibri"/>
              <a:buAutoNum type="alphaLcParenR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entitled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every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security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time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suretyship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entered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whether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existence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security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not;</a:t>
            </a:r>
            <a:endParaRPr sz="1100">
              <a:latin typeface="Calibri"/>
              <a:cs typeface="Calibri"/>
            </a:endParaRPr>
          </a:p>
          <a:p>
            <a:pPr marL="698500" marR="60960" lvl="2" indent="-228600" algn="just">
              <a:lnSpc>
                <a:spcPct val="116399"/>
              </a:lnSpc>
              <a:spcBef>
                <a:spcPts val="25"/>
              </a:spcBef>
              <a:buFont typeface="Calibri"/>
              <a:buAutoNum type="alphaLcParenR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consent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surety,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security,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discharged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value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security.</a:t>
            </a:r>
            <a:endParaRPr sz="1100">
              <a:latin typeface="Calibri"/>
              <a:cs typeface="Calibri"/>
            </a:endParaRPr>
          </a:p>
          <a:p>
            <a:pPr marL="468630" lvl="1" indent="-227329" algn="just">
              <a:lnSpc>
                <a:spcPct val="100000"/>
              </a:lnSpc>
              <a:spcBef>
                <a:spcPts val="215"/>
              </a:spcBef>
              <a:buAutoNum type="arabicParenR"/>
              <a:tabLst>
                <a:tab pos="468630" algn="l"/>
              </a:tabLst>
            </a:pP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set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off</a:t>
            </a:r>
            <a:r>
              <a:rPr sz="11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creditor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sues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surety,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payment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debtor’s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liability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surety</a:t>
            </a:r>
            <a:endParaRPr sz="11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  <a:spcBef>
                <a:spcPts val="219"/>
              </a:spcBef>
            </a:pPr>
            <a:r>
              <a:rPr sz="1100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off,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against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creditor.</a:t>
            </a:r>
            <a:endParaRPr sz="1100">
              <a:latin typeface="Calibri"/>
              <a:cs typeface="Calibri"/>
            </a:endParaRPr>
          </a:p>
          <a:p>
            <a:pPr marL="468630" lvl="1" indent="-227329" algn="just">
              <a:lnSpc>
                <a:spcPct val="100000"/>
              </a:lnSpc>
              <a:spcBef>
                <a:spcPts val="215"/>
              </a:spcBef>
              <a:buAutoNum type="arabicParenR" startAt="3"/>
              <a:tabLst>
                <a:tab pos="468630" algn="l"/>
              </a:tabLst>
            </a:pP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Right</a:t>
            </a:r>
            <a:r>
              <a:rPr sz="11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share</a:t>
            </a:r>
            <a:r>
              <a:rPr sz="11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reduction</a:t>
            </a:r>
            <a:r>
              <a:rPr sz="11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9900" marR="473709" algn="just">
              <a:lnSpc>
                <a:spcPct val="1165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claim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proportionate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reduction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liability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becomes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insolvent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3"/>
              <a:tabLst>
                <a:tab pos="240665" algn="l"/>
              </a:tabLst>
            </a:pP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Rights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Against</a:t>
            </a:r>
            <a:r>
              <a:rPr sz="1100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Co-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sureties</a:t>
            </a:r>
            <a:r>
              <a:rPr sz="1100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lvl="1" indent="-227329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468630" algn="l"/>
              </a:tabLst>
            </a:pP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Co-sureties</a:t>
            </a:r>
            <a:r>
              <a:rPr sz="11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liable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to</a:t>
            </a:r>
            <a:r>
              <a:rPr sz="11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contribute</a:t>
            </a:r>
            <a:r>
              <a:rPr sz="11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equally</a:t>
            </a:r>
            <a:r>
              <a:rPr sz="11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– Section</a:t>
            </a:r>
            <a:r>
              <a:rPr sz="11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146</a:t>
            </a:r>
            <a:endParaRPr sz="1100">
              <a:latin typeface="Calibri"/>
              <a:cs typeface="Calibri"/>
            </a:endParaRPr>
          </a:p>
          <a:p>
            <a:pPr marL="469900" marR="81915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two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more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co-</a:t>
            </a:r>
            <a:r>
              <a:rPr sz="1100" dirty="0">
                <a:latin typeface="Calibri"/>
                <a:cs typeface="Calibri"/>
              </a:rPr>
              <a:t>sureties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either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jointly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severally,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under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same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different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without</a:t>
            </a:r>
            <a:endParaRPr sz="1100">
              <a:latin typeface="Calibri"/>
              <a:cs typeface="Calibri"/>
            </a:endParaRPr>
          </a:p>
          <a:p>
            <a:pPr marL="469900" marR="5080">
              <a:lnSpc>
                <a:spcPct val="116399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knowledge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other,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co-</a:t>
            </a:r>
            <a:r>
              <a:rPr sz="1100" dirty="0">
                <a:latin typeface="Calibri"/>
                <a:cs typeface="Calibri"/>
              </a:rPr>
              <a:t>sureties,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absence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contrary,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themselves,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equal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debt,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that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remains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unpaid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principal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debtor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14323" y="10487532"/>
            <a:ext cx="6119495" cy="137858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Examples</a:t>
            </a:r>
            <a:r>
              <a:rPr sz="11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15"/>
              </a:spcBef>
              <a:buAutoNum type="arabicParenR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Anil,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Dinesh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3,000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Mukesh.</a:t>
            </a:r>
            <a:endParaRPr sz="1100">
              <a:latin typeface="Calibri"/>
              <a:cs typeface="Calibri"/>
            </a:endParaRPr>
          </a:p>
          <a:p>
            <a:pPr marL="527050" marR="122555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Mukesh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Anil,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themselves,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1,000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each.</a:t>
            </a:r>
            <a:endParaRPr sz="1100">
              <a:latin typeface="Calibri"/>
              <a:cs typeface="Calibri"/>
            </a:endParaRPr>
          </a:p>
          <a:p>
            <a:pPr marL="525780" indent="-227329">
              <a:lnSpc>
                <a:spcPct val="100000"/>
              </a:lnSpc>
              <a:spcBef>
                <a:spcPts val="215"/>
              </a:spcBef>
              <a:buAutoNum type="arabicParenR" startAt="2"/>
              <a:tabLst>
                <a:tab pos="525780" algn="l"/>
              </a:tabLst>
            </a:pPr>
            <a:r>
              <a:rPr sz="1100" dirty="0">
                <a:latin typeface="Calibri"/>
                <a:cs typeface="Calibri"/>
              </a:rPr>
              <a:t>Anil,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Dinesh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1,000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Mukesh,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endParaRPr sz="1100">
              <a:latin typeface="Calibri"/>
              <a:cs typeface="Calibri"/>
            </a:endParaRPr>
          </a:p>
          <a:p>
            <a:pPr marL="527050" marR="137795">
              <a:lnSpc>
                <a:spcPct val="116399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there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between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Anil,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Anil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one-quarter,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one-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quarter,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one-</a:t>
            </a:r>
            <a:r>
              <a:rPr sz="1100" dirty="0">
                <a:latin typeface="Calibri"/>
                <a:cs typeface="Calibri"/>
              </a:rPr>
              <a:t>half.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Mukesh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466469" y="1883651"/>
            <a:ext cx="5080000" cy="1637030"/>
            <a:chOff x="1466469" y="1883651"/>
            <a:chExt cx="5080000" cy="1637030"/>
          </a:xfrm>
        </p:grpSpPr>
        <p:sp>
          <p:nvSpPr>
            <p:cNvPr id="7" name="object 7"/>
            <p:cNvSpPr/>
            <p:nvPr/>
          </p:nvSpPr>
          <p:spPr>
            <a:xfrm>
              <a:off x="4323080" y="2252852"/>
              <a:ext cx="2217420" cy="301625"/>
            </a:xfrm>
            <a:custGeom>
              <a:avLst/>
              <a:gdLst/>
              <a:ahLst/>
              <a:cxnLst/>
              <a:rect l="l" t="t" r="r" b="b"/>
              <a:pathLst>
                <a:path w="2217420" h="301625">
                  <a:moveTo>
                    <a:pt x="0" y="0"/>
                  </a:moveTo>
                  <a:lnTo>
                    <a:pt x="0" y="205359"/>
                  </a:lnTo>
                  <a:lnTo>
                    <a:pt x="2216912" y="205359"/>
                  </a:lnTo>
                  <a:lnTo>
                    <a:pt x="2216912" y="301371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006469" y="3212464"/>
              <a:ext cx="2533650" cy="301625"/>
            </a:xfrm>
            <a:custGeom>
              <a:avLst/>
              <a:gdLst/>
              <a:ahLst/>
              <a:cxnLst/>
              <a:rect l="l" t="t" r="r" b="b"/>
              <a:pathLst>
                <a:path w="2533650" h="301625">
                  <a:moveTo>
                    <a:pt x="638048" y="0"/>
                  </a:moveTo>
                  <a:lnTo>
                    <a:pt x="638048" y="205359"/>
                  </a:lnTo>
                  <a:lnTo>
                    <a:pt x="2533523" y="205359"/>
                  </a:lnTo>
                  <a:lnTo>
                    <a:pt x="2533523" y="301371"/>
                  </a:lnTo>
                </a:path>
                <a:path w="2533650" h="301625">
                  <a:moveTo>
                    <a:pt x="638048" y="0"/>
                  </a:moveTo>
                  <a:lnTo>
                    <a:pt x="638048" y="205359"/>
                  </a:lnTo>
                  <a:lnTo>
                    <a:pt x="1266698" y="205359"/>
                  </a:lnTo>
                  <a:lnTo>
                    <a:pt x="1266698" y="301371"/>
                  </a:lnTo>
                </a:path>
                <a:path w="2533650" h="301625">
                  <a:moveTo>
                    <a:pt x="638048" y="0"/>
                  </a:moveTo>
                  <a:lnTo>
                    <a:pt x="638048" y="205359"/>
                  </a:lnTo>
                  <a:lnTo>
                    <a:pt x="0" y="205359"/>
                  </a:lnTo>
                  <a:lnTo>
                    <a:pt x="0" y="301371"/>
                  </a:lnTo>
                </a:path>
              </a:pathLst>
            </a:custGeom>
            <a:ln w="1270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23080" y="2252852"/>
              <a:ext cx="321945" cy="301625"/>
            </a:xfrm>
            <a:custGeom>
              <a:avLst/>
              <a:gdLst/>
              <a:ahLst/>
              <a:cxnLst/>
              <a:rect l="l" t="t" r="r" b="b"/>
              <a:pathLst>
                <a:path w="321945" h="301625">
                  <a:moveTo>
                    <a:pt x="0" y="0"/>
                  </a:moveTo>
                  <a:lnTo>
                    <a:pt x="0" y="205359"/>
                  </a:lnTo>
                  <a:lnTo>
                    <a:pt x="321437" y="205359"/>
                  </a:lnTo>
                  <a:lnTo>
                    <a:pt x="321437" y="301371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72819" y="3212464"/>
              <a:ext cx="1266825" cy="301625"/>
            </a:xfrm>
            <a:custGeom>
              <a:avLst/>
              <a:gdLst/>
              <a:ahLst/>
              <a:cxnLst/>
              <a:rect l="l" t="t" r="r" b="b"/>
              <a:pathLst>
                <a:path w="1266825" h="301625">
                  <a:moveTo>
                    <a:pt x="633476" y="0"/>
                  </a:moveTo>
                  <a:lnTo>
                    <a:pt x="633476" y="205359"/>
                  </a:lnTo>
                  <a:lnTo>
                    <a:pt x="1266825" y="205359"/>
                  </a:lnTo>
                  <a:lnTo>
                    <a:pt x="1266825" y="301371"/>
                  </a:lnTo>
                </a:path>
                <a:path w="1266825" h="301625">
                  <a:moveTo>
                    <a:pt x="633476" y="0"/>
                  </a:moveTo>
                  <a:lnTo>
                    <a:pt x="633476" y="205359"/>
                  </a:lnTo>
                  <a:lnTo>
                    <a:pt x="0" y="205359"/>
                  </a:lnTo>
                  <a:lnTo>
                    <a:pt x="0" y="301371"/>
                  </a:lnTo>
                </a:path>
              </a:pathLst>
            </a:custGeom>
            <a:ln w="1270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06295" y="2252852"/>
              <a:ext cx="2216785" cy="301625"/>
            </a:xfrm>
            <a:custGeom>
              <a:avLst/>
              <a:gdLst/>
              <a:ahLst/>
              <a:cxnLst/>
              <a:rect l="l" t="t" r="r" b="b"/>
              <a:pathLst>
                <a:path w="2216785" h="301625">
                  <a:moveTo>
                    <a:pt x="2216785" y="0"/>
                  </a:moveTo>
                  <a:lnTo>
                    <a:pt x="2216785" y="205359"/>
                  </a:lnTo>
                  <a:lnTo>
                    <a:pt x="0" y="205359"/>
                  </a:lnTo>
                  <a:lnTo>
                    <a:pt x="0" y="301371"/>
                  </a:lnTo>
                </a:path>
              </a:pathLst>
            </a:custGeom>
            <a:ln w="127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97807" y="1883651"/>
              <a:ext cx="1049286" cy="37567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920108" y="2000249"/>
              <a:ext cx="1036955" cy="361950"/>
            </a:xfrm>
            <a:custGeom>
              <a:avLst/>
              <a:gdLst/>
              <a:ahLst/>
              <a:cxnLst/>
              <a:rect l="l" t="t" r="r" b="b"/>
              <a:pathLst>
                <a:path w="1036954" h="361950">
                  <a:moveTo>
                    <a:pt x="1000252" y="0"/>
                  </a:moveTo>
                  <a:lnTo>
                    <a:pt x="36195" y="0"/>
                  </a:lnTo>
                  <a:lnTo>
                    <a:pt x="22074" y="2851"/>
                  </a:lnTo>
                  <a:lnTo>
                    <a:pt x="10572" y="10620"/>
                  </a:lnTo>
                  <a:lnTo>
                    <a:pt x="2833" y="22127"/>
                  </a:lnTo>
                  <a:lnTo>
                    <a:pt x="0" y="36195"/>
                  </a:lnTo>
                  <a:lnTo>
                    <a:pt x="0" y="325755"/>
                  </a:lnTo>
                  <a:lnTo>
                    <a:pt x="2833" y="339875"/>
                  </a:lnTo>
                  <a:lnTo>
                    <a:pt x="10572" y="351377"/>
                  </a:lnTo>
                  <a:lnTo>
                    <a:pt x="22074" y="359116"/>
                  </a:lnTo>
                  <a:lnTo>
                    <a:pt x="36195" y="361950"/>
                  </a:lnTo>
                  <a:lnTo>
                    <a:pt x="1000252" y="361950"/>
                  </a:lnTo>
                  <a:lnTo>
                    <a:pt x="1014319" y="359116"/>
                  </a:lnTo>
                  <a:lnTo>
                    <a:pt x="1025826" y="351377"/>
                  </a:lnTo>
                  <a:lnTo>
                    <a:pt x="1033595" y="339875"/>
                  </a:lnTo>
                  <a:lnTo>
                    <a:pt x="1036447" y="325755"/>
                  </a:lnTo>
                  <a:lnTo>
                    <a:pt x="1036447" y="36195"/>
                  </a:lnTo>
                  <a:lnTo>
                    <a:pt x="1033595" y="22127"/>
                  </a:lnTo>
                  <a:lnTo>
                    <a:pt x="1025826" y="10620"/>
                  </a:lnTo>
                  <a:lnTo>
                    <a:pt x="1014319" y="2851"/>
                  </a:lnTo>
                  <a:lnTo>
                    <a:pt x="1000252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20108" y="2000249"/>
              <a:ext cx="1036955" cy="361950"/>
            </a:xfrm>
            <a:custGeom>
              <a:avLst/>
              <a:gdLst/>
              <a:ahLst/>
              <a:cxnLst/>
              <a:rect l="l" t="t" r="r" b="b"/>
              <a:pathLst>
                <a:path w="1036954" h="361950">
                  <a:moveTo>
                    <a:pt x="0" y="36195"/>
                  </a:moveTo>
                  <a:lnTo>
                    <a:pt x="2833" y="22127"/>
                  </a:lnTo>
                  <a:lnTo>
                    <a:pt x="10572" y="10620"/>
                  </a:lnTo>
                  <a:lnTo>
                    <a:pt x="22074" y="2851"/>
                  </a:lnTo>
                  <a:lnTo>
                    <a:pt x="36195" y="0"/>
                  </a:lnTo>
                  <a:lnTo>
                    <a:pt x="1000252" y="0"/>
                  </a:lnTo>
                  <a:lnTo>
                    <a:pt x="1014319" y="2851"/>
                  </a:lnTo>
                  <a:lnTo>
                    <a:pt x="1025826" y="10620"/>
                  </a:lnTo>
                  <a:lnTo>
                    <a:pt x="1033595" y="22127"/>
                  </a:lnTo>
                  <a:lnTo>
                    <a:pt x="1036447" y="36195"/>
                  </a:lnTo>
                  <a:lnTo>
                    <a:pt x="1036447" y="325755"/>
                  </a:lnTo>
                  <a:lnTo>
                    <a:pt x="1033595" y="339875"/>
                  </a:lnTo>
                  <a:lnTo>
                    <a:pt x="1025826" y="351377"/>
                  </a:lnTo>
                  <a:lnTo>
                    <a:pt x="1014319" y="359116"/>
                  </a:lnTo>
                  <a:lnTo>
                    <a:pt x="1000252" y="361950"/>
                  </a:lnTo>
                  <a:lnTo>
                    <a:pt x="36195" y="361950"/>
                  </a:lnTo>
                  <a:lnTo>
                    <a:pt x="22074" y="359116"/>
                  </a:lnTo>
                  <a:lnTo>
                    <a:pt x="10572" y="351377"/>
                  </a:lnTo>
                  <a:lnTo>
                    <a:pt x="2833" y="339875"/>
                  </a:lnTo>
                  <a:lnTo>
                    <a:pt x="0" y="325755"/>
                  </a:lnTo>
                  <a:lnTo>
                    <a:pt x="0" y="36195"/>
                  </a:lnTo>
                  <a:close/>
                </a:path>
              </a:pathLst>
            </a:custGeom>
            <a:ln w="6350">
              <a:solidFill>
                <a:srgbClr val="ED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991736" y="2071496"/>
            <a:ext cx="8928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10" dirty="0">
                <a:latin typeface="Calibri"/>
                <a:cs typeface="Calibri"/>
              </a:rPr>
              <a:t>Rights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surety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581911" y="2548127"/>
            <a:ext cx="1161415" cy="777240"/>
            <a:chOff x="1581911" y="2548127"/>
            <a:chExt cx="1161415" cy="777240"/>
          </a:xfrm>
        </p:grpSpPr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1911" y="2548127"/>
              <a:ext cx="1049274" cy="66827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703196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5" h="658495">
                  <a:moveTo>
                    <a:pt x="970661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661" y="658114"/>
                  </a:lnTo>
                  <a:lnTo>
                    <a:pt x="996263" y="652942"/>
                  </a:lnTo>
                  <a:lnTo>
                    <a:pt x="1017174" y="638841"/>
                  </a:lnTo>
                  <a:lnTo>
                    <a:pt x="1031275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5" y="40183"/>
                  </a:lnTo>
                  <a:lnTo>
                    <a:pt x="1017174" y="19272"/>
                  </a:lnTo>
                  <a:lnTo>
                    <a:pt x="996263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03196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5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661" y="0"/>
                  </a:lnTo>
                  <a:lnTo>
                    <a:pt x="996263" y="5171"/>
                  </a:lnTo>
                  <a:lnTo>
                    <a:pt x="1017174" y="19272"/>
                  </a:lnTo>
                  <a:lnTo>
                    <a:pt x="1031275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5" y="617930"/>
                  </a:lnTo>
                  <a:lnTo>
                    <a:pt x="1017174" y="638841"/>
                  </a:lnTo>
                  <a:lnTo>
                    <a:pt x="996263" y="652942"/>
                  </a:lnTo>
                  <a:lnTo>
                    <a:pt x="970661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810257" y="2883154"/>
            <a:ext cx="82105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Against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PD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947927" y="3505187"/>
            <a:ext cx="1162050" cy="779780"/>
            <a:chOff x="947927" y="3505187"/>
            <a:chExt cx="1162050" cy="779780"/>
          </a:xfrm>
        </p:grpSpPr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47927" y="3505187"/>
              <a:ext cx="1049286" cy="67133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069787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5" h="658495">
                  <a:moveTo>
                    <a:pt x="970594" y="0"/>
                  </a:moveTo>
                  <a:lnTo>
                    <a:pt x="65821" y="0"/>
                  </a:lnTo>
                  <a:lnTo>
                    <a:pt x="40198" y="5171"/>
                  </a:lnTo>
                  <a:lnTo>
                    <a:pt x="19276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6" y="638841"/>
                  </a:lnTo>
                  <a:lnTo>
                    <a:pt x="40198" y="652942"/>
                  </a:lnTo>
                  <a:lnTo>
                    <a:pt x="65821" y="658114"/>
                  </a:lnTo>
                  <a:lnTo>
                    <a:pt x="970594" y="658114"/>
                  </a:lnTo>
                  <a:lnTo>
                    <a:pt x="996270" y="652942"/>
                  </a:lnTo>
                  <a:lnTo>
                    <a:pt x="1017219" y="638841"/>
                  </a:lnTo>
                  <a:lnTo>
                    <a:pt x="1031334" y="617930"/>
                  </a:lnTo>
                  <a:lnTo>
                    <a:pt x="1036507" y="592328"/>
                  </a:lnTo>
                  <a:lnTo>
                    <a:pt x="1036507" y="65786"/>
                  </a:lnTo>
                  <a:lnTo>
                    <a:pt x="1031334" y="40183"/>
                  </a:lnTo>
                  <a:lnTo>
                    <a:pt x="1017219" y="19272"/>
                  </a:lnTo>
                  <a:lnTo>
                    <a:pt x="996270" y="5171"/>
                  </a:lnTo>
                  <a:lnTo>
                    <a:pt x="97059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69787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5" h="658495">
                  <a:moveTo>
                    <a:pt x="0" y="65786"/>
                  </a:moveTo>
                  <a:lnTo>
                    <a:pt x="5171" y="40183"/>
                  </a:lnTo>
                  <a:lnTo>
                    <a:pt x="19276" y="19272"/>
                  </a:lnTo>
                  <a:lnTo>
                    <a:pt x="40198" y="5171"/>
                  </a:lnTo>
                  <a:lnTo>
                    <a:pt x="65821" y="0"/>
                  </a:lnTo>
                  <a:lnTo>
                    <a:pt x="970594" y="0"/>
                  </a:lnTo>
                  <a:lnTo>
                    <a:pt x="996270" y="5171"/>
                  </a:lnTo>
                  <a:lnTo>
                    <a:pt x="1017219" y="19272"/>
                  </a:lnTo>
                  <a:lnTo>
                    <a:pt x="1031334" y="40183"/>
                  </a:lnTo>
                  <a:lnTo>
                    <a:pt x="1036507" y="65786"/>
                  </a:lnTo>
                  <a:lnTo>
                    <a:pt x="1036507" y="592328"/>
                  </a:lnTo>
                  <a:lnTo>
                    <a:pt x="1031334" y="617930"/>
                  </a:lnTo>
                  <a:lnTo>
                    <a:pt x="1017219" y="638841"/>
                  </a:lnTo>
                  <a:lnTo>
                    <a:pt x="996270" y="652942"/>
                  </a:lnTo>
                  <a:lnTo>
                    <a:pt x="970594" y="658114"/>
                  </a:lnTo>
                  <a:lnTo>
                    <a:pt x="65821" y="658114"/>
                  </a:lnTo>
                  <a:lnTo>
                    <a:pt x="40198" y="652942"/>
                  </a:lnTo>
                  <a:lnTo>
                    <a:pt x="19276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249778" y="3769614"/>
            <a:ext cx="67818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115570">
              <a:lnSpc>
                <a:spcPts val="1150"/>
              </a:lnSpc>
              <a:spcBef>
                <a:spcPts val="235"/>
              </a:spcBef>
            </a:pPr>
            <a:r>
              <a:rPr sz="1050" dirty="0">
                <a:latin typeface="Calibri"/>
                <a:cs typeface="Calibri"/>
              </a:rPr>
              <a:t>Right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of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subrogation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212848" y="3505187"/>
            <a:ext cx="1163320" cy="779780"/>
            <a:chOff x="2212848" y="3505187"/>
            <a:chExt cx="1163320" cy="779780"/>
          </a:xfrm>
        </p:grpSpPr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12848" y="3505187"/>
              <a:ext cx="1049274" cy="67133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336546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661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661" y="658114"/>
                  </a:lnTo>
                  <a:lnTo>
                    <a:pt x="996263" y="652942"/>
                  </a:lnTo>
                  <a:lnTo>
                    <a:pt x="1017174" y="638841"/>
                  </a:lnTo>
                  <a:lnTo>
                    <a:pt x="1031275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5" y="40183"/>
                  </a:lnTo>
                  <a:lnTo>
                    <a:pt x="1017174" y="19272"/>
                  </a:lnTo>
                  <a:lnTo>
                    <a:pt x="996263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36546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661" y="0"/>
                  </a:lnTo>
                  <a:lnTo>
                    <a:pt x="996263" y="5171"/>
                  </a:lnTo>
                  <a:lnTo>
                    <a:pt x="1017174" y="19272"/>
                  </a:lnTo>
                  <a:lnTo>
                    <a:pt x="1031275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5" y="617930"/>
                  </a:lnTo>
                  <a:lnTo>
                    <a:pt x="1017174" y="638841"/>
                  </a:lnTo>
                  <a:lnTo>
                    <a:pt x="996263" y="652942"/>
                  </a:lnTo>
                  <a:lnTo>
                    <a:pt x="970661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565906" y="3769614"/>
            <a:ext cx="577215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66675">
              <a:lnSpc>
                <a:spcPts val="1150"/>
              </a:lnSpc>
              <a:spcBef>
                <a:spcPts val="235"/>
              </a:spcBef>
            </a:pPr>
            <a:r>
              <a:rPr sz="1050" dirty="0">
                <a:latin typeface="Calibri"/>
                <a:cs typeface="Calibri"/>
              </a:rPr>
              <a:t>Right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of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indemnity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117847" y="2548127"/>
            <a:ext cx="1163320" cy="777240"/>
            <a:chOff x="4117847" y="2548127"/>
            <a:chExt cx="1163320" cy="777240"/>
          </a:xfrm>
        </p:grpSpPr>
        <p:pic>
          <p:nvPicPr>
            <p:cNvPr id="32" name="object 3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17847" y="2548127"/>
              <a:ext cx="1049286" cy="668274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4241418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661" y="0"/>
                  </a:moveTo>
                  <a:lnTo>
                    <a:pt x="65913" y="0"/>
                  </a:lnTo>
                  <a:lnTo>
                    <a:pt x="40237" y="5171"/>
                  </a:lnTo>
                  <a:lnTo>
                    <a:pt x="19288" y="19272"/>
                  </a:lnTo>
                  <a:lnTo>
                    <a:pt x="5173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3" y="617930"/>
                  </a:lnTo>
                  <a:lnTo>
                    <a:pt x="19288" y="638841"/>
                  </a:lnTo>
                  <a:lnTo>
                    <a:pt x="40237" y="652942"/>
                  </a:lnTo>
                  <a:lnTo>
                    <a:pt x="65913" y="658114"/>
                  </a:lnTo>
                  <a:lnTo>
                    <a:pt x="970661" y="658114"/>
                  </a:lnTo>
                  <a:lnTo>
                    <a:pt x="996336" y="652942"/>
                  </a:lnTo>
                  <a:lnTo>
                    <a:pt x="1017285" y="638841"/>
                  </a:lnTo>
                  <a:lnTo>
                    <a:pt x="1031400" y="617930"/>
                  </a:lnTo>
                  <a:lnTo>
                    <a:pt x="1036574" y="592328"/>
                  </a:lnTo>
                  <a:lnTo>
                    <a:pt x="1036574" y="65786"/>
                  </a:lnTo>
                  <a:lnTo>
                    <a:pt x="1031400" y="40183"/>
                  </a:lnTo>
                  <a:lnTo>
                    <a:pt x="1017285" y="19272"/>
                  </a:lnTo>
                  <a:lnTo>
                    <a:pt x="996336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241418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3" y="40183"/>
                  </a:lnTo>
                  <a:lnTo>
                    <a:pt x="19288" y="19272"/>
                  </a:lnTo>
                  <a:lnTo>
                    <a:pt x="40237" y="5171"/>
                  </a:lnTo>
                  <a:lnTo>
                    <a:pt x="65913" y="0"/>
                  </a:lnTo>
                  <a:lnTo>
                    <a:pt x="970661" y="0"/>
                  </a:lnTo>
                  <a:lnTo>
                    <a:pt x="996336" y="5171"/>
                  </a:lnTo>
                  <a:lnTo>
                    <a:pt x="1017285" y="19272"/>
                  </a:lnTo>
                  <a:lnTo>
                    <a:pt x="1031400" y="40183"/>
                  </a:lnTo>
                  <a:lnTo>
                    <a:pt x="1036574" y="65786"/>
                  </a:lnTo>
                  <a:lnTo>
                    <a:pt x="1036574" y="592328"/>
                  </a:lnTo>
                  <a:lnTo>
                    <a:pt x="1031400" y="617930"/>
                  </a:lnTo>
                  <a:lnTo>
                    <a:pt x="1017285" y="638841"/>
                  </a:lnTo>
                  <a:lnTo>
                    <a:pt x="996336" y="652942"/>
                  </a:lnTo>
                  <a:lnTo>
                    <a:pt x="970661" y="658114"/>
                  </a:lnTo>
                  <a:lnTo>
                    <a:pt x="65913" y="658114"/>
                  </a:lnTo>
                  <a:lnTo>
                    <a:pt x="40237" y="652942"/>
                  </a:lnTo>
                  <a:lnTo>
                    <a:pt x="19288" y="638841"/>
                  </a:lnTo>
                  <a:lnTo>
                    <a:pt x="5173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4441063" y="2809747"/>
            <a:ext cx="64135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03505" marR="5080" indent="-91440">
              <a:lnSpc>
                <a:spcPts val="1150"/>
              </a:lnSpc>
              <a:spcBef>
                <a:spcPts val="235"/>
              </a:spcBef>
            </a:pPr>
            <a:r>
              <a:rPr sz="1050" dirty="0">
                <a:latin typeface="Calibri"/>
                <a:cs typeface="Calibri"/>
              </a:rPr>
              <a:t>Against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the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creditor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480815" y="3505187"/>
            <a:ext cx="1162685" cy="779780"/>
            <a:chOff x="3480815" y="3505187"/>
            <a:chExt cx="1162685" cy="779780"/>
          </a:xfrm>
        </p:grpSpPr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80815" y="3505187"/>
              <a:ext cx="1049286" cy="671334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3603370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661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661" y="658114"/>
                  </a:lnTo>
                  <a:lnTo>
                    <a:pt x="996263" y="652942"/>
                  </a:lnTo>
                  <a:lnTo>
                    <a:pt x="1017174" y="638841"/>
                  </a:lnTo>
                  <a:lnTo>
                    <a:pt x="1031275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5" y="40183"/>
                  </a:lnTo>
                  <a:lnTo>
                    <a:pt x="1017174" y="19272"/>
                  </a:lnTo>
                  <a:lnTo>
                    <a:pt x="996263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603370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661" y="0"/>
                  </a:lnTo>
                  <a:lnTo>
                    <a:pt x="996263" y="5171"/>
                  </a:lnTo>
                  <a:lnTo>
                    <a:pt x="1017174" y="19272"/>
                  </a:lnTo>
                  <a:lnTo>
                    <a:pt x="1031275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5" y="617930"/>
                  </a:lnTo>
                  <a:lnTo>
                    <a:pt x="1017174" y="638841"/>
                  </a:lnTo>
                  <a:lnTo>
                    <a:pt x="996263" y="652942"/>
                  </a:lnTo>
                  <a:lnTo>
                    <a:pt x="970661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3665346" y="3843019"/>
            <a:ext cx="91186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Right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security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748784" y="3505187"/>
            <a:ext cx="1161415" cy="779780"/>
            <a:chOff x="4748784" y="3505187"/>
            <a:chExt cx="1161415" cy="779780"/>
          </a:xfrm>
        </p:grpSpPr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48784" y="3505187"/>
              <a:ext cx="1049286" cy="671334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4870196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534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534" y="658114"/>
                  </a:lnTo>
                  <a:lnTo>
                    <a:pt x="996209" y="652942"/>
                  </a:lnTo>
                  <a:lnTo>
                    <a:pt x="1017158" y="638841"/>
                  </a:lnTo>
                  <a:lnTo>
                    <a:pt x="1031273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3" y="40183"/>
                  </a:lnTo>
                  <a:lnTo>
                    <a:pt x="1017158" y="19272"/>
                  </a:lnTo>
                  <a:lnTo>
                    <a:pt x="996209" y="5171"/>
                  </a:lnTo>
                  <a:lnTo>
                    <a:pt x="97053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870196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534" y="0"/>
                  </a:lnTo>
                  <a:lnTo>
                    <a:pt x="996209" y="5171"/>
                  </a:lnTo>
                  <a:lnTo>
                    <a:pt x="1017158" y="19272"/>
                  </a:lnTo>
                  <a:lnTo>
                    <a:pt x="1031273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3" y="617930"/>
                  </a:lnTo>
                  <a:lnTo>
                    <a:pt x="1017158" y="638841"/>
                  </a:lnTo>
                  <a:lnTo>
                    <a:pt x="996209" y="652942"/>
                  </a:lnTo>
                  <a:lnTo>
                    <a:pt x="970534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4972303" y="3843019"/>
            <a:ext cx="83820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Right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set-</a:t>
            </a:r>
            <a:r>
              <a:rPr sz="1050" spc="-25" dirty="0">
                <a:latin typeface="Calibri"/>
                <a:cs typeface="Calibri"/>
              </a:rPr>
              <a:t>off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6013703" y="3505187"/>
            <a:ext cx="1163320" cy="779780"/>
            <a:chOff x="6013703" y="3505187"/>
            <a:chExt cx="1163320" cy="779780"/>
          </a:xfrm>
        </p:grpSpPr>
        <p:pic>
          <p:nvPicPr>
            <p:cNvPr id="47" name="object 4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3703" y="3505187"/>
              <a:ext cx="1049286" cy="671334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6136893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661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661" y="658114"/>
                  </a:lnTo>
                  <a:lnTo>
                    <a:pt x="996263" y="652942"/>
                  </a:lnTo>
                  <a:lnTo>
                    <a:pt x="1017174" y="638841"/>
                  </a:lnTo>
                  <a:lnTo>
                    <a:pt x="1031275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5" y="40183"/>
                  </a:lnTo>
                  <a:lnTo>
                    <a:pt x="1017174" y="19272"/>
                  </a:lnTo>
                  <a:lnTo>
                    <a:pt x="996263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136893" y="3623309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661" y="0"/>
                  </a:lnTo>
                  <a:lnTo>
                    <a:pt x="996263" y="5171"/>
                  </a:lnTo>
                  <a:lnTo>
                    <a:pt x="1017174" y="19272"/>
                  </a:lnTo>
                  <a:lnTo>
                    <a:pt x="1031275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5" y="617930"/>
                  </a:lnTo>
                  <a:lnTo>
                    <a:pt x="1017174" y="638841"/>
                  </a:lnTo>
                  <a:lnTo>
                    <a:pt x="996263" y="652942"/>
                  </a:lnTo>
                  <a:lnTo>
                    <a:pt x="970661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5B9A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6267069" y="3769614"/>
            <a:ext cx="78105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5095" marR="5080" indent="-113030">
              <a:lnSpc>
                <a:spcPts val="1150"/>
              </a:lnSpc>
              <a:spcBef>
                <a:spcPts val="235"/>
              </a:spcBef>
            </a:pPr>
            <a:r>
              <a:rPr sz="1050" dirty="0">
                <a:latin typeface="Calibri"/>
                <a:cs typeface="Calibri"/>
              </a:rPr>
              <a:t>Right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share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reduction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013703" y="2548127"/>
            <a:ext cx="1163320" cy="777240"/>
            <a:chOff x="6013703" y="2548127"/>
            <a:chExt cx="1163320" cy="777240"/>
          </a:xfrm>
        </p:grpSpPr>
        <p:pic>
          <p:nvPicPr>
            <p:cNvPr id="52" name="object 5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13703" y="2548127"/>
              <a:ext cx="1049286" cy="668274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136893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970661" y="0"/>
                  </a:moveTo>
                  <a:lnTo>
                    <a:pt x="65786" y="0"/>
                  </a:lnTo>
                  <a:lnTo>
                    <a:pt x="40183" y="5171"/>
                  </a:lnTo>
                  <a:lnTo>
                    <a:pt x="19272" y="19272"/>
                  </a:lnTo>
                  <a:lnTo>
                    <a:pt x="5171" y="40183"/>
                  </a:lnTo>
                  <a:lnTo>
                    <a:pt x="0" y="65786"/>
                  </a:lnTo>
                  <a:lnTo>
                    <a:pt x="0" y="592328"/>
                  </a:lnTo>
                  <a:lnTo>
                    <a:pt x="5171" y="617930"/>
                  </a:lnTo>
                  <a:lnTo>
                    <a:pt x="19272" y="638841"/>
                  </a:lnTo>
                  <a:lnTo>
                    <a:pt x="40183" y="652942"/>
                  </a:lnTo>
                  <a:lnTo>
                    <a:pt x="65786" y="658114"/>
                  </a:lnTo>
                  <a:lnTo>
                    <a:pt x="970661" y="658114"/>
                  </a:lnTo>
                  <a:lnTo>
                    <a:pt x="996263" y="652942"/>
                  </a:lnTo>
                  <a:lnTo>
                    <a:pt x="1017174" y="638841"/>
                  </a:lnTo>
                  <a:lnTo>
                    <a:pt x="1031275" y="617930"/>
                  </a:lnTo>
                  <a:lnTo>
                    <a:pt x="1036447" y="592328"/>
                  </a:lnTo>
                  <a:lnTo>
                    <a:pt x="1036447" y="65786"/>
                  </a:lnTo>
                  <a:lnTo>
                    <a:pt x="1031275" y="40183"/>
                  </a:lnTo>
                  <a:lnTo>
                    <a:pt x="1017174" y="19272"/>
                  </a:lnTo>
                  <a:lnTo>
                    <a:pt x="996263" y="5171"/>
                  </a:lnTo>
                  <a:lnTo>
                    <a:pt x="970661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136893" y="2663697"/>
              <a:ext cx="1036955" cy="658495"/>
            </a:xfrm>
            <a:custGeom>
              <a:avLst/>
              <a:gdLst/>
              <a:ahLst/>
              <a:cxnLst/>
              <a:rect l="l" t="t" r="r" b="b"/>
              <a:pathLst>
                <a:path w="1036954" h="658495">
                  <a:moveTo>
                    <a:pt x="0" y="65786"/>
                  </a:moveTo>
                  <a:lnTo>
                    <a:pt x="5171" y="40183"/>
                  </a:lnTo>
                  <a:lnTo>
                    <a:pt x="19272" y="19272"/>
                  </a:lnTo>
                  <a:lnTo>
                    <a:pt x="40183" y="5171"/>
                  </a:lnTo>
                  <a:lnTo>
                    <a:pt x="65786" y="0"/>
                  </a:lnTo>
                  <a:lnTo>
                    <a:pt x="970661" y="0"/>
                  </a:lnTo>
                  <a:lnTo>
                    <a:pt x="996263" y="5171"/>
                  </a:lnTo>
                  <a:lnTo>
                    <a:pt x="1017174" y="19272"/>
                  </a:lnTo>
                  <a:lnTo>
                    <a:pt x="1031275" y="40183"/>
                  </a:lnTo>
                  <a:lnTo>
                    <a:pt x="1036447" y="65786"/>
                  </a:lnTo>
                  <a:lnTo>
                    <a:pt x="1036447" y="592328"/>
                  </a:lnTo>
                  <a:lnTo>
                    <a:pt x="1031275" y="617930"/>
                  </a:lnTo>
                  <a:lnTo>
                    <a:pt x="1017174" y="638841"/>
                  </a:lnTo>
                  <a:lnTo>
                    <a:pt x="996263" y="652942"/>
                  </a:lnTo>
                  <a:lnTo>
                    <a:pt x="970661" y="658114"/>
                  </a:lnTo>
                  <a:lnTo>
                    <a:pt x="65786" y="658114"/>
                  </a:lnTo>
                  <a:lnTo>
                    <a:pt x="40183" y="652942"/>
                  </a:lnTo>
                  <a:lnTo>
                    <a:pt x="19272" y="638841"/>
                  </a:lnTo>
                  <a:lnTo>
                    <a:pt x="5171" y="617930"/>
                  </a:lnTo>
                  <a:lnTo>
                    <a:pt x="0" y="592328"/>
                  </a:lnTo>
                  <a:lnTo>
                    <a:pt x="0" y="65786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6233540" y="2736595"/>
            <a:ext cx="848994" cy="482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5715" algn="just">
              <a:lnSpc>
                <a:spcPct val="92400"/>
              </a:lnSpc>
              <a:spcBef>
                <a:spcPts val="200"/>
              </a:spcBef>
            </a:pPr>
            <a:r>
              <a:rPr sz="1050" dirty="0">
                <a:latin typeface="Calibri"/>
                <a:cs typeface="Calibri"/>
              </a:rPr>
              <a:t>Against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co-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sureties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-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Right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to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contribution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56" name="object 5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4323" y="917701"/>
            <a:ext cx="6119495" cy="399415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27050">
              <a:lnSpc>
                <a:spcPts val="1300"/>
              </a:lnSpc>
            </a:pPr>
            <a:r>
              <a:rPr sz="110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payment.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between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sureties,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Anil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250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Bilal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250</a:t>
            </a:r>
            <a:endParaRPr sz="1100">
              <a:latin typeface="Calibri"/>
              <a:cs typeface="Calibri"/>
            </a:endParaRPr>
          </a:p>
          <a:p>
            <a:pPr marL="527050">
              <a:lnSpc>
                <a:spcPct val="100000"/>
              </a:lnSpc>
              <a:spcBef>
                <a:spcPts val="215"/>
              </a:spcBef>
            </a:pPr>
            <a:r>
              <a:rPr sz="1100" spc="-10" dirty="0">
                <a:latin typeface="Calibri"/>
                <a:cs typeface="Calibri"/>
              </a:rPr>
              <a:t>rupees,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Chunkey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500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rupees.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2" y="1521307"/>
            <a:ext cx="5735320" cy="58674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D)</a:t>
            </a:r>
            <a:r>
              <a:rPr sz="1100" spc="114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Liability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of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co-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sureties</a:t>
            </a:r>
            <a:r>
              <a:rPr sz="1100" u="sng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bound</a:t>
            </a:r>
            <a:r>
              <a:rPr sz="1100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different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sums</a:t>
            </a:r>
            <a:r>
              <a:rPr sz="1100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– Section</a:t>
            </a:r>
            <a:r>
              <a:rPr sz="1100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00" b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147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ct val="102000"/>
              </a:lnSpc>
              <a:spcBef>
                <a:spcPts val="190"/>
              </a:spcBef>
            </a:pPr>
            <a:r>
              <a:rPr sz="1100" spc="-10" dirty="0">
                <a:latin typeface="Calibri"/>
                <a:cs typeface="Calibri"/>
              </a:rPr>
              <a:t>Co-</a:t>
            </a:r>
            <a:r>
              <a:rPr sz="1100" dirty="0">
                <a:latin typeface="Calibri"/>
                <a:cs typeface="Calibri"/>
              </a:rPr>
              <a:t>sureties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different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sums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equally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limits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their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respective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obligations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permit.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5283" y="2277490"/>
            <a:ext cx="6058535" cy="2320290"/>
          </a:xfrm>
          <a:prstGeom prst="rect">
            <a:avLst/>
          </a:prstGeom>
          <a:solidFill>
            <a:srgbClr val="FFF2CC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 algn="just">
              <a:lnSpc>
                <a:spcPts val="1300"/>
              </a:lnSpc>
            </a:pPr>
            <a:r>
              <a:rPr sz="1100" dirty="0">
                <a:latin typeface="Calibri"/>
                <a:cs typeface="Calibri"/>
              </a:rPr>
              <a:t>Examples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7050" marR="64135" indent="-228600" algn="just">
              <a:lnSpc>
                <a:spcPct val="101800"/>
              </a:lnSpc>
              <a:buFont typeface="Wingdings"/>
              <a:buChar char=""/>
              <a:tabLst>
                <a:tab pos="527050" algn="l"/>
              </a:tabLst>
            </a:pPr>
            <a:r>
              <a:rPr sz="1100" spc="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sureties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enter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three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spc="-5" dirty="0">
                <a:latin typeface="Calibri"/>
                <a:cs typeface="Calibri"/>
              </a:rPr>
              <a:t>era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bonds,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different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penalty,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namely,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penalty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10,000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20,000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40,000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conditioned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D's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duly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accounting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E.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ake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9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extent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30,000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rupees.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10,000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rupees.</a:t>
            </a:r>
            <a:endParaRPr sz="1100">
              <a:latin typeface="Calibri"/>
              <a:cs typeface="Calibri"/>
            </a:endParaRPr>
          </a:p>
          <a:p>
            <a:pPr marL="527050" marR="62230" indent="-228600" algn="just">
              <a:lnSpc>
                <a:spcPts val="1340"/>
              </a:lnSpc>
              <a:spcBef>
                <a:spcPts val="50"/>
              </a:spcBef>
              <a:buFont typeface="Wingdings"/>
              <a:buChar char=""/>
              <a:tabLst>
                <a:tab pos="527050" algn="l"/>
              </a:tabLst>
            </a:pPr>
            <a:r>
              <a:rPr sz="1100" dirty="0">
                <a:latin typeface="Calibri"/>
                <a:cs typeface="Calibri"/>
              </a:rPr>
              <a:t>A,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sureties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D,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three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several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bonds,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different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penalty,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namely,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penalty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10,000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rupees,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20,000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rupees,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40,000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rupees,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conditioned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D's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duly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accounting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E.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makes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extent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40,000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rupees.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is</a:t>
            </a:r>
            <a:endParaRPr sz="1100">
              <a:latin typeface="Calibri"/>
              <a:cs typeface="Calibri"/>
            </a:endParaRPr>
          </a:p>
          <a:p>
            <a:pPr marL="527050" algn="just">
              <a:lnSpc>
                <a:spcPts val="1305"/>
              </a:lnSpc>
            </a:pP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10,000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rupees,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15,000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rupees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each.</a:t>
            </a:r>
            <a:endParaRPr sz="1100">
              <a:latin typeface="Calibri"/>
              <a:cs typeface="Calibri"/>
            </a:endParaRPr>
          </a:p>
          <a:p>
            <a:pPr marL="527050" marR="64135" indent="-228600" algn="just">
              <a:lnSpc>
                <a:spcPct val="101200"/>
              </a:lnSpc>
              <a:spcBef>
                <a:spcPts val="10"/>
              </a:spcBef>
              <a:buFont typeface="Wingdings"/>
              <a:buChar char=""/>
              <a:tabLst>
                <a:tab pos="527050" algn="l"/>
              </a:tabLst>
            </a:pPr>
            <a:r>
              <a:rPr sz="1100" spc="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sureties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enter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three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se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spc="-5" dirty="0">
                <a:latin typeface="Calibri"/>
                <a:cs typeface="Calibri"/>
              </a:rPr>
              <a:t>era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bonds,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different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penalty,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namely,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1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18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penalty</a:t>
            </a:r>
            <a:r>
              <a:rPr sz="1100" spc="18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10,000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20,000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19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40,000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conditioned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D's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duly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accounting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E.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ake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default</a:t>
            </a:r>
            <a:r>
              <a:rPr sz="1100" spc="-9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extent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70,000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rupees.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an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full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penalty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bond.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4774437"/>
            <a:ext cx="5939790" cy="177165"/>
          </a:xfrm>
          <a:prstGeom prst="rect">
            <a:avLst/>
          </a:prstGeom>
          <a:solidFill>
            <a:srgbClr val="ED7C30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Bailment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148-</a:t>
            </a:r>
            <a:r>
              <a:rPr sz="1100" b="1" spc="-25" dirty="0">
                <a:latin typeface="Calibri"/>
                <a:cs typeface="Calibri"/>
              </a:rPr>
              <a:t>171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750" y="5128007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Meaning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Bailment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148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1" y="5262222"/>
            <a:ext cx="5504815" cy="166243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0029" marR="13970" indent="-227965">
              <a:lnSpc>
                <a:spcPct val="117300"/>
              </a:lnSpc>
              <a:spcBef>
                <a:spcPts val="85"/>
              </a:spcBef>
              <a:buAutoNum type="arabicParenR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transaction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another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some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purpose,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upon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purpose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accomplished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returned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otherwise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disposed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according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directions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delivering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them</a:t>
            </a:r>
            <a:endParaRPr sz="1100">
              <a:latin typeface="Calibri"/>
              <a:cs typeface="Calibri"/>
            </a:endParaRPr>
          </a:p>
          <a:p>
            <a:pPr marL="240029" marR="5080" indent="-227965">
              <a:lnSpc>
                <a:spcPct val="102000"/>
              </a:lnSpc>
              <a:spcBef>
                <a:spcPts val="190"/>
              </a:spcBef>
              <a:buAutoNum type="arabicParenR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particular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purpose,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without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transfer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ownership.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derived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from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French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word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‘ballier’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which</a:t>
            </a:r>
            <a:r>
              <a:rPr sz="1100" b="1" spc="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means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‘to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deliver’</a:t>
            </a:r>
            <a:endParaRPr sz="1100">
              <a:latin typeface="Calibri"/>
              <a:cs typeface="Calibri"/>
            </a:endParaRPr>
          </a:p>
          <a:p>
            <a:pPr marL="240029" marR="279400" indent="-227965">
              <a:lnSpc>
                <a:spcPct val="101800"/>
              </a:lnSpc>
              <a:buAutoNum type="arabicParenR"/>
              <a:tabLst>
                <a:tab pos="241300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person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whom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are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10" dirty="0">
                <a:latin typeface="Calibri"/>
                <a:cs typeface="Calibri"/>
              </a:rPr>
              <a:t>delivered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called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ownership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remains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getting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only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possession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750" y="7094219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Essential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elements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contract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bailment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4094" y="7255256"/>
            <a:ext cx="130175" cy="365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Calibri"/>
                <a:cs typeface="Calibri"/>
              </a:rPr>
              <a:t>1.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spc="-25" dirty="0">
                <a:latin typeface="Calibri"/>
                <a:cs typeface="Calibri"/>
              </a:rPr>
              <a:t>2.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2694" y="7255256"/>
            <a:ext cx="2245360" cy="365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libri"/>
                <a:cs typeface="Calibri"/>
              </a:rPr>
              <a:t>Contract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spc="-10" dirty="0">
                <a:latin typeface="Calibri"/>
                <a:cs typeface="Calibri"/>
              </a:rPr>
              <a:t>Delivery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delivery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4094" y="7593838"/>
            <a:ext cx="2028189" cy="1047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2800" indent="-227329">
              <a:lnSpc>
                <a:spcPct val="100000"/>
              </a:lnSpc>
              <a:spcBef>
                <a:spcPts val="105"/>
              </a:spcBef>
              <a:buAutoNum type="alphaLcParenR"/>
              <a:tabLst>
                <a:tab pos="812800" algn="l"/>
              </a:tabLst>
            </a:pPr>
            <a:r>
              <a:rPr sz="1100" dirty="0">
                <a:latin typeface="Calibri"/>
                <a:cs typeface="Calibri"/>
              </a:rPr>
              <a:t>Actual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</a:t>
            </a:r>
            <a:endParaRPr sz="1100">
              <a:latin typeface="Calibri"/>
              <a:cs typeface="Calibri"/>
            </a:endParaRPr>
          </a:p>
          <a:p>
            <a:pPr marL="812800" indent="-227329">
              <a:lnSpc>
                <a:spcPct val="100000"/>
              </a:lnSpc>
              <a:spcBef>
                <a:spcPts val="20"/>
              </a:spcBef>
              <a:buAutoNum type="alphaLcParenR"/>
              <a:tabLst>
                <a:tab pos="812800" algn="l"/>
              </a:tabLst>
            </a:pPr>
            <a:r>
              <a:rPr sz="1100" dirty="0">
                <a:latin typeface="Calibri"/>
                <a:cs typeface="Calibri"/>
              </a:rPr>
              <a:t>Symbolic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</a:t>
            </a:r>
            <a:endParaRPr sz="1100">
              <a:latin typeface="Calibri"/>
              <a:cs typeface="Calibri"/>
            </a:endParaRPr>
          </a:p>
          <a:p>
            <a:pPr marL="814069" indent="-228600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814069" algn="l"/>
              </a:tabLst>
            </a:pPr>
            <a:r>
              <a:rPr sz="1100" dirty="0">
                <a:latin typeface="Calibri"/>
                <a:cs typeface="Calibri"/>
              </a:rPr>
              <a:t>Constructive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delivery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eriod" startAt="3"/>
              <a:tabLst>
                <a:tab pos="240665" algn="l"/>
              </a:tabLst>
            </a:pPr>
            <a:r>
              <a:rPr sz="1100" spc="-10" dirty="0">
                <a:latin typeface="Calibri"/>
                <a:cs typeface="Calibri"/>
              </a:rPr>
              <a:t>There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purpose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5"/>
              </a:spcBef>
              <a:buAutoNum type="arabicPeriod" startAt="3"/>
              <a:tabLst>
                <a:tab pos="240665" algn="l"/>
              </a:tabLst>
            </a:pPr>
            <a:r>
              <a:rPr sz="1100" spc="-10" dirty="0">
                <a:latin typeface="Calibri"/>
                <a:cs typeface="Calibri"/>
              </a:rPr>
              <a:t>Possession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"/>
              </a:spcBef>
              <a:buAutoNum type="arabicPeriod" startAt="3"/>
              <a:tabLst>
                <a:tab pos="240665" algn="l"/>
              </a:tabLst>
            </a:pPr>
            <a:r>
              <a:rPr sz="1100" dirty="0">
                <a:latin typeface="Calibri"/>
                <a:cs typeface="Calibri"/>
              </a:rPr>
              <a:t>Return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7750" y="8810878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Forms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bailment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750" y="7509001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Duties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0" y="7661503"/>
            <a:ext cx="5726430" cy="393128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70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disclose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faults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150</a:t>
            </a:r>
            <a:endParaRPr sz="1100">
              <a:latin typeface="Calibri"/>
              <a:cs typeface="Calibri"/>
            </a:endParaRPr>
          </a:p>
          <a:p>
            <a:pPr marL="527685" marR="144780" lvl="1" indent="-228600">
              <a:lnSpc>
                <a:spcPct val="101800"/>
              </a:lnSpc>
              <a:spcBef>
                <a:spcPts val="50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faults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aware</a:t>
            </a:r>
            <a:endParaRPr sz="1100">
              <a:latin typeface="Calibri"/>
              <a:cs typeface="Calibri"/>
            </a:endParaRPr>
          </a:p>
          <a:p>
            <a:pPr marL="527685" marR="139700" lvl="1" indent="-228600">
              <a:lnSpc>
                <a:spcPct val="103600"/>
              </a:lnSpc>
              <a:spcBef>
                <a:spcPts val="20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bound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faults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which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materially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interfere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use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them,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expose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extraordinary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risks</a:t>
            </a:r>
            <a:endParaRPr sz="1100">
              <a:latin typeface="Calibri"/>
              <a:cs typeface="Calibri"/>
            </a:endParaRPr>
          </a:p>
          <a:p>
            <a:pPr marL="527685" marR="69850" lvl="1" indent="-228600">
              <a:lnSpc>
                <a:spcPct val="102000"/>
              </a:lnSpc>
              <a:spcBef>
                <a:spcPts val="50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make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disclosure,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damage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arising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directly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faults</a:t>
            </a:r>
            <a:endParaRPr sz="1100">
              <a:latin typeface="Calibri"/>
              <a:cs typeface="Calibri"/>
            </a:endParaRPr>
          </a:p>
          <a:p>
            <a:pPr marL="527685" marR="5080" lvl="1" indent="-228600">
              <a:lnSpc>
                <a:spcPct val="101800"/>
              </a:lnSpc>
              <a:spcBef>
                <a:spcPts val="45"/>
              </a:spcBef>
              <a:buFont typeface="Symbol"/>
              <a:buChar char=""/>
              <a:tabLst>
                <a:tab pos="527685" algn="l"/>
                <a:tab pos="558165" algn="l"/>
              </a:tabLst>
            </a:pP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hire,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responsible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damage,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whether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aware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existence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faults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bailed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bear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extra-</a:t>
            </a:r>
            <a:r>
              <a:rPr sz="1100" b="1" dirty="0">
                <a:latin typeface="Calibri"/>
                <a:cs typeface="Calibri"/>
              </a:rPr>
              <a:t>ordinary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expenses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158</a:t>
            </a:r>
            <a:endParaRPr sz="1100">
              <a:latin typeface="Calibri"/>
              <a:cs typeface="Calibri"/>
            </a:endParaRPr>
          </a:p>
          <a:p>
            <a:pPr marL="527685" marR="95250" lvl="1" indent="-228600">
              <a:lnSpc>
                <a:spcPct val="103600"/>
              </a:lnSpc>
              <a:spcBef>
                <a:spcPts val="25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extra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ordinary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bailement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non-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gratuitous</a:t>
            </a:r>
            <a:endParaRPr sz="1100">
              <a:latin typeface="Calibri"/>
              <a:cs typeface="Calibri"/>
            </a:endParaRPr>
          </a:p>
          <a:p>
            <a:pPr marL="527685" marR="499109" lvl="1" indent="-228600">
              <a:lnSpc>
                <a:spcPct val="102000"/>
              </a:lnSpc>
              <a:spcBef>
                <a:spcPts val="45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gratuitous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bailment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Duty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indemnify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premature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termination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159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5"/>
              </a:spcBef>
            </a:pP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damage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suffered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</a:t>
            </a:r>
            <a:endParaRPr sz="1100">
              <a:latin typeface="Calibri"/>
              <a:cs typeface="Calibri"/>
            </a:endParaRPr>
          </a:p>
          <a:p>
            <a:pPr marL="241300" marR="12700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excess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benefit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where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gratuitously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decides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terminate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before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expiry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period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bailment.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Calibri"/>
              <a:buAutoNum type="alphaUcParenR" startAt="4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responsible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loss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which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sustain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-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164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0609" y="2436866"/>
            <a:ext cx="1329726" cy="104929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900932" y="2779268"/>
            <a:ext cx="52832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8890">
              <a:lnSpc>
                <a:spcPts val="1150"/>
              </a:lnSpc>
              <a:spcBef>
                <a:spcPts val="235"/>
              </a:spcBef>
            </a:pPr>
            <a:r>
              <a:rPr sz="1050" b="1" dirty="0">
                <a:latin typeface="Calibri"/>
                <a:cs typeface="Calibri"/>
              </a:rPr>
              <a:t>Forms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spc="-35" dirty="0">
                <a:latin typeface="Calibri"/>
                <a:cs typeface="Calibri"/>
              </a:rPr>
              <a:t>of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bailment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25646" y="2112009"/>
            <a:ext cx="361061" cy="26479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32978" y="961602"/>
            <a:ext cx="1829580" cy="10676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623311" y="1168145"/>
            <a:ext cx="1248410" cy="6286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065" marR="5080" indent="1905" algn="ctr">
              <a:lnSpc>
                <a:spcPct val="92100"/>
              </a:lnSpc>
              <a:spcBef>
                <a:spcPts val="204"/>
              </a:spcBef>
            </a:pPr>
            <a:r>
              <a:rPr sz="1050" b="1" spc="-10" dirty="0">
                <a:latin typeface="Calibri"/>
                <a:cs typeface="Calibri"/>
              </a:rPr>
              <a:t>(1)Delivery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goods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by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one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person</a:t>
            </a:r>
            <a:r>
              <a:rPr sz="1050" spc="-8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to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another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be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held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for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the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bailor's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purpose.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41013" y="1513314"/>
            <a:ext cx="1073702" cy="960917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4256521" y="2318892"/>
            <a:ext cx="1757045" cy="2386965"/>
            <a:chOff x="4256521" y="2318892"/>
            <a:chExt cx="1757045" cy="2386965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05171" y="2318892"/>
              <a:ext cx="342519" cy="33413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58206" y="2900298"/>
              <a:ext cx="374142" cy="35902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85639" y="3425570"/>
              <a:ext cx="305816" cy="27559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56521" y="3744450"/>
              <a:ext cx="1756429" cy="960917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5468492" y="1811528"/>
            <a:ext cx="623570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60960" marR="5080" indent="-48895">
              <a:lnSpc>
                <a:spcPts val="1150"/>
              </a:lnSpc>
              <a:spcBef>
                <a:spcPts val="235"/>
              </a:spcBef>
            </a:pPr>
            <a:r>
              <a:rPr sz="1050" b="1" spc="-10" dirty="0">
                <a:latin typeface="Calibri"/>
                <a:cs typeface="Calibri"/>
              </a:rPr>
              <a:t>Gratuitous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bailment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97050" y="2695904"/>
            <a:ext cx="960917" cy="960972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5728461" y="2995041"/>
            <a:ext cx="502920" cy="332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205"/>
              </a:lnSpc>
              <a:spcBef>
                <a:spcPts val="105"/>
              </a:spcBef>
            </a:pPr>
            <a:r>
              <a:rPr sz="1050" b="1" spc="-10" dirty="0">
                <a:latin typeface="Calibri"/>
                <a:cs typeface="Calibri"/>
              </a:rPr>
              <a:t>Hiring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of</a:t>
            </a:r>
            <a:endParaRPr sz="1050">
              <a:latin typeface="Calibri"/>
              <a:cs typeface="Calibri"/>
            </a:endParaRPr>
          </a:p>
          <a:p>
            <a:pPr algn="ctr">
              <a:lnSpc>
                <a:spcPts val="1205"/>
              </a:lnSpc>
            </a:pPr>
            <a:r>
              <a:rPr sz="1050" b="1" spc="-10" dirty="0">
                <a:latin typeface="Calibri"/>
                <a:cs typeface="Calibri"/>
              </a:rPr>
              <a:t>goods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27296" y="3969766"/>
            <a:ext cx="1212215" cy="482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54610">
              <a:lnSpc>
                <a:spcPct val="92400"/>
              </a:lnSpc>
              <a:spcBef>
                <a:spcPts val="200"/>
              </a:spcBef>
            </a:pPr>
            <a:r>
              <a:rPr sz="1050" b="1" spc="-10" dirty="0">
                <a:latin typeface="Calibri"/>
                <a:cs typeface="Calibri"/>
              </a:rPr>
              <a:t>(1)Delivering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goods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creditor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serve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security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for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loan.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580112" y="3419220"/>
            <a:ext cx="1552575" cy="1286510"/>
            <a:chOff x="2580112" y="3419220"/>
            <a:chExt cx="1552575" cy="1286510"/>
          </a:xfrm>
        </p:grpSpPr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605784" y="3419220"/>
              <a:ext cx="321437" cy="3017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580112" y="3744450"/>
              <a:ext cx="1552233" cy="960917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2867658" y="3896054"/>
            <a:ext cx="980440" cy="62928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065" marR="5080" indent="-3810" algn="ctr">
              <a:lnSpc>
                <a:spcPct val="92100"/>
              </a:lnSpc>
              <a:spcBef>
                <a:spcPts val="204"/>
              </a:spcBef>
            </a:pPr>
            <a:r>
              <a:rPr sz="1050" b="1" dirty="0">
                <a:latin typeface="Calibri"/>
                <a:cs typeface="Calibri"/>
              </a:rPr>
              <a:t>Delivering</a:t>
            </a:r>
            <a:r>
              <a:rPr sz="1050" spc="-95" dirty="0">
                <a:latin typeface="Times New Roman"/>
                <a:cs typeface="Times New Roman"/>
              </a:rPr>
              <a:t> </a:t>
            </a:r>
            <a:r>
              <a:rPr sz="1050" b="1" spc="-20" dirty="0">
                <a:latin typeface="Calibri"/>
                <a:cs typeface="Calibri"/>
              </a:rPr>
              <a:t>goods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for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repair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with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or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without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remuneration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891244" y="2726418"/>
            <a:ext cx="1489710" cy="961390"/>
            <a:chOff x="1891244" y="2726418"/>
            <a:chExt cx="1489710" cy="961390"/>
          </a:xfrm>
        </p:grpSpPr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012439" y="2916554"/>
              <a:ext cx="368046" cy="35839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891244" y="2726418"/>
              <a:ext cx="960972" cy="960917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2074926" y="2950921"/>
            <a:ext cx="594360" cy="482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3655" marR="5080" indent="-21590" algn="just">
              <a:lnSpc>
                <a:spcPct val="92500"/>
              </a:lnSpc>
              <a:spcBef>
                <a:spcPts val="200"/>
              </a:spcBef>
            </a:pPr>
            <a:r>
              <a:rPr sz="1050" b="1" spc="-10" dirty="0">
                <a:latin typeface="Calibri"/>
                <a:cs typeface="Calibri"/>
              </a:rPr>
              <a:t>Delivering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goods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for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carriage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2287506" y="1421874"/>
            <a:ext cx="1347470" cy="1176020"/>
            <a:chOff x="2287506" y="1421874"/>
            <a:chExt cx="1347470" cy="1176020"/>
          </a:xfrm>
        </p:grpSpPr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284093" y="2258694"/>
              <a:ext cx="350647" cy="33858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287506" y="1421874"/>
              <a:ext cx="960917" cy="960917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2507995" y="1720977"/>
            <a:ext cx="521334" cy="33274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60960" marR="5080" indent="-48895">
              <a:lnSpc>
                <a:spcPts val="1150"/>
              </a:lnSpc>
              <a:spcBef>
                <a:spcPts val="235"/>
              </a:spcBef>
            </a:pPr>
            <a:r>
              <a:rPr sz="1050" b="1" spc="-10" dirty="0">
                <a:latin typeface="Calibri"/>
                <a:cs typeface="Calibri"/>
              </a:rPr>
              <a:t>Finder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b="1" spc="-25" dirty="0">
                <a:latin typeface="Calibri"/>
                <a:cs typeface="Calibri"/>
              </a:rPr>
              <a:t>of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Calibri"/>
                <a:cs typeface="Calibri"/>
              </a:rPr>
              <a:t>Goods.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2340864" y="4956035"/>
            <a:ext cx="3411854" cy="1217295"/>
            <a:chOff x="2340864" y="4956035"/>
            <a:chExt cx="3411854" cy="1217295"/>
          </a:xfrm>
        </p:grpSpPr>
        <p:pic>
          <p:nvPicPr>
            <p:cNvPr id="32" name="object 3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340864" y="5468099"/>
              <a:ext cx="3408426" cy="70486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645664" y="4956035"/>
              <a:ext cx="2798826" cy="53417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953512" y="5245595"/>
              <a:ext cx="2798826" cy="537222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3085592" y="5406897"/>
            <a:ext cx="25380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Calibri"/>
                <a:cs typeface="Calibri"/>
              </a:rPr>
              <a:t>There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are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two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types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contract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of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bailment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–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954024" y="6150851"/>
            <a:ext cx="3107055" cy="1083310"/>
            <a:chOff x="954024" y="6150851"/>
            <a:chExt cx="3107055" cy="1083310"/>
          </a:xfrm>
        </p:grpSpPr>
        <p:pic>
          <p:nvPicPr>
            <p:cNvPr id="37" name="object 3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54024" y="6150851"/>
              <a:ext cx="2798826" cy="79020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261872" y="6443459"/>
              <a:ext cx="2798826" cy="790206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1330576" y="6512716"/>
            <a:ext cx="2604770" cy="58039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445"/>
              </a:spcBef>
            </a:pPr>
            <a:r>
              <a:rPr sz="1050" b="1" spc="-10" dirty="0">
                <a:latin typeface="Calibri"/>
                <a:cs typeface="Calibri"/>
              </a:rPr>
              <a:t>Gratuitous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bailment</a:t>
            </a:r>
            <a:r>
              <a:rPr sz="1050" spc="254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12700" marR="5080">
              <a:lnSpc>
                <a:spcPts val="1150"/>
              </a:lnSpc>
              <a:spcBef>
                <a:spcPts val="480"/>
              </a:spcBef>
            </a:pPr>
            <a:r>
              <a:rPr sz="1050" dirty="0">
                <a:latin typeface="Calibri"/>
                <a:cs typeface="Calibri"/>
              </a:rPr>
              <a:t>Free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charge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either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benefit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bailor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Calibri"/>
                <a:cs typeface="Calibri"/>
              </a:rPr>
              <a:t>or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benefit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of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bailee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337303" y="6144767"/>
            <a:ext cx="3107055" cy="988694"/>
            <a:chOff x="4337303" y="6144767"/>
            <a:chExt cx="3107055" cy="988694"/>
          </a:xfrm>
        </p:grpSpPr>
        <p:pic>
          <p:nvPicPr>
            <p:cNvPr id="41" name="object 4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337303" y="6144767"/>
              <a:ext cx="2798826" cy="695706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645151" y="6437375"/>
              <a:ext cx="2798826" cy="695706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4712332" y="6532269"/>
            <a:ext cx="2085339" cy="43434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600710">
              <a:lnSpc>
                <a:spcPct val="100000"/>
              </a:lnSpc>
              <a:spcBef>
                <a:spcPts val="445"/>
              </a:spcBef>
            </a:pPr>
            <a:r>
              <a:rPr sz="1050" b="1" dirty="0">
                <a:latin typeface="Calibri"/>
                <a:cs typeface="Calibri"/>
              </a:rPr>
              <a:t>Non-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gratuitous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Calibri"/>
                <a:cs typeface="Calibri"/>
              </a:rPr>
              <a:t>bailment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b="1" spc="-50" dirty="0">
                <a:latin typeface="Calibri"/>
                <a:cs typeface="Calibri"/>
              </a:rPr>
              <a:t>-</a:t>
            </a: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050" dirty="0">
                <a:latin typeface="Calibri"/>
                <a:cs typeface="Calibri"/>
              </a:rPr>
              <a:t>both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the</a:t>
            </a:r>
            <a:r>
              <a:rPr sz="1050" spc="-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parties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get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Calibri"/>
                <a:cs typeface="Calibri"/>
              </a:rPr>
              <a:t>some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Calibri"/>
                <a:cs typeface="Calibri"/>
              </a:rPr>
              <a:t>benefit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44" name="object 4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2" y="884278"/>
            <a:ext cx="5337810" cy="78486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95"/>
              </a:spcBef>
              <a:buAutoNum type="alphaUcParenR" startAt="5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Duty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back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7685" lvl="1" indent="-228600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duty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back.</a:t>
            </a:r>
            <a:endParaRPr sz="1100">
              <a:latin typeface="Calibri"/>
              <a:cs typeface="Calibri"/>
            </a:endParaRPr>
          </a:p>
          <a:p>
            <a:pPr marL="527685" marR="5080" lvl="1" indent="-228600">
              <a:lnSpc>
                <a:spcPct val="116399"/>
              </a:lnSpc>
              <a:spcBef>
                <a:spcPts val="70"/>
              </a:spcBef>
              <a:buFont typeface="Symbol"/>
              <a:buChar char=""/>
              <a:tabLst>
                <a:tab pos="527685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receive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back,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necessary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expenses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incurred.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750" y="1819909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dirty="0">
                <a:latin typeface="Calibri"/>
                <a:cs typeface="Calibri"/>
              </a:rPr>
              <a:t>Duties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2" y="1948411"/>
            <a:ext cx="5697220" cy="77901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60"/>
              </a:spcBef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take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proper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care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151</a:t>
            </a:r>
            <a:endParaRPr sz="1100">
              <a:latin typeface="Calibri"/>
              <a:cs typeface="Calibri"/>
            </a:endParaRPr>
          </a:p>
          <a:p>
            <a:pPr marL="524510" lvl="1" indent="-228600">
              <a:lnSpc>
                <a:spcPct val="100000"/>
              </a:lnSpc>
              <a:spcBef>
                <a:spcPts val="265"/>
              </a:spcBef>
              <a:buFont typeface="Symbol"/>
              <a:buChar char=""/>
              <a:tabLst>
                <a:tab pos="524510" algn="l"/>
              </a:tabLst>
            </a:pPr>
            <a:r>
              <a:rPr sz="1100" spc="-25" dirty="0">
                <a:latin typeface="Calibri"/>
                <a:cs typeface="Calibri"/>
              </a:rPr>
              <a:t>According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section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151</a:t>
            </a:r>
            <a:r>
              <a:rPr sz="1100" spc="-25" dirty="0">
                <a:latin typeface="Calibri"/>
                <a:cs typeface="Calibri"/>
              </a:rPr>
              <a:t>,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  <a:hlinkClick r:id="rId2"/>
              </a:rPr>
              <a:t>duty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care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bailed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him</a:t>
            </a:r>
            <a:endParaRPr sz="1100">
              <a:latin typeface="Calibri"/>
              <a:cs typeface="Calibri"/>
            </a:endParaRPr>
          </a:p>
          <a:p>
            <a:pPr marL="524510" marR="176530" lvl="1" indent="-228600">
              <a:lnSpc>
                <a:spcPct val="103600"/>
              </a:lnSpc>
              <a:spcBef>
                <a:spcPts val="25"/>
              </a:spcBef>
              <a:buFont typeface="Symbol"/>
              <a:buChar char=""/>
              <a:tabLst>
                <a:tab pos="524510" algn="l"/>
              </a:tabLst>
            </a:pP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should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take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ordinary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man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take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same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value,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quality,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  <a:hlinkClick r:id="rId3"/>
              </a:rPr>
              <a:t>quantity</a:t>
            </a:r>
            <a:endParaRPr sz="1100">
              <a:latin typeface="Calibri"/>
              <a:cs typeface="Calibri"/>
            </a:endParaRPr>
          </a:p>
          <a:p>
            <a:pPr marL="524510" marR="31115" lvl="1" indent="-228600">
              <a:lnSpc>
                <a:spcPct val="101800"/>
              </a:lnSpc>
              <a:spcBef>
                <a:spcPts val="50"/>
              </a:spcBef>
              <a:buFont typeface="Symbol"/>
              <a:buChar char=""/>
              <a:tabLst>
                <a:tab pos="524510" algn="l"/>
              </a:tabLst>
            </a:pPr>
            <a:r>
              <a:rPr sz="1100" spc="-20" dirty="0">
                <a:latin typeface="Calibri"/>
                <a:cs typeface="Calibri"/>
              </a:rPr>
              <a:t>Thus,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takes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due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care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will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loss,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deterioration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such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524510" marR="147320" lvl="1" indent="-228600">
              <a:lnSpc>
                <a:spcPct val="102000"/>
              </a:lnSpc>
              <a:spcBef>
                <a:spcPts val="45"/>
              </a:spcBef>
              <a:buFont typeface="Symbol"/>
              <a:buChar char=""/>
              <a:tabLst>
                <a:tab pos="524510" algn="l"/>
              </a:tabLst>
            </a:pPr>
            <a:r>
              <a:rPr sz="1100" spc="-20" dirty="0">
                <a:latin typeface="Calibri"/>
                <a:cs typeface="Calibri"/>
              </a:rPr>
              <a:t>Also,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needs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take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same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degree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care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whether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for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reward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gratuitous.</a:t>
            </a:r>
            <a:endParaRPr sz="1100">
              <a:latin typeface="Calibri"/>
              <a:cs typeface="Calibri"/>
            </a:endParaRPr>
          </a:p>
          <a:p>
            <a:pPr marL="524510" marR="36195" lvl="1" indent="-228600">
              <a:lnSpc>
                <a:spcPct val="103600"/>
              </a:lnSpc>
              <a:spcBef>
                <a:spcPts val="25"/>
              </a:spcBef>
              <a:buFont typeface="Symbol"/>
              <a:buChar char=""/>
              <a:tabLst>
                <a:tab pos="524510" algn="l"/>
              </a:tabLst>
            </a:pPr>
            <a:r>
              <a:rPr sz="1100" spc="-25" dirty="0">
                <a:latin typeface="Calibri"/>
                <a:cs typeface="Calibri"/>
              </a:rPr>
              <a:t>However,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loss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due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happening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public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enemies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though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agrees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take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special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make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unauthorize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use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bailed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527685" lvl="1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527685" algn="l"/>
              </a:tabLst>
            </a:pPr>
            <a:r>
              <a:rPr sz="1100" spc="-10" dirty="0">
                <a:latin typeface="Calibri"/>
                <a:cs typeface="Calibri"/>
              </a:rPr>
              <a:t>As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section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153</a:t>
            </a:r>
            <a:r>
              <a:rPr sz="1100" spc="-25" dirty="0">
                <a:latin typeface="Calibri"/>
                <a:cs typeface="Calibri"/>
              </a:rPr>
              <a:t>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shall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make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use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bailed.</a:t>
            </a:r>
            <a:endParaRPr sz="1100">
              <a:latin typeface="Calibri"/>
              <a:cs typeface="Calibri"/>
            </a:endParaRPr>
          </a:p>
          <a:p>
            <a:pPr marL="527685" lvl="1" indent="-228600">
              <a:lnSpc>
                <a:spcPct val="100000"/>
              </a:lnSpc>
              <a:spcBef>
                <a:spcPts val="265"/>
              </a:spcBef>
              <a:buFont typeface="Symbol"/>
              <a:buChar char=""/>
              <a:tabLst>
                <a:tab pos="527685" algn="l"/>
              </a:tabLst>
            </a:pP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makes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use,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terminate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bailment.</a:t>
            </a:r>
            <a:endParaRPr sz="1100">
              <a:latin typeface="Calibri"/>
              <a:cs typeface="Calibri"/>
            </a:endParaRPr>
          </a:p>
          <a:p>
            <a:pPr marL="527685" lvl="1" indent="-228600">
              <a:lnSpc>
                <a:spcPct val="100000"/>
              </a:lnSpc>
              <a:spcBef>
                <a:spcPts val="95"/>
              </a:spcBef>
              <a:buFont typeface="Symbol"/>
              <a:buChar char=""/>
              <a:tabLst>
                <a:tab pos="527685" algn="l"/>
              </a:tabLst>
            </a:pP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also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claim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  <a:hlinkClick r:id="rId4"/>
              </a:rPr>
              <a:t>damages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caused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due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unauthorized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per</a:t>
            </a:r>
            <a:endParaRPr sz="11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25"/>
              </a:spcBef>
            </a:pPr>
            <a:r>
              <a:rPr sz="1100" b="1" spc="-25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154.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Calibri"/>
              <a:buAutoNum type="alphaUcParenR" startAt="3"/>
              <a:tabLst>
                <a:tab pos="240665" algn="l"/>
              </a:tabLst>
            </a:pPr>
            <a:r>
              <a:rPr sz="1100" b="1" spc="-20" dirty="0">
                <a:latin typeface="Calibri"/>
                <a:cs typeface="Calibri"/>
              </a:rPr>
              <a:t>Keeps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goods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b="1" spc="-15" dirty="0">
                <a:latin typeface="Calibri"/>
                <a:cs typeface="Calibri"/>
              </a:rPr>
              <a:t>separate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from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his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own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8630" indent="-227329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468630" algn="l"/>
              </a:tabLst>
            </a:pP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needs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keep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separately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from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own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468630" indent="-227329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468630" algn="l"/>
              </a:tabLst>
            </a:pP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should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mix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under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own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 marL="468630" indent="-227329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468630" algn="l"/>
              </a:tabLst>
            </a:pP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mixes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own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without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consent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then:</a:t>
            </a:r>
            <a:endParaRPr sz="11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0"/>
              </a:spcBef>
              <a:buAutoNum type="alphaLcParenR"/>
              <a:tabLst>
                <a:tab pos="697865" algn="l"/>
              </a:tabLst>
            </a:pPr>
            <a:r>
              <a:rPr sz="1100" dirty="0">
                <a:latin typeface="Calibri"/>
                <a:cs typeface="Calibri"/>
              </a:rPr>
              <a:t>Bailor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has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interest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  <a:hlinkClick r:id="rId5"/>
              </a:rPr>
              <a:t>mixture</a:t>
            </a:r>
            <a:endParaRPr sz="1100">
              <a:latin typeface="Calibri"/>
              <a:cs typeface="Calibri"/>
            </a:endParaRPr>
          </a:p>
          <a:p>
            <a:pPr marL="697230" marR="174625" lvl="1" indent="-227329">
              <a:lnSpc>
                <a:spcPct val="100000"/>
              </a:lnSpc>
              <a:spcBef>
                <a:spcPts val="25"/>
              </a:spcBef>
              <a:buAutoNum type="alphaLcParenR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separated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divided,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property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remains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both</a:t>
            </a:r>
            <a:r>
              <a:rPr sz="1100" spc="-2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parties.</a:t>
            </a:r>
            <a:endParaRPr sz="1100">
              <a:latin typeface="Calibri"/>
              <a:cs typeface="Calibri"/>
            </a:endParaRPr>
          </a:p>
          <a:p>
            <a:pPr marL="698500" marR="436245" lvl="1" indent="-228600">
              <a:lnSpc>
                <a:spcPct val="101800"/>
              </a:lnSpc>
              <a:spcBef>
                <a:spcPts val="5"/>
              </a:spcBef>
              <a:buAutoNum type="alphaLcParenR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But,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bears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expenses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  <a:hlinkClick r:id="rId6"/>
              </a:rPr>
              <a:t>separation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any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damages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arising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from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mixture.</a:t>
            </a:r>
            <a:endParaRPr sz="1100">
              <a:latin typeface="Calibri"/>
              <a:cs typeface="Calibri"/>
            </a:endParaRPr>
          </a:p>
          <a:p>
            <a:pPr marL="697230" marR="97790" lvl="1" indent="-227329">
              <a:lnSpc>
                <a:spcPct val="101800"/>
              </a:lnSpc>
              <a:buAutoNum type="alphaLcParenR"/>
              <a:tabLst>
                <a:tab pos="698500" algn="l"/>
              </a:tabLst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possible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separate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shall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compensate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Calibri"/>
                <a:cs typeface="Calibri"/>
              </a:rPr>
              <a:t>loss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lphaUcParenR" startAt="4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Not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set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adverse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title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must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not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set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adverse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title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1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buFont typeface="Calibri"/>
              <a:buAutoNum type="alphaUcParenR" startAt="5"/>
              <a:tabLst>
                <a:tab pos="240029" algn="l"/>
              </a:tabLst>
            </a:pPr>
            <a:r>
              <a:rPr sz="1100" b="1" dirty="0">
                <a:latin typeface="Calibri"/>
                <a:cs typeface="Calibri"/>
              </a:rPr>
              <a:t>Return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160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161</a:t>
            </a:r>
            <a:endParaRPr sz="1100">
              <a:latin typeface="Calibri"/>
              <a:cs typeface="Calibri"/>
            </a:endParaRPr>
          </a:p>
          <a:p>
            <a:pPr marL="468630" marR="175260" lvl="1" indent="-227329">
              <a:lnSpc>
                <a:spcPct val="116399"/>
              </a:lnSpc>
              <a:buAutoNum type="alphaLcParenR"/>
              <a:tabLst>
                <a:tab pos="469900" algn="l"/>
              </a:tabLst>
            </a:pP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duty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return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without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demand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accomplishment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25" dirty="0">
                <a:latin typeface="Times New Roman"/>
                <a:cs typeface="Times New Roman"/>
              </a:rPr>
              <a:t> 	</a:t>
            </a:r>
            <a:r>
              <a:rPr sz="1100" spc="-25" dirty="0">
                <a:latin typeface="Calibri"/>
                <a:cs typeface="Calibri"/>
              </a:rPr>
              <a:t>purpose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expiration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time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period.</a:t>
            </a:r>
            <a:endParaRPr sz="1100">
              <a:latin typeface="Calibri"/>
              <a:cs typeface="Calibri"/>
            </a:endParaRPr>
          </a:p>
          <a:p>
            <a:pPr marL="468630" marR="5080" lvl="1" indent="-227329">
              <a:lnSpc>
                <a:spcPct val="116399"/>
              </a:lnSpc>
              <a:spcBef>
                <a:spcPts val="25"/>
              </a:spcBef>
              <a:buAutoNum type="alphaLcParenR"/>
              <a:tabLst>
                <a:tab pos="469900" algn="l"/>
              </a:tabLst>
            </a:pP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failure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so,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shall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loss,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destruction,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deterioration,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damages</a:t>
            </a:r>
            <a:r>
              <a:rPr sz="1100" spc="-10" dirty="0">
                <a:latin typeface="Times New Roman"/>
                <a:cs typeface="Times New Roman"/>
              </a:rPr>
              <a:t> 	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destruction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30" dirty="0">
                <a:latin typeface="Calibri"/>
                <a:cs typeface="Calibri"/>
              </a:rPr>
              <a:t>even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without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  <a:hlinkClick r:id="rId7"/>
              </a:rPr>
              <a:t>negligence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34"/>
              </a:spcBef>
              <a:buFont typeface="Calibri"/>
              <a:buAutoNum type="alphaLcParenR"/>
            </a:pP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Calibri"/>
              <a:buAutoNum type="alphaUcParenR" startAt="5"/>
              <a:tabLst>
                <a:tab pos="240665" algn="l"/>
              </a:tabLst>
            </a:pPr>
            <a:r>
              <a:rPr sz="1100" b="1" dirty="0">
                <a:latin typeface="Calibri"/>
                <a:cs typeface="Calibri"/>
              </a:rPr>
              <a:t>Return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increase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or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profits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–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Section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Calibri"/>
                <a:cs typeface="Calibri"/>
              </a:rPr>
              <a:t>163</a:t>
            </a:r>
            <a:endParaRPr sz="1100">
              <a:latin typeface="Calibri"/>
              <a:cs typeface="Calibri"/>
            </a:endParaRPr>
          </a:p>
          <a:p>
            <a:pPr marL="241300" marR="15240">
              <a:lnSpc>
                <a:spcPct val="116399"/>
              </a:lnSpc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return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along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increase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profit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accruing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bailor,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absence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any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contract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contrary.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example,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leaves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hen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custody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B.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40"/>
              </a:spcBef>
            </a:pPr>
            <a:r>
              <a:rPr sz="1100" spc="-25" dirty="0">
                <a:latin typeface="Calibri"/>
                <a:cs typeface="Calibri"/>
              </a:rPr>
              <a:t>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gets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chick.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shall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deliver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along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chick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750" y="9889870"/>
            <a:ext cx="5939790" cy="177165"/>
          </a:xfrm>
          <a:prstGeom prst="rect">
            <a:avLst/>
          </a:prstGeom>
          <a:solidFill>
            <a:srgbClr val="E2EFD9"/>
          </a:solidFill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1300"/>
              </a:lnSpc>
            </a:pPr>
            <a:r>
              <a:rPr sz="1100" b="1" spc="-10" dirty="0">
                <a:latin typeface="Calibri"/>
                <a:cs typeface="Calibri"/>
              </a:rPr>
              <a:t>Rights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of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Calibri"/>
                <a:cs typeface="Calibri"/>
              </a:rPr>
              <a:t>bailor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2" y="10051160"/>
            <a:ext cx="5521325" cy="172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40665" algn="l"/>
              </a:tabLst>
            </a:pP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terminate</a:t>
            </a:r>
            <a:r>
              <a:rPr sz="11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bailment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153</a:t>
            </a:r>
            <a:endParaRPr sz="1100">
              <a:latin typeface="Calibri"/>
              <a:cs typeface="Calibri"/>
            </a:endParaRPr>
          </a:p>
          <a:p>
            <a:pPr marL="241300" marR="107950">
              <a:lnSpc>
                <a:spcPct val="1018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bailment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voidable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option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bailor,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does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act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regard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goods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bailed,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inconsistent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conditions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bailment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"/>
              </a:spcBef>
              <a:buAutoNum type="arabicParenR" startAt="2"/>
              <a:tabLst>
                <a:tab pos="240665" algn="l"/>
              </a:tabLst>
            </a:pP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Return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Section</a:t>
            </a:r>
            <a:r>
              <a:rPr sz="11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159</a:t>
            </a:r>
            <a:endParaRPr sz="1100">
              <a:latin typeface="Calibri"/>
              <a:cs typeface="Calibri"/>
            </a:endParaRPr>
          </a:p>
          <a:p>
            <a:pPr marL="241300" marR="5080">
              <a:lnSpc>
                <a:spcPts val="1340"/>
              </a:lnSpc>
              <a:spcBef>
                <a:spcPts val="30"/>
              </a:spcBef>
            </a:pPr>
            <a:r>
              <a:rPr sz="1100" spc="-20" dirty="0">
                <a:latin typeface="Calibri"/>
                <a:cs typeface="Calibri"/>
              </a:rPr>
              <a:t>When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are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for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consideration,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has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right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demand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their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returns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when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wants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even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if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them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specific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period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time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purpose.</a:t>
            </a:r>
            <a:endParaRPr sz="1100">
              <a:latin typeface="Calibri"/>
              <a:cs typeface="Calibri"/>
            </a:endParaRPr>
          </a:p>
          <a:p>
            <a:pPr marL="240665" indent="-227965">
              <a:lnSpc>
                <a:spcPts val="1300"/>
              </a:lnSpc>
              <a:buAutoNum type="arabicParenR" startAt="3"/>
              <a:tabLst>
                <a:tab pos="240665" algn="l"/>
              </a:tabLst>
            </a:pPr>
            <a:r>
              <a:rPr sz="1100" b="1" spc="-30" dirty="0">
                <a:solidFill>
                  <a:srgbClr val="FF0000"/>
                </a:solidFill>
                <a:latin typeface="Calibri"/>
                <a:cs typeface="Calibri"/>
              </a:rPr>
              <a:t>Right</a:t>
            </a:r>
            <a:r>
              <a:rPr sz="11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1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5" dirty="0">
                <a:solidFill>
                  <a:srgbClr val="FF0000"/>
                </a:solidFill>
                <a:latin typeface="Calibri"/>
                <a:cs typeface="Calibri"/>
              </a:rPr>
              <a:t>sue</a:t>
            </a:r>
            <a:r>
              <a:rPr sz="11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20" dirty="0">
                <a:solidFill>
                  <a:srgbClr val="FF0000"/>
                </a:solidFill>
                <a:latin typeface="Calibri"/>
                <a:cs typeface="Calibri"/>
              </a:rPr>
              <a:t>bailee</a:t>
            </a:r>
            <a:r>
              <a:rPr sz="11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241300" marR="254000">
              <a:lnSpc>
                <a:spcPts val="1350"/>
              </a:lnSpc>
              <a:spcBef>
                <a:spcPts val="45"/>
              </a:spcBef>
            </a:pP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bailor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has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sue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bailee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enforcing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the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liabilities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and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duties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him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and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includes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Calibri"/>
                <a:cs typeface="Calibri"/>
              </a:rPr>
              <a:t>–</a:t>
            </a:r>
            <a:endParaRPr sz="1100">
              <a:latin typeface="Calibri"/>
              <a:cs typeface="Calibri"/>
            </a:endParaRPr>
          </a:p>
          <a:p>
            <a:pPr marL="469265" lvl="1" indent="-227965">
              <a:lnSpc>
                <a:spcPts val="1290"/>
              </a:lnSpc>
              <a:buAutoNum type="alphaLcParenR"/>
              <a:tabLst>
                <a:tab pos="469265" algn="l"/>
              </a:tabLst>
            </a:pPr>
            <a:r>
              <a:rPr sz="1100" spc="-20" dirty="0">
                <a:latin typeface="Calibri"/>
                <a:cs typeface="Calibri"/>
              </a:rPr>
              <a:t>Right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claim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compensation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for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loss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caused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the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goods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because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Calibri"/>
                <a:cs typeface="Calibri"/>
              </a:rPr>
              <a:t>negligence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bailee.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13500" y="190500"/>
            <a:ext cx="1168400" cy="50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10741</Words>
  <Application>Microsoft Office PowerPoint</Application>
  <PresentationFormat>Custom</PresentationFormat>
  <Paragraphs>721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Times New Roman</vt:lpstr>
      <vt:lpstr>Wingdings</vt:lpstr>
      <vt:lpstr>Office Theme</vt:lpstr>
      <vt:lpstr>INDIAN CONTRACT ACT  1872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Meenakshi Mishra</dc:creator>
  <cp:lastModifiedBy>tarun vyas</cp:lastModifiedBy>
  <cp:revision>1</cp:revision>
  <dcterms:created xsi:type="dcterms:W3CDTF">2024-02-26T04:09:11Z</dcterms:created>
  <dcterms:modified xsi:type="dcterms:W3CDTF">2024-02-26T16:22:30Z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2024-02-26T00:00:00Z</vt:filetime>
  </property>
  <property fmtid="{D5CDD505-2E9C-101B-9397-08002B2CF9AE}" pid="5" name="Producer">
    <vt:lpwstr>GPL Ghostscript 9.20</vt:lpwstr>
  </property>
</Properties>
</file>