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8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9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13B369-D839-42F3-BDBF-5B00668FE75B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4FAAB6-819E-4BD7-83CC-77E53064FD2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Interfaces and Packages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3886200"/>
            <a:ext cx="3352800" cy="2362200"/>
          </a:xfrm>
        </p:spPr>
        <p:txBody>
          <a:bodyPr>
            <a:noAutofit/>
          </a:bodyPr>
          <a:lstStyle/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Presented By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Dr. Monika Patel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Asst Professor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Computer Dept</a:t>
            </a: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DurgaMahavidyalaya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Raipur (C.G.)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>
            <a:normAutofit fontScale="90000"/>
          </a:bodyPr>
          <a:lstStyle/>
          <a:p>
            <a:r>
              <a:rPr lang="en-US"/>
              <a:t>Properties of Interface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43050"/>
            <a:ext cx="7772400" cy="485775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A new interface is a new reference data type. </a:t>
            </a:r>
          </a:p>
          <a:p>
            <a:pPr algn="just"/>
            <a:r>
              <a:rPr lang="en-US" dirty="0"/>
              <a:t>Interfaces are not instantiated with </a:t>
            </a:r>
            <a:r>
              <a:rPr lang="en-US" i="1" dirty="0"/>
              <a:t>new,</a:t>
            </a:r>
            <a:r>
              <a:rPr lang="en-US" dirty="0"/>
              <a:t> but they have certain properties similar to ordinary classes</a:t>
            </a:r>
            <a:endParaRPr lang="en-US" i="1" dirty="0"/>
          </a:p>
          <a:p>
            <a:pPr algn="just"/>
            <a:r>
              <a:rPr lang="en-US" dirty="0"/>
              <a:t>You can declare that an object variable will be of that interface type</a:t>
            </a:r>
          </a:p>
          <a:p>
            <a:pPr lvl="1" algn="just">
              <a:buFontTx/>
              <a:buNone/>
            </a:pPr>
            <a:r>
              <a:rPr lang="en-US" sz="2000" dirty="0"/>
              <a:t>e.g.</a:t>
            </a:r>
          </a:p>
          <a:p>
            <a:pPr lvl="1" algn="just">
              <a:buFontTx/>
              <a:buNone/>
            </a:pPr>
            <a:r>
              <a:rPr lang="en-US" sz="2000" dirty="0"/>
              <a:t>Comparable x = new Tile(…);</a:t>
            </a:r>
          </a:p>
          <a:p>
            <a:pPr lvl="1" algn="just">
              <a:buFontTx/>
              <a:buNone/>
            </a:pPr>
            <a:r>
              <a:rPr lang="en-US" sz="2000" dirty="0"/>
              <a:t>Tile y = new Tile(…);</a:t>
            </a:r>
          </a:p>
          <a:p>
            <a:pPr lvl="1" algn="just">
              <a:buFontTx/>
              <a:buNone/>
            </a:pPr>
            <a:r>
              <a:rPr lang="en-US" sz="2000" dirty="0"/>
              <a:t>if (</a:t>
            </a:r>
            <a:r>
              <a:rPr lang="en-US" sz="2000" dirty="0" err="1"/>
              <a:t>x.compareTo</a:t>
            </a:r>
            <a:r>
              <a:rPr lang="en-US" sz="2000" dirty="0"/>
              <a:t>(y) &lt; 0) …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4D72-083F-4E8C-AE9C-21FAB34F06D2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Package?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 </a:t>
            </a:r>
            <a:r>
              <a:rPr lang="en-US" i="1" dirty="0"/>
              <a:t>package</a:t>
            </a:r>
            <a:r>
              <a:rPr lang="en-US" dirty="0"/>
              <a:t> is a collection of related classes and interfaces providing access protection and namespace management. </a:t>
            </a:r>
          </a:p>
          <a:p>
            <a:pPr lvl="1" algn="just"/>
            <a:r>
              <a:rPr lang="en-US" dirty="0"/>
              <a:t>To make classes easier to find and to use</a:t>
            </a:r>
          </a:p>
          <a:p>
            <a:pPr lvl="1" algn="just"/>
            <a:r>
              <a:rPr lang="en-US" dirty="0"/>
              <a:t>To avoid naming conflicts</a:t>
            </a:r>
          </a:p>
          <a:p>
            <a:pPr lvl="1" algn="just"/>
            <a:r>
              <a:rPr lang="en-US" dirty="0"/>
              <a:t>To control access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03B4-89B7-44F9-B654-E8331A51C0E9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76300"/>
          </a:xfrm>
        </p:spPr>
        <p:txBody>
          <a:bodyPr/>
          <a:lstStyle/>
          <a:p>
            <a:r>
              <a:rPr lang="en-US"/>
              <a:t>Why Using Packages?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57350"/>
            <a:ext cx="7772400" cy="46863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sz="2800" dirty="0"/>
              <a:t>Programmers can easily determine that these classes and interfaces are related. 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Programmers know where to find classes and interfaces that provide graphics-related functions. 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The names of classes won’t conflict with class names in other packages, because the package creates a new namespace. 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Allow classes within the package to have unrestricted access to one another yet still restrict access for classes outside the package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18D6A-C4A4-4AA7-B755-AFB0A1029025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Put Your Classes and Interfaces into Packages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8006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2800" dirty="0"/>
              <a:t>It is no need to “create” packages, they come to existence as soon as they are declared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The first line of your source file: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/>
              <a:t>	package &lt;</a:t>
            </a:r>
            <a:r>
              <a:rPr lang="en-US" sz="2800" dirty="0" err="1"/>
              <a:t>package_name</a:t>
            </a:r>
            <a:r>
              <a:rPr lang="en-US" sz="2800" dirty="0"/>
              <a:t>&gt;;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000" dirty="0"/>
              <a:t>	e.g.	package cars;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000" dirty="0"/>
              <a:t>		class Car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000" dirty="0"/>
              <a:t>		{ … }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Every class must belong to one package.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Only one package statement is allowed per source file.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If package statement is omitted, the class belongs to a special default package – the only package in Java that has no name.	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0479-5491-47BC-90C0-B20E78BD718C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19150"/>
          </a:xfrm>
        </p:spPr>
        <p:txBody>
          <a:bodyPr/>
          <a:lstStyle/>
          <a:p>
            <a:r>
              <a:rPr lang="en-US"/>
              <a:t>Subpackages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43050"/>
            <a:ext cx="7772400" cy="4552950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We can create hierarchies of nested packages</a:t>
            </a:r>
          </a:p>
          <a:p>
            <a:pPr algn="just">
              <a:buFontTx/>
              <a:buNone/>
            </a:pPr>
            <a:r>
              <a:rPr lang="en-US" sz="2800" dirty="0"/>
              <a:t>	</a:t>
            </a:r>
            <a:r>
              <a:rPr lang="en-US" sz="2000" dirty="0"/>
              <a:t>e.g.</a:t>
            </a:r>
          </a:p>
          <a:p>
            <a:pPr algn="just">
              <a:buFontTx/>
              <a:buNone/>
            </a:pPr>
            <a:r>
              <a:rPr lang="en-US" sz="2000" dirty="0"/>
              <a:t>	package </a:t>
            </a:r>
            <a:r>
              <a:rPr lang="en-US" sz="2000" dirty="0" err="1"/>
              <a:t>machines.vehicles.cars</a:t>
            </a:r>
            <a:r>
              <a:rPr lang="en-US" sz="2000" dirty="0"/>
              <a:t>;</a:t>
            </a:r>
          </a:p>
          <a:p>
            <a:pPr algn="just">
              <a:buFontTx/>
              <a:buNone/>
            </a:pPr>
            <a:r>
              <a:rPr lang="en-US" sz="2000" dirty="0"/>
              <a:t>	class </a:t>
            </a:r>
            <a:r>
              <a:rPr lang="en-US" sz="2000" dirty="0" err="1"/>
              <a:t>FastCar</a:t>
            </a:r>
            <a:r>
              <a:rPr lang="en-US" sz="2000" dirty="0"/>
              <a:t> extends Car</a:t>
            </a:r>
          </a:p>
          <a:p>
            <a:pPr algn="just">
              <a:buFontTx/>
              <a:buNone/>
            </a:pPr>
            <a:r>
              <a:rPr lang="en-US" sz="2000" dirty="0"/>
              <a:t>	{…}</a:t>
            </a:r>
          </a:p>
          <a:p>
            <a:pPr algn="just"/>
            <a:r>
              <a:rPr lang="en-US" sz="2800" dirty="0" err="1"/>
              <a:t>Subpackage</a:t>
            </a:r>
            <a:r>
              <a:rPr lang="en-US" sz="2800" dirty="0"/>
              <a:t> names must always be prefixed with names of all enclosing packages.</a:t>
            </a:r>
          </a:p>
          <a:p>
            <a:pPr algn="just"/>
            <a:r>
              <a:rPr lang="en-US" sz="2800" dirty="0"/>
              <a:t>Package hierarchy does not have a single top-level all-encompassing root </a:t>
            </a:r>
            <a:r>
              <a:rPr lang="en-US" sz="2800" dirty="0" err="1"/>
              <a:t>package.Instead</a:t>
            </a:r>
            <a:r>
              <a:rPr lang="en-US" sz="2800" dirty="0"/>
              <a:t>, we deal with a collection of top-level packages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85A0-DEDC-4E25-AAD1-21145A2028B7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Partial Package Tree of Java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4A39-51BC-40ED-A528-59DD3039C482}" type="slidenum">
              <a:rPr lang="en-US"/>
              <a:pPr/>
              <a:t>15</a:t>
            </a:fld>
            <a:endParaRPr lang="en-US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994833" y="1657350"/>
            <a:ext cx="5739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java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625600" y="1885950"/>
            <a:ext cx="5870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lang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2438400" y="2114550"/>
            <a:ext cx="7312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String</a:t>
            </a: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2438400" y="2400300"/>
            <a:ext cx="6890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Math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2438400" y="2686050"/>
            <a:ext cx="7991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reflect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3119968" y="2971800"/>
            <a:ext cx="129234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Constructor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3149600" y="3314700"/>
            <a:ext cx="9384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Method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1524001" y="3543300"/>
            <a:ext cx="5490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awt</a:t>
            </a: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2438401" y="3771900"/>
            <a:ext cx="7762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Frame</a:t>
            </a:r>
          </a:p>
        </p:txBody>
      </p: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2438401" y="4057650"/>
            <a:ext cx="8235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Button</a:t>
            </a: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1625600" y="4343400"/>
            <a:ext cx="3642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io</a:t>
            </a:r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2540001" y="4629150"/>
            <a:ext cx="19738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ObjectInputStream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2540001" y="4972050"/>
            <a:ext cx="21453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ObjectOutputStream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1606552" y="5257800"/>
            <a:ext cx="5004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util</a:t>
            </a:r>
          </a:p>
        </p:txBody>
      </p:sp>
      <p:sp>
        <p:nvSpPr>
          <p:cNvPr id="38930" name="Text Box 18"/>
          <p:cNvSpPr txBox="1">
            <a:spLocks noChangeArrowheads="1"/>
          </p:cNvSpPr>
          <p:nvPr/>
        </p:nvSpPr>
        <p:spPr bwMode="auto">
          <a:xfrm>
            <a:off x="2641601" y="5600700"/>
            <a:ext cx="7945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Vector</a:t>
            </a:r>
          </a:p>
        </p:txBody>
      </p:sp>
      <p:sp>
        <p:nvSpPr>
          <p:cNvPr id="38931" name="Text Box 19"/>
          <p:cNvSpPr txBox="1">
            <a:spLocks noChangeArrowheads="1"/>
          </p:cNvSpPr>
          <p:nvPr/>
        </p:nvSpPr>
        <p:spPr bwMode="auto">
          <a:xfrm>
            <a:off x="2641601" y="5943600"/>
            <a:ext cx="9701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Random</a:t>
            </a:r>
          </a:p>
        </p:txBody>
      </p:sp>
      <p:sp>
        <p:nvSpPr>
          <p:cNvPr id="38932" name="Line 20"/>
          <p:cNvSpPr>
            <a:spLocks noChangeShapeType="1"/>
          </p:cNvSpPr>
          <p:nvPr/>
        </p:nvSpPr>
        <p:spPr bwMode="auto">
          <a:xfrm>
            <a:off x="1422400" y="1943100"/>
            <a:ext cx="0" cy="148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3" name="Line 21"/>
          <p:cNvSpPr>
            <a:spLocks noChangeShapeType="1"/>
          </p:cNvSpPr>
          <p:nvPr/>
        </p:nvSpPr>
        <p:spPr bwMode="auto">
          <a:xfrm>
            <a:off x="1422400" y="3714750"/>
            <a:ext cx="0" cy="1771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4" name="Line 22"/>
          <p:cNvSpPr>
            <a:spLocks noChangeShapeType="1"/>
          </p:cNvSpPr>
          <p:nvPr/>
        </p:nvSpPr>
        <p:spPr bwMode="auto">
          <a:xfrm>
            <a:off x="1422400" y="5486400"/>
            <a:ext cx="40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6" name="Line 24"/>
          <p:cNvSpPr>
            <a:spLocks noChangeShapeType="1"/>
          </p:cNvSpPr>
          <p:nvPr/>
        </p:nvSpPr>
        <p:spPr bwMode="auto">
          <a:xfrm>
            <a:off x="1422400" y="37719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7" name="Line 25"/>
          <p:cNvSpPr>
            <a:spLocks noChangeShapeType="1"/>
          </p:cNvSpPr>
          <p:nvPr/>
        </p:nvSpPr>
        <p:spPr bwMode="auto">
          <a:xfrm>
            <a:off x="1422400" y="45148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8" name="Line 26"/>
          <p:cNvSpPr>
            <a:spLocks noChangeShapeType="1"/>
          </p:cNvSpPr>
          <p:nvPr/>
        </p:nvSpPr>
        <p:spPr bwMode="auto">
          <a:xfrm>
            <a:off x="2032000" y="4800600"/>
            <a:ext cx="50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9" name="Line 27"/>
          <p:cNvSpPr>
            <a:spLocks noChangeShapeType="1"/>
          </p:cNvSpPr>
          <p:nvPr/>
        </p:nvSpPr>
        <p:spPr bwMode="auto">
          <a:xfrm>
            <a:off x="2032000" y="5143500"/>
            <a:ext cx="50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40" name="Line 28"/>
          <p:cNvSpPr>
            <a:spLocks noChangeShapeType="1"/>
          </p:cNvSpPr>
          <p:nvPr/>
        </p:nvSpPr>
        <p:spPr bwMode="auto">
          <a:xfrm>
            <a:off x="1930400" y="4629150"/>
            <a:ext cx="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41" name="Line 29"/>
          <p:cNvSpPr>
            <a:spLocks noChangeShapeType="1"/>
          </p:cNvSpPr>
          <p:nvPr/>
        </p:nvSpPr>
        <p:spPr bwMode="auto">
          <a:xfrm>
            <a:off x="2032000" y="5600700"/>
            <a:ext cx="0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42" name="Line 30"/>
          <p:cNvSpPr>
            <a:spLocks noChangeShapeType="1"/>
          </p:cNvSpPr>
          <p:nvPr/>
        </p:nvSpPr>
        <p:spPr bwMode="auto">
          <a:xfrm>
            <a:off x="2032000" y="21717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43" name="Line 31"/>
          <p:cNvSpPr>
            <a:spLocks noChangeShapeType="1"/>
          </p:cNvSpPr>
          <p:nvPr/>
        </p:nvSpPr>
        <p:spPr bwMode="auto">
          <a:xfrm>
            <a:off x="1930400" y="3886200"/>
            <a:ext cx="0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44" name="Line 32"/>
          <p:cNvSpPr>
            <a:spLocks noChangeShapeType="1"/>
          </p:cNvSpPr>
          <p:nvPr/>
        </p:nvSpPr>
        <p:spPr bwMode="auto">
          <a:xfrm>
            <a:off x="1930400" y="39433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45" name="Line 33"/>
          <p:cNvSpPr>
            <a:spLocks noChangeShapeType="1"/>
          </p:cNvSpPr>
          <p:nvPr/>
        </p:nvSpPr>
        <p:spPr bwMode="auto">
          <a:xfrm>
            <a:off x="1930400" y="42862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46" name="Line 34"/>
          <p:cNvSpPr>
            <a:spLocks noChangeShapeType="1"/>
          </p:cNvSpPr>
          <p:nvPr/>
        </p:nvSpPr>
        <p:spPr bwMode="auto">
          <a:xfrm>
            <a:off x="2032000" y="57721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47" name="Line 35"/>
          <p:cNvSpPr>
            <a:spLocks noChangeShapeType="1"/>
          </p:cNvSpPr>
          <p:nvPr/>
        </p:nvSpPr>
        <p:spPr bwMode="auto">
          <a:xfrm>
            <a:off x="2032000" y="6172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48" name="Line 36"/>
          <p:cNvSpPr>
            <a:spLocks noChangeShapeType="1"/>
          </p:cNvSpPr>
          <p:nvPr/>
        </p:nvSpPr>
        <p:spPr bwMode="auto">
          <a:xfrm>
            <a:off x="2032000" y="2286000"/>
            <a:ext cx="50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49" name="Line 37"/>
          <p:cNvSpPr>
            <a:spLocks noChangeShapeType="1"/>
          </p:cNvSpPr>
          <p:nvPr/>
        </p:nvSpPr>
        <p:spPr bwMode="auto">
          <a:xfrm>
            <a:off x="2844800" y="2971800"/>
            <a:ext cx="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0" name="Line 38"/>
          <p:cNvSpPr>
            <a:spLocks noChangeShapeType="1"/>
          </p:cNvSpPr>
          <p:nvPr/>
        </p:nvSpPr>
        <p:spPr bwMode="auto">
          <a:xfrm>
            <a:off x="2844800" y="3486150"/>
            <a:ext cx="40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1" name="Line 39"/>
          <p:cNvSpPr>
            <a:spLocks noChangeShapeType="1"/>
          </p:cNvSpPr>
          <p:nvPr/>
        </p:nvSpPr>
        <p:spPr bwMode="auto">
          <a:xfrm>
            <a:off x="2844800" y="3143250"/>
            <a:ext cx="40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2" name="Line 40"/>
          <p:cNvSpPr>
            <a:spLocks noChangeShapeType="1"/>
          </p:cNvSpPr>
          <p:nvPr/>
        </p:nvSpPr>
        <p:spPr bwMode="auto">
          <a:xfrm>
            <a:off x="2032000" y="2571750"/>
            <a:ext cx="50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3" name="Line 41"/>
          <p:cNvSpPr>
            <a:spLocks noChangeShapeType="1"/>
          </p:cNvSpPr>
          <p:nvPr/>
        </p:nvSpPr>
        <p:spPr bwMode="auto">
          <a:xfrm>
            <a:off x="2032000" y="2857500"/>
            <a:ext cx="50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54" name="Line 42"/>
          <p:cNvSpPr>
            <a:spLocks noChangeShapeType="1"/>
          </p:cNvSpPr>
          <p:nvPr/>
        </p:nvSpPr>
        <p:spPr bwMode="auto">
          <a:xfrm>
            <a:off x="1422400" y="3429000"/>
            <a:ext cx="0" cy="28575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>
            <a:normAutofit fontScale="90000"/>
          </a:bodyPr>
          <a:lstStyle/>
          <a:p>
            <a:r>
              <a:rPr lang="en-US"/>
              <a:t>Packages and Class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28750"/>
            <a:ext cx="7772400" cy="520065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2800" dirty="0"/>
              <a:t>Packages subdivide name space of Java classes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 err="1"/>
              <a:t>machines.vehicles.cars.FastCar</a:t>
            </a:r>
            <a:r>
              <a:rPr lang="en-US" sz="1800" dirty="0"/>
              <a:t> </a:t>
            </a:r>
            <a:r>
              <a:rPr lang="en-US" sz="1800" dirty="0" err="1"/>
              <a:t>mycar</a:t>
            </a:r>
            <a:r>
              <a:rPr lang="en-US" sz="1800" dirty="0"/>
              <a:t> = 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		new </a:t>
            </a:r>
            <a:r>
              <a:rPr lang="en-US" sz="1800" dirty="0" err="1"/>
              <a:t>machine.vehicles.cars.FastCar</a:t>
            </a:r>
            <a:r>
              <a:rPr lang="en-US" sz="1800" dirty="0"/>
              <a:t>();</a:t>
            </a:r>
            <a:r>
              <a:rPr lang="en-US" sz="2400" dirty="0"/>
              <a:t> 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Package names should be made as unique as possible to prevent name clashes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Class name must be fully qualified with their package name. Except:</a:t>
            </a:r>
          </a:p>
          <a:p>
            <a:pPr lvl="1" algn="just">
              <a:lnSpc>
                <a:spcPct val="90000"/>
              </a:lnSpc>
            </a:pPr>
            <a:r>
              <a:rPr lang="en-US" sz="2400" dirty="0"/>
              <a:t>Class name immediately following the class keyword, e.g. class Car{…}</a:t>
            </a:r>
          </a:p>
          <a:p>
            <a:pPr lvl="1" algn="just">
              <a:lnSpc>
                <a:spcPct val="90000"/>
              </a:lnSpc>
            </a:pPr>
            <a:r>
              <a:rPr lang="en-US" sz="2400" dirty="0"/>
              <a:t>Class belongs to the same package as the class being currently defined</a:t>
            </a:r>
          </a:p>
          <a:p>
            <a:pPr lvl="1" algn="just">
              <a:lnSpc>
                <a:spcPct val="90000"/>
              </a:lnSpc>
            </a:pPr>
            <a:r>
              <a:rPr lang="en-US" sz="2400" dirty="0"/>
              <a:t>Class is explicitly specified in one of the import statements</a:t>
            </a:r>
          </a:p>
          <a:p>
            <a:pPr lvl="1" algn="just">
              <a:lnSpc>
                <a:spcPct val="90000"/>
              </a:lnSpc>
            </a:pPr>
            <a:r>
              <a:rPr lang="en-US" sz="2400" dirty="0"/>
              <a:t>Class belongs to </a:t>
            </a:r>
            <a:r>
              <a:rPr lang="en-US" sz="2400" dirty="0" err="1"/>
              <a:t>java.lang</a:t>
            </a:r>
            <a:r>
              <a:rPr lang="en-US" sz="2400" dirty="0"/>
              <a:t> package (all </a:t>
            </a:r>
            <a:r>
              <a:rPr lang="en-US" sz="2400" dirty="0" err="1"/>
              <a:t>java.lang</a:t>
            </a:r>
            <a:r>
              <a:rPr lang="en-US" sz="2400" dirty="0"/>
              <a:t> classes are implicitly imported)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DF222-7C5D-46E0-BF77-0C679733CB84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47700"/>
          </a:xfrm>
        </p:spPr>
        <p:txBody>
          <a:bodyPr>
            <a:normAutofit fontScale="90000"/>
          </a:bodyPr>
          <a:lstStyle/>
          <a:p>
            <a:r>
              <a:rPr lang="en-US"/>
              <a:t>import Statement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14450"/>
            <a:ext cx="7772400" cy="51435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</a:pPr>
            <a:r>
              <a:rPr lang="en-US" sz="2800" dirty="0"/>
              <a:t>To avoid typing fully qualified names – use import statements sandwiched between the package statement and class definition.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e.g.	package </a:t>
            </a:r>
            <a:r>
              <a:rPr lang="en-US" sz="1800" dirty="0" err="1"/>
              <a:t>grand.prix</a:t>
            </a:r>
            <a:r>
              <a:rPr lang="en-US" sz="1800" dirty="0"/>
              <a:t>;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import </a:t>
            </a:r>
            <a:r>
              <a:rPr lang="en-US" sz="1800" dirty="0" err="1"/>
              <a:t>java.lang</a:t>
            </a:r>
            <a:r>
              <a:rPr lang="en-US" sz="1800" dirty="0"/>
              <a:t>.*; 	//implicitly specified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import </a:t>
            </a:r>
            <a:r>
              <a:rPr lang="en-US" sz="1800" dirty="0" err="1"/>
              <a:t>java.util.Random</a:t>
            </a:r>
            <a:r>
              <a:rPr lang="en-US" sz="1800" dirty="0"/>
              <a:t>;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import </a:t>
            </a:r>
            <a:r>
              <a:rPr lang="en-US" sz="1800" dirty="0" err="1"/>
              <a:t>machines.vehicles.cars</a:t>
            </a:r>
            <a:r>
              <a:rPr lang="en-US" sz="1800" dirty="0"/>
              <a:t>.*;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import machines.*.*; 	//COMPILER ERROR!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import Racer;	//from default package</a:t>
            </a:r>
          </a:p>
          <a:p>
            <a:pPr lvl="1" algn="just">
              <a:lnSpc>
                <a:spcPct val="90000"/>
              </a:lnSpc>
              <a:buFontTx/>
              <a:buNone/>
            </a:pPr>
            <a:endParaRPr lang="en-US" sz="1800" dirty="0"/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class </a:t>
            </a:r>
            <a:r>
              <a:rPr lang="en-US" sz="1800" dirty="0" err="1"/>
              <a:t>SuperFastCar</a:t>
            </a:r>
            <a:r>
              <a:rPr lang="en-US" sz="1800" dirty="0"/>
              <a:t> extends </a:t>
            </a:r>
            <a:r>
              <a:rPr lang="en-US" sz="1800" dirty="0" err="1"/>
              <a:t>FastCar</a:t>
            </a:r>
            <a:endParaRPr lang="en-US" sz="1800" dirty="0"/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{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	private Racer r;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	public static void main(String{[] </a:t>
            </a:r>
            <a:r>
              <a:rPr lang="en-US" sz="1800" dirty="0" err="1"/>
              <a:t>args</a:t>
            </a:r>
            <a:r>
              <a:rPr lang="en-US" sz="1800" dirty="0"/>
              <a:t>)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	{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		Random RNG = new Random();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		</a:t>
            </a:r>
            <a:r>
              <a:rPr lang="en-US" sz="1800" dirty="0" err="1"/>
              <a:t>java.util.Vector</a:t>
            </a:r>
            <a:r>
              <a:rPr lang="en-US" sz="1800" dirty="0"/>
              <a:t> v = 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			new </a:t>
            </a:r>
            <a:r>
              <a:rPr lang="en-US" sz="1800" dirty="0" err="1"/>
              <a:t>java.util.Vector</a:t>
            </a:r>
            <a:r>
              <a:rPr lang="en-US" sz="1800" dirty="0"/>
              <a:t>();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	}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1800" dirty="0"/>
              <a:t>	}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5F01-0438-4D5B-9E2F-88B0D61E6DD8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r>
              <a:rPr lang="en-US" sz="4000" dirty="0" smtClean="0"/>
              <a:t>Thank You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19150"/>
          </a:xfrm>
        </p:spPr>
        <p:txBody>
          <a:bodyPr/>
          <a:lstStyle/>
          <a:p>
            <a:r>
              <a:rPr lang="en-US" b="1"/>
              <a:t>What is an Interface?</a:t>
            </a:r>
            <a:r>
              <a:rPr lang="en-US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43050"/>
            <a:ext cx="7772400" cy="474345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2800" dirty="0"/>
              <a:t>An </a:t>
            </a:r>
            <a:r>
              <a:rPr lang="en-US" sz="2800" i="1" dirty="0"/>
              <a:t>interface</a:t>
            </a:r>
            <a:r>
              <a:rPr lang="en-US" sz="2800" dirty="0"/>
              <a:t> defines a protocol of behavior that can be implemented by any class anywhere in the class hierarchy. 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An interface defines a set of methods but does not implement them. A class that implements the interface agrees to implement all the methods defined in the interface, thereby agreeing to certain behavior. 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An </a:t>
            </a:r>
            <a:r>
              <a:rPr lang="en-US" sz="2800" i="1" dirty="0"/>
              <a:t>interface</a:t>
            </a:r>
            <a:r>
              <a:rPr lang="en-US" sz="2800" dirty="0"/>
              <a:t> is a named collection of method definitions (without implementations).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Interface reserve behaviors for classes that implement them.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8419-8BC4-4468-954A-9DD6791D6396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571500"/>
            <a:ext cx="7772400" cy="55245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/>
              <a:t>Methods declared in an interface are always public and abstract, therefore Java compiler will not complain if you omit both keywords</a:t>
            </a:r>
          </a:p>
          <a:p>
            <a:pPr algn="just"/>
            <a:r>
              <a:rPr lang="en-US" sz="2800" dirty="0"/>
              <a:t>Static methods cannot be declared in the interfaces – these methods are never abstract and do not express behavior of objects</a:t>
            </a:r>
          </a:p>
          <a:p>
            <a:pPr algn="just"/>
            <a:r>
              <a:rPr lang="en-US" sz="2800" dirty="0"/>
              <a:t>Variables can be declared in the interfaces. They can only be declared as static and final. – Both keyword are assumed by default and can be safely omitted.</a:t>
            </a:r>
          </a:p>
          <a:p>
            <a:pPr algn="just"/>
            <a:r>
              <a:rPr lang="en-US" sz="2800" dirty="0"/>
              <a:t>Sometimes interfaces declare only constants – be used to effectively import sets of related constants.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7EB0D-54CC-459A-AD86-DEE094443AC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 vs. Abstract Class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An interface is simply a list of unimplemented, and therefore abstract, methods.</a:t>
            </a:r>
          </a:p>
          <a:p>
            <a:pPr algn="just"/>
            <a:r>
              <a:rPr lang="en-US" sz="2800" dirty="0"/>
              <a:t>An interface cannot implement any methods, whereas an abstract class can. </a:t>
            </a:r>
          </a:p>
          <a:p>
            <a:pPr algn="just"/>
            <a:r>
              <a:rPr lang="en-US" sz="2800" dirty="0"/>
              <a:t>A class can implement many interfaces but can have only one </a:t>
            </a:r>
            <a:r>
              <a:rPr lang="en-US" sz="2800" dirty="0" err="1"/>
              <a:t>superclass</a:t>
            </a:r>
            <a:r>
              <a:rPr lang="en-US" sz="2800" dirty="0"/>
              <a:t>. </a:t>
            </a:r>
          </a:p>
          <a:p>
            <a:pPr algn="just"/>
            <a:r>
              <a:rPr lang="en-US" sz="2800" dirty="0"/>
              <a:t>An interface is not part of the class hierarchy. Unrelated classes can implement the same interface.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E84C-88E9-44D8-89B8-6821ED5CF060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76300"/>
          </a:xfrm>
        </p:spPr>
        <p:txBody>
          <a:bodyPr/>
          <a:lstStyle/>
          <a:p>
            <a:r>
              <a:rPr lang="en-US"/>
              <a:t>Defining an Interface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43050"/>
            <a:ext cx="7772400" cy="4914900"/>
          </a:xfrm>
        </p:spPr>
        <p:txBody>
          <a:bodyPr>
            <a:normAutofit/>
          </a:bodyPr>
          <a:lstStyle/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dirty="0"/>
              <a:t>Defining an interface is similar to creating a new class. 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dirty="0"/>
              <a:t>An interface definition has two components: the interface declaration and the interface body.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2400" i="1" dirty="0"/>
              <a:t>	</a:t>
            </a:r>
            <a:r>
              <a:rPr lang="en-US" sz="2400" i="1" dirty="0" err="1"/>
              <a:t>interfaceDeclaration</a:t>
            </a:r>
            <a:r>
              <a:rPr lang="en-US" sz="2400" dirty="0"/>
              <a:t> 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2400" dirty="0"/>
              <a:t>	{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2400" i="1" dirty="0"/>
              <a:t>		</a:t>
            </a:r>
            <a:r>
              <a:rPr lang="en-US" sz="2400" i="1" dirty="0" err="1"/>
              <a:t>interfaceBody</a:t>
            </a:r>
            <a:endParaRPr lang="en-US" sz="2400" i="1" dirty="0"/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2400" dirty="0"/>
              <a:t>	}</a:t>
            </a:r>
          </a:p>
          <a:p>
            <a:pPr lvl="1" algn="just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i="1" dirty="0" err="1"/>
              <a:t>interfaceDeclaration</a:t>
            </a:r>
            <a:r>
              <a:rPr lang="en-US" sz="2400" dirty="0"/>
              <a:t> declares various attributes about the interface such as its name and whether it extends another interface. </a:t>
            </a:r>
          </a:p>
          <a:p>
            <a:pPr lvl="1" algn="just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i="1" dirty="0" err="1"/>
              <a:t>interfaceBody</a:t>
            </a:r>
            <a:r>
              <a:rPr lang="en-US" sz="2400" dirty="0"/>
              <a:t> contains the constant and method declarations within the interface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F7B-7B77-4910-A679-893635EA876A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57250"/>
            <a:ext cx="8051800" cy="523875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/>
              <a:t>public interface </a:t>
            </a:r>
            <a:r>
              <a:rPr lang="en-US" sz="2800" dirty="0" err="1"/>
              <a:t>StockWatcher</a:t>
            </a:r>
            <a:r>
              <a:rPr lang="en-US" sz="2800" dirty="0"/>
              <a:t>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/>
              <a:t>{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/>
              <a:t>	final String </a:t>
            </a:r>
            <a:r>
              <a:rPr lang="en-US" sz="2800" dirty="0" err="1"/>
              <a:t>sunTicker</a:t>
            </a:r>
            <a:r>
              <a:rPr lang="en-US" sz="2800" dirty="0"/>
              <a:t> = "SUNW";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/>
              <a:t>	final String </a:t>
            </a:r>
            <a:r>
              <a:rPr lang="en-US" sz="2800" dirty="0" err="1"/>
              <a:t>oracleTicker</a:t>
            </a:r>
            <a:r>
              <a:rPr lang="en-US" sz="2800" dirty="0"/>
              <a:t> = "ORCL";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/>
              <a:t>	final String </a:t>
            </a:r>
            <a:r>
              <a:rPr lang="en-US" sz="2800" dirty="0" err="1"/>
              <a:t>ciscoTicker</a:t>
            </a:r>
            <a:r>
              <a:rPr lang="en-US" sz="2800" dirty="0"/>
              <a:t> = "CSCO";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/>
              <a:t>	void </a:t>
            </a:r>
            <a:r>
              <a:rPr lang="en-US" sz="2800" dirty="0" err="1"/>
              <a:t>valueChanged</a:t>
            </a:r>
            <a:endParaRPr lang="en-US" sz="28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/>
              <a:t>		(String </a:t>
            </a:r>
            <a:r>
              <a:rPr lang="en-US" sz="2800" dirty="0" err="1"/>
              <a:t>tickerSymbol</a:t>
            </a:r>
            <a:r>
              <a:rPr lang="en-US" sz="2800" dirty="0"/>
              <a:t>,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/>
              <a:t>		double </a:t>
            </a:r>
            <a:r>
              <a:rPr lang="en-US" sz="2800" dirty="0" err="1"/>
              <a:t>newValue</a:t>
            </a:r>
            <a:r>
              <a:rPr lang="en-US" sz="2800" dirty="0"/>
              <a:t>);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/>
              <a:t>} 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en-US" sz="28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/>
              <a:t>	If you do not specify that your interface is public, your interface will be accessible only to classes that are defined in the same package as the interface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4E1C-772E-480A-9AD1-84E44AC4C2CE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14350"/>
            <a:ext cx="7772400" cy="1143000"/>
          </a:xfrm>
        </p:spPr>
        <p:txBody>
          <a:bodyPr/>
          <a:lstStyle/>
          <a:p>
            <a:r>
              <a:rPr lang="en-US"/>
              <a:t>Implementing an Interface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71650"/>
            <a:ext cx="7772400" cy="45148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sz="2800" dirty="0"/>
              <a:t>Include an implements clause in the class declaration. 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A class can implement more than one interface (the Java platform supports multiple inheritance for interfaces), so the implements keyword is followed by a comma-separated list of the interfaces implemented by the class. 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When implement an interface, either the class must implement all the methods declared in the interface and its </a:t>
            </a:r>
            <a:r>
              <a:rPr lang="en-US" sz="2800" dirty="0" err="1"/>
              <a:t>superinterfaces</a:t>
            </a:r>
            <a:r>
              <a:rPr lang="en-US" sz="2800" dirty="0"/>
              <a:t>, or the class must be declared abstract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71DE-E64D-42D3-8FB1-141530B1710A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00100"/>
            <a:ext cx="7772400" cy="52959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class C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public static final int A = 1;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interface 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public int A = 2;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class X implements 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public static void main (String[] args)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	int I = C.A, j = A;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	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}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C0680-3B9F-4A14-8977-14E59ECBD3AE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711200" y="685800"/>
            <a:ext cx="8432800" cy="5657850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en-US" sz="2400"/>
              <a:t>public class StockMonitor</a:t>
            </a:r>
          </a:p>
          <a:p>
            <a:pPr>
              <a:buFontTx/>
              <a:buNone/>
            </a:pPr>
            <a:r>
              <a:rPr lang="en-US" sz="2400" b="1"/>
              <a:t>		implements StockWatcher</a:t>
            </a:r>
            <a:r>
              <a:rPr lang="en-US" sz="2400"/>
              <a:t> </a:t>
            </a:r>
          </a:p>
          <a:p>
            <a:pPr>
              <a:buFontTx/>
              <a:buNone/>
            </a:pPr>
            <a:r>
              <a:rPr lang="en-US" sz="2400"/>
              <a:t>{</a:t>
            </a:r>
          </a:p>
          <a:p>
            <a:pPr>
              <a:buFontTx/>
              <a:buNone/>
            </a:pPr>
            <a:r>
              <a:rPr lang="en-US" sz="2400"/>
              <a:t>	... </a:t>
            </a:r>
          </a:p>
          <a:p>
            <a:pPr>
              <a:buFontTx/>
              <a:buNone/>
            </a:pPr>
            <a:r>
              <a:rPr lang="en-US" sz="2400"/>
              <a:t>	public void valueChanged</a:t>
            </a:r>
          </a:p>
          <a:p>
            <a:pPr>
              <a:buFontTx/>
              <a:buNone/>
            </a:pPr>
            <a:r>
              <a:rPr lang="en-US" sz="2400"/>
              <a:t>		(String tickerSymbol, double newValue) </a:t>
            </a:r>
          </a:p>
          <a:p>
            <a:pPr>
              <a:buFontTx/>
              <a:buNone/>
            </a:pPr>
            <a:r>
              <a:rPr lang="en-US" sz="2400"/>
              <a:t>	{ </a:t>
            </a:r>
          </a:p>
          <a:p>
            <a:pPr>
              <a:buFontTx/>
              <a:buNone/>
            </a:pPr>
            <a:r>
              <a:rPr lang="en-US" sz="2400"/>
              <a:t>		if (tickerSymbol.equals(sunTicker)) </a:t>
            </a:r>
          </a:p>
          <a:p>
            <a:pPr>
              <a:buFontTx/>
              <a:buNone/>
            </a:pPr>
            <a:r>
              <a:rPr lang="en-US" sz="2400"/>
              <a:t>		{ ... } </a:t>
            </a:r>
          </a:p>
          <a:p>
            <a:pPr>
              <a:buFontTx/>
              <a:buNone/>
            </a:pPr>
            <a:r>
              <a:rPr lang="en-US" sz="2400"/>
              <a:t>		else if 					</a:t>
            </a:r>
          </a:p>
          <a:p>
            <a:pPr>
              <a:buFontTx/>
              <a:buNone/>
            </a:pPr>
            <a:r>
              <a:rPr lang="en-US" sz="2400"/>
              <a:t>		(tickerSymbol.equals(oracleTicker)) </a:t>
            </a:r>
          </a:p>
          <a:p>
            <a:pPr>
              <a:buFontTx/>
              <a:buNone/>
            </a:pPr>
            <a:r>
              <a:rPr lang="en-US" sz="2400"/>
              <a:t>		{ ... } </a:t>
            </a:r>
          </a:p>
          <a:p>
            <a:pPr>
              <a:buFontTx/>
              <a:buNone/>
            </a:pPr>
            <a:r>
              <a:rPr lang="en-US" sz="2400"/>
              <a:t>		else if 		(tickerSymbol.equals(ciscoTicker)) </a:t>
            </a:r>
          </a:p>
          <a:p>
            <a:pPr>
              <a:buFontTx/>
              <a:buNone/>
            </a:pPr>
            <a:r>
              <a:rPr lang="en-US" sz="2400"/>
              <a:t>		{ ... } </a:t>
            </a:r>
          </a:p>
          <a:p>
            <a:pPr>
              <a:buFontTx/>
              <a:buNone/>
            </a:pPr>
            <a:r>
              <a:rPr lang="en-US" sz="2400"/>
              <a:t>	} </a:t>
            </a:r>
          </a:p>
          <a:p>
            <a:pPr>
              <a:buFontTx/>
              <a:buNone/>
            </a:pPr>
            <a:r>
              <a:rPr lang="en-US" sz="2400"/>
              <a:t>}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C235-A10B-44CD-B92C-DA569C1AE7C8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660</Words>
  <Application>Microsoft Office PowerPoint</Application>
  <PresentationFormat>On-screen Show (4:3)</PresentationFormat>
  <Paragraphs>179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Interfaces and Packages</vt:lpstr>
      <vt:lpstr>What is an Interface? </vt:lpstr>
      <vt:lpstr>Slide 3</vt:lpstr>
      <vt:lpstr>Interface vs. Abstract Class</vt:lpstr>
      <vt:lpstr>Defining an Interface </vt:lpstr>
      <vt:lpstr>Slide 6</vt:lpstr>
      <vt:lpstr>Implementing an Interface</vt:lpstr>
      <vt:lpstr>Slide 8</vt:lpstr>
      <vt:lpstr>Slide 9</vt:lpstr>
      <vt:lpstr>Properties of Interface </vt:lpstr>
      <vt:lpstr>What is Package?</vt:lpstr>
      <vt:lpstr>Why Using Packages?</vt:lpstr>
      <vt:lpstr>Put Your Classes and Interfaces into Packages</vt:lpstr>
      <vt:lpstr>Subpackages</vt:lpstr>
      <vt:lpstr>Partial Package Tree of Java</vt:lpstr>
      <vt:lpstr>Packages and Class</vt:lpstr>
      <vt:lpstr>import Statement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Interfaces and Packages</dc:title>
  <dc:creator>HP2</dc:creator>
  <cp:lastModifiedBy>HP2</cp:lastModifiedBy>
  <cp:revision>6</cp:revision>
  <dcterms:created xsi:type="dcterms:W3CDTF">2023-08-04T07:26:32Z</dcterms:created>
  <dcterms:modified xsi:type="dcterms:W3CDTF">2023-08-05T06:20:58Z</dcterms:modified>
</cp:coreProperties>
</file>