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03" r:id="rId2"/>
    <p:sldId id="404" r:id="rId3"/>
    <p:sldId id="449" r:id="rId4"/>
    <p:sldId id="413" r:id="rId5"/>
    <p:sldId id="440" r:id="rId6"/>
    <p:sldId id="439" r:id="rId7"/>
    <p:sldId id="461" r:id="rId8"/>
    <p:sldId id="408" r:id="rId9"/>
    <p:sldId id="460" r:id="rId10"/>
    <p:sldId id="410" r:id="rId11"/>
    <p:sldId id="414" r:id="rId12"/>
    <p:sldId id="405" r:id="rId13"/>
    <p:sldId id="441" r:id="rId14"/>
  </p:sldIdLst>
  <p:sldSz cx="9144000" cy="6858000" type="screen4x3"/>
  <p:notesSz cx="7010400" cy="9236075"/>
  <p:defaultTextStyle>
    <a:defPPr>
      <a:defRPr lang="en-US"/>
    </a:defPPr>
    <a:lvl1pPr algn="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66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647" autoAdjust="0"/>
    <p:restoredTop sz="97849" autoAdjust="0"/>
  </p:normalViewPr>
  <p:slideViewPr>
    <p:cSldViewPr>
      <p:cViewPr>
        <p:scale>
          <a:sx n="66" d="100"/>
          <a:sy n="66" d="100"/>
        </p:scale>
        <p:origin x="-1422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4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1686" y="-102"/>
      </p:cViewPr>
      <p:guideLst>
        <p:guide orient="horz" pos="290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 b="1">
                <a:solidFill>
                  <a:srgbClr val="0000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defTabSz="928688">
              <a:defRPr sz="1200" b="1">
                <a:solidFill>
                  <a:srgbClr val="0000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 b="1">
                <a:solidFill>
                  <a:srgbClr val="0000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defTabSz="928688">
              <a:defRPr sz="1200" b="1">
                <a:solidFill>
                  <a:srgbClr val="0000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6708E72-7F14-48BA-AC09-3B53BE2A3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l" defTabSz="9286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defTabSz="9286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87850"/>
            <a:ext cx="51403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l" defTabSz="9286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defTabSz="928688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D759FC4B-CA5A-46CA-BE80-16F0530A5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17357-DC68-43E1-9173-9B31D3D43C2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67B8E-8DD2-4557-986F-A0A1F3F83F4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6A70AC-BA01-45F6-8A63-76E83E36744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9E2886-6842-4D46-94B2-38904790ABC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9283E8-3B39-4360-BB04-FD4491F27D4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49567F-6386-48AC-9B0A-6A966C3FB09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174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Prevention:</a:t>
            </a:r>
            <a:r>
              <a:rPr lang="en-GB" smtClean="0"/>
              <a:t> locks at doors, window bars, walls round the property</a:t>
            </a:r>
          </a:p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Detection:</a:t>
            </a:r>
            <a:r>
              <a:rPr lang="en-GB" smtClean="0"/>
              <a:t> stolen items are missing, burglar alarms, closed circuit TV</a:t>
            </a:r>
          </a:p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Reaction:</a:t>
            </a:r>
            <a:r>
              <a:rPr lang="en-GB" smtClean="0"/>
              <a:t> call the police, replace stolen items, make an insurance claim …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Prevention:</a:t>
            </a:r>
            <a:r>
              <a:rPr lang="en-GB" smtClean="0"/>
              <a:t> encrypt your orders, rely on the merchant to perform checks on the caller, don’t use the Internet (?) …</a:t>
            </a:r>
          </a:p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Detection:</a:t>
            </a:r>
            <a:r>
              <a:rPr lang="en-GB" smtClean="0"/>
              <a:t> an unauthorized transaction appears on your credit card statement</a:t>
            </a:r>
          </a:p>
          <a:p>
            <a:pPr eaLnBrk="1" hangingPunct="1"/>
            <a:r>
              <a:rPr lang="en-GB" smtClean="0">
                <a:solidFill>
                  <a:srgbClr val="003399"/>
                </a:solidFill>
              </a:rPr>
              <a:t>Reaction:</a:t>
            </a:r>
            <a:r>
              <a:rPr lang="en-GB" smtClean="0"/>
              <a:t> complain, ask for a new card number, etc.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BFA90-ACEB-4321-8476-F2F9E2439DA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FA7A0-8DD5-4CE1-A2F6-E22C275E1D3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A967A-835F-46AA-AE68-4428C0EDD61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4FE91C-F24C-4E8D-ABAF-B84AC0EE2FF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64F67C-D03D-4F2A-9C9A-905E5867FF6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1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BC2C94-6654-4CD0-8B9D-B1CCE6A7182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78AAC-1A3B-492D-8284-87564A95869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4579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3438525" y="2390775"/>
            <a:ext cx="0" cy="0"/>
          </a:xfrm>
          <a:ln/>
        </p:spPr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280" tIns="45639" rIns="91280" bIns="45639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5171-8DC4-4F93-A6CA-5A5E14CF07A4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05C6D-556B-4EAE-B4C3-9BBC7A8BB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F3AC8-4721-40E7-B887-6D9D2A13F082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11736-A224-4F3F-874B-AC3A2D308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D7859-536B-4C69-83DC-23C756FEF7A5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908B8-B7D7-46A8-8233-BA28513E0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E1084-04AD-4DC6-9851-143902943020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74D02-F8B5-402B-A438-CDF9048A6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FB557-8E2C-463B-9845-789CE1945F44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9A604-BB00-4F86-954C-47B4DBD62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85377-0D3B-4226-BE08-3D071E627D1F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F8F30-6ACF-4D14-827D-06B5D9B6D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81B67-170B-474E-A02C-FD9E21EDDA93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0FA72-FD27-4B4E-BBB8-1A2BBD966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98DCA-3165-4BA2-A950-45C182DDC8F9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B66FC-86D0-4056-BBF0-5A1A17E59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269C5-EE6D-485E-8A20-B86FAB16E917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93914-8CE0-4D27-AE8E-EDE5BA941D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ACF5F-8EFC-41AA-BAC2-FC1426EB8BB3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637CE-7657-46AC-A764-A90898685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47F-0B64-4F1C-9DD0-C6FD782A7367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05B45-A148-4131-9E4F-6B2E0437F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3000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EBFE5E5B-F9B5-496E-9251-BABEAD41F5E2}" type="datetime1">
              <a:rPr lang="en-US"/>
              <a:pPr>
                <a:defRPr/>
              </a:pPr>
              <a:t>26-02-2024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C49F6231-4B6D-4EF8-8D31-36A196CFE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3000">
    <p:comb dir="vert"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B971AC-EA3B-4716-BC7D-8A776BE2C03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Java Database Connectivity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514600"/>
            <a:ext cx="7162800" cy="37338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accent2"/>
                </a:solidFill>
              </a:rPr>
              <a:t>Enterprise Application Development</a:t>
            </a:r>
          </a:p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3600" b="1" dirty="0" smtClean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4419600"/>
            <a:ext cx="3429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Presented By</a:t>
            </a:r>
          </a:p>
          <a:p>
            <a:pPr algn="just"/>
            <a:r>
              <a:rPr lang="en-US" dirty="0" smtClean="0"/>
              <a:t>Dr. Monika Patel</a:t>
            </a:r>
          </a:p>
          <a:p>
            <a:pPr algn="just"/>
            <a:r>
              <a:rPr lang="en-US" dirty="0" smtClean="0"/>
              <a:t>Asst. Professor Computer Dept </a:t>
            </a:r>
            <a:r>
              <a:rPr lang="en-US" dirty="0" err="1" smtClean="0"/>
              <a:t>Durga</a:t>
            </a:r>
            <a:r>
              <a:rPr lang="en-US" dirty="0" smtClean="0"/>
              <a:t> College Raipur(CG) </a:t>
            </a:r>
            <a:endParaRPr lang="en-US" dirty="0"/>
          </a:p>
        </p:txBody>
      </p:sp>
    </p:spTree>
  </p:cSld>
  <p:clrMapOvr>
    <a:masterClrMapping/>
  </p:clrMapOvr>
  <p:transition spd="slow" advClick="0" advTm="3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648797-DE88-431C-B774-CF5FE2F67C4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181600"/>
          </a:xfrm>
        </p:spPr>
        <p:txBody>
          <a:bodyPr/>
          <a:lstStyle/>
          <a:p>
            <a:pPr marL="609600" indent="-609600" eaLnBrk="1" hangingPunct="1"/>
            <a:r>
              <a:rPr lang="en-US" sz="26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Type IV driver is an all-Java driver that is </a:t>
            </a:r>
            <a:r>
              <a:rPr lang="en-US" sz="2600" smtClean="0">
                <a:latin typeface="Garamond" pitchFamily="18" charset="0"/>
                <a:cs typeface="Times New Roman" pitchFamily="18" charset="0"/>
              </a:rPr>
              <a:t>also called a thin driver 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It issues requests directly to the database using its native protocol</a:t>
            </a:r>
            <a:endParaRPr lang="en-US" sz="2200" smtClean="0">
              <a:latin typeface="Garamond" pitchFamily="18" charset="0"/>
              <a:cs typeface="Times New Roman" pitchFamily="18" charset="0"/>
            </a:endParaRPr>
          </a:p>
          <a:p>
            <a:pPr marL="1100138" lvl="1" indent="-533400" eaLnBrk="1" hangingPunct="1"/>
            <a:r>
              <a:rPr lang="en-US" sz="2200" smtClean="0">
                <a:latin typeface="Garamond" pitchFamily="18" charset="0"/>
                <a:cs typeface="Times New Roman" pitchFamily="18" charset="0"/>
              </a:rPr>
              <a:t>It can be used directly on platform with a JVM</a:t>
            </a:r>
          </a:p>
          <a:p>
            <a:pPr marL="1100138" lvl="1" indent="-533400" eaLnBrk="1" hangingPunct="1"/>
            <a:r>
              <a:rPr lang="en-US" sz="2200" smtClean="0">
                <a:latin typeface="Garamond" pitchFamily="18" charset="0"/>
                <a:cs typeface="Times New Roman" pitchFamily="18" charset="0"/>
              </a:rPr>
              <a:t>Most efficient since requests only go through one layer</a:t>
            </a:r>
          </a:p>
          <a:p>
            <a:pPr marL="1100138" lvl="1" indent="-533400" eaLnBrk="1" hangingPunct="1"/>
            <a:r>
              <a:rPr lang="en-US" sz="2200" smtClean="0">
                <a:latin typeface="Garamond" pitchFamily="18" charset="0"/>
                <a:cs typeface="Times New Roman" pitchFamily="18" charset="0"/>
              </a:rPr>
              <a:t>Simplest to deploy since no additional libraries or middle-ware</a:t>
            </a: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Drivers (Type IV)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438400" y="4191000"/>
            <a:ext cx="4422775" cy="1527175"/>
            <a:chOff x="2438400" y="4191000"/>
            <a:chExt cx="4422775" cy="1527175"/>
          </a:xfrm>
        </p:grpSpPr>
        <p:sp>
          <p:nvSpPr>
            <p:cNvPr id="12294" name="AutoShape 5"/>
            <p:cNvSpPr>
              <a:spLocks noChangeArrowheads="1"/>
            </p:cNvSpPr>
            <p:nvPr/>
          </p:nvSpPr>
          <p:spPr bwMode="auto">
            <a:xfrm>
              <a:off x="5962650" y="4259263"/>
              <a:ext cx="898525" cy="1390650"/>
            </a:xfrm>
            <a:prstGeom prst="can">
              <a:avLst>
                <a:gd name="adj" fmla="val 386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Database</a:t>
              </a:r>
            </a:p>
          </p:txBody>
        </p:sp>
        <p:cxnSp>
          <p:nvCxnSpPr>
            <p:cNvPr id="12295" name="AutoShape 7"/>
            <p:cNvCxnSpPr>
              <a:cxnSpLocks noChangeShapeType="1"/>
              <a:stCxn id="12299" idx="3"/>
              <a:endCxn id="12294" idx="2"/>
            </p:cNvCxnSpPr>
            <p:nvPr/>
          </p:nvCxnSpPr>
          <p:spPr bwMode="auto">
            <a:xfrm>
              <a:off x="4286250" y="4954588"/>
              <a:ext cx="1676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2296" name="Group 13"/>
            <p:cNvGrpSpPr>
              <a:grpSpLocks/>
            </p:cNvGrpSpPr>
            <p:nvPr/>
          </p:nvGrpSpPr>
          <p:grpSpPr bwMode="auto">
            <a:xfrm>
              <a:off x="2438400" y="4191000"/>
              <a:ext cx="1847850" cy="1527175"/>
              <a:chOff x="912" y="2784"/>
              <a:chExt cx="1164" cy="962"/>
            </a:xfrm>
          </p:grpSpPr>
          <p:sp>
            <p:nvSpPr>
              <p:cNvPr id="12298" name="Rectangle 8"/>
              <p:cNvSpPr>
                <a:spLocks noChangeArrowheads="1"/>
              </p:cNvSpPr>
              <p:nvPr/>
            </p:nvSpPr>
            <p:spPr bwMode="auto">
              <a:xfrm>
                <a:off x="912" y="2784"/>
                <a:ext cx="869" cy="9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tabLst>
                    <a:tab pos="1084263" algn="l"/>
                  </a:tabLst>
                </a:pPr>
                <a:r>
                  <a:rPr lang="en-US" sz="1800"/>
                  <a:t>Client</a:t>
                </a:r>
              </a:p>
              <a:p>
                <a:pPr algn="ctr">
                  <a:tabLst>
                    <a:tab pos="1084263" algn="l"/>
                  </a:tabLst>
                </a:pPr>
                <a:r>
                  <a:rPr lang="en-US" sz="1800"/>
                  <a:t>Application</a:t>
                </a:r>
              </a:p>
            </p:txBody>
          </p:sp>
          <p:sp>
            <p:nvSpPr>
              <p:cNvPr id="12299" name="Rectangle 9"/>
              <p:cNvSpPr>
                <a:spLocks noChangeArrowheads="1"/>
              </p:cNvSpPr>
              <p:nvPr/>
            </p:nvSpPr>
            <p:spPr bwMode="auto">
              <a:xfrm>
                <a:off x="1783" y="2784"/>
                <a:ext cx="293" cy="9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anchor="ctr"/>
              <a:lstStyle/>
              <a:p>
                <a:pPr algn="ctr">
                  <a:tabLst>
                    <a:tab pos="1084263" algn="l"/>
                  </a:tabLst>
                </a:pPr>
                <a:r>
                  <a:rPr lang="en-US" sz="1600"/>
                  <a:t>Driver (Type IV)</a:t>
                </a:r>
              </a:p>
            </p:txBody>
          </p:sp>
        </p:grpSp>
        <p:sp>
          <p:nvSpPr>
            <p:cNvPr id="12297" name="Rectangle 11"/>
            <p:cNvSpPr>
              <a:spLocks noChangeArrowheads="1"/>
            </p:cNvSpPr>
            <p:nvPr/>
          </p:nvSpPr>
          <p:spPr bwMode="auto">
            <a:xfrm rot="-5400000">
              <a:off x="4902200" y="4289425"/>
              <a:ext cx="425450" cy="1809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lIns="0" rIns="0">
              <a:spAutoFit/>
            </a:bodyPr>
            <a:lstStyle/>
            <a:p>
              <a:pPr algn="ctr">
                <a:tabLst>
                  <a:tab pos="0" algn="l"/>
                  <a:tab pos="1541463" algn="l"/>
                </a:tabLst>
              </a:pPr>
              <a:r>
                <a:rPr lang="en-US" sz="1400">
                  <a:latin typeface="Garamond" pitchFamily="18" charset="0"/>
                  <a:cs typeface="Times New Roman" pitchFamily="18" charset="0"/>
                </a:rPr>
                <a:t>Database Specific Protocol</a:t>
              </a:r>
            </a:p>
          </p:txBody>
        </p:sp>
      </p:grpSp>
    </p:spTree>
  </p:cSld>
  <p:clrMapOvr>
    <a:masterClrMapping/>
  </p:clrMapOvr>
  <p:transition spd="slow" advTm="3000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5B70EC-C9CB-4FBE-8A9B-09EC834A78D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924800" cy="3048000"/>
          </a:xfrm>
        </p:spPr>
        <p:txBody>
          <a:bodyPr/>
          <a:lstStyle/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Driver Manager: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Loads database drivers and manages connections between the application and the driver</a:t>
            </a:r>
          </a:p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Driver: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Translates API calls into operations for specific database</a:t>
            </a:r>
          </a:p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Connection: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Session between application and data source</a:t>
            </a:r>
          </a:p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Statement: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SQL statement to perform query or update</a:t>
            </a:r>
          </a:p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Metadata: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Information about returned data, database, &amp; driver</a:t>
            </a:r>
          </a:p>
          <a:p>
            <a:pPr marL="287338" indent="-287338" eaLnBrk="1" hangingPunct="1"/>
            <a:r>
              <a:rPr lang="en-US" sz="2000" b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Result Set: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Logical set of columns and rows of data returned by executing a statement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Conceptual Components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55625" y="4460875"/>
            <a:ext cx="109696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DriverManager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1828800" y="4343400"/>
            <a:ext cx="695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400">
                <a:latin typeface="Garamond" pitchFamily="18" charset="0"/>
              </a:rPr>
              <a:t>Creates</a:t>
            </a:r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2846388" y="4460875"/>
            <a:ext cx="109696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Connection</a:t>
            </a:r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>
            <a:off x="3944938" y="4616450"/>
            <a:ext cx="1189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Text Box 10"/>
          <p:cNvSpPr txBox="1">
            <a:spLocks noChangeArrowheads="1"/>
          </p:cNvSpPr>
          <p:nvPr/>
        </p:nvSpPr>
        <p:spPr bwMode="auto">
          <a:xfrm>
            <a:off x="4191000" y="4343400"/>
            <a:ext cx="695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400">
                <a:latin typeface="Garamond" pitchFamily="18" charset="0"/>
              </a:rPr>
              <a:t>Creates</a:t>
            </a:r>
          </a:p>
        </p:txBody>
      </p:sp>
      <p:sp>
        <p:nvSpPr>
          <p:cNvPr id="13322" name="Rectangle 11"/>
          <p:cNvSpPr>
            <a:spLocks noChangeArrowheads="1"/>
          </p:cNvSpPr>
          <p:nvPr/>
        </p:nvSpPr>
        <p:spPr bwMode="auto">
          <a:xfrm>
            <a:off x="5140325" y="4460875"/>
            <a:ext cx="109696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Statement</a:t>
            </a:r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6477000" y="43688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l"/>
            <a:r>
              <a:rPr lang="en-US" sz="1400">
                <a:latin typeface="Garamond" pitchFamily="18" charset="0"/>
              </a:rPr>
              <a:t>Creates</a:t>
            </a:r>
          </a:p>
        </p:txBody>
      </p:sp>
      <p:sp>
        <p:nvSpPr>
          <p:cNvPr id="13324" name="Rectangle 14"/>
          <p:cNvSpPr>
            <a:spLocks noChangeArrowheads="1"/>
          </p:cNvSpPr>
          <p:nvPr/>
        </p:nvSpPr>
        <p:spPr bwMode="auto">
          <a:xfrm>
            <a:off x="7435850" y="4460875"/>
            <a:ext cx="109696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Result Set</a:t>
            </a:r>
          </a:p>
        </p:txBody>
      </p:sp>
      <p:sp>
        <p:nvSpPr>
          <p:cNvPr id="13325" name="Rectangle 15"/>
          <p:cNvSpPr>
            <a:spLocks noChangeArrowheads="1"/>
          </p:cNvSpPr>
          <p:nvPr/>
        </p:nvSpPr>
        <p:spPr bwMode="auto">
          <a:xfrm>
            <a:off x="6400800" y="5207000"/>
            <a:ext cx="1096963" cy="35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Driver</a:t>
            </a:r>
          </a:p>
        </p:txBody>
      </p:sp>
      <p:sp>
        <p:nvSpPr>
          <p:cNvPr id="13326" name="AutoShape 16"/>
          <p:cNvSpPr>
            <a:spLocks noChangeArrowheads="1"/>
          </p:cNvSpPr>
          <p:nvPr/>
        </p:nvSpPr>
        <p:spPr bwMode="auto">
          <a:xfrm>
            <a:off x="6456363" y="6024563"/>
            <a:ext cx="992187" cy="452437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Garamond" pitchFamily="18" charset="0"/>
              </a:rPr>
              <a:t>Database</a:t>
            </a:r>
          </a:p>
        </p:txBody>
      </p:sp>
      <p:sp>
        <p:nvSpPr>
          <p:cNvPr id="13327" name="Line 17"/>
          <p:cNvSpPr>
            <a:spLocks noChangeShapeType="1"/>
          </p:cNvSpPr>
          <p:nvPr/>
        </p:nvSpPr>
        <p:spPr bwMode="auto">
          <a:xfrm>
            <a:off x="3363913" y="4908550"/>
            <a:ext cx="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8"/>
          <p:cNvSpPr>
            <a:spLocks noChangeShapeType="1"/>
          </p:cNvSpPr>
          <p:nvPr/>
        </p:nvSpPr>
        <p:spPr bwMode="auto">
          <a:xfrm>
            <a:off x="3363913" y="5313363"/>
            <a:ext cx="285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>
            <a:off x="3048000" y="5383213"/>
            <a:ext cx="1028700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400">
                <a:latin typeface="Garamond" pitchFamily="18" charset="0"/>
              </a:rPr>
              <a:t>Established </a:t>
            </a:r>
          </a:p>
          <a:p>
            <a:pPr algn="l"/>
            <a:r>
              <a:rPr lang="en-US" sz="1400">
                <a:latin typeface="Garamond" pitchFamily="18" charset="0"/>
              </a:rPr>
              <a:t>Link to DB</a:t>
            </a:r>
          </a:p>
        </p:txBody>
      </p:sp>
      <p:cxnSp>
        <p:nvCxnSpPr>
          <p:cNvPr id="13330" name="AutoShape 20"/>
          <p:cNvCxnSpPr>
            <a:cxnSpLocks noChangeShapeType="1"/>
            <a:stCxn id="13322" idx="2"/>
            <a:endCxn id="13325" idx="1"/>
          </p:cNvCxnSpPr>
          <p:nvPr/>
        </p:nvCxnSpPr>
        <p:spPr bwMode="auto">
          <a:xfrm rot="16200000" flipH="1">
            <a:off x="5811837" y="4795838"/>
            <a:ext cx="466725" cy="711200"/>
          </a:xfrm>
          <a:prstGeom prst="bentConnector2">
            <a:avLst/>
          </a:prstGeom>
          <a:noFill/>
          <a:ln w="63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3331" name="AutoShape 21"/>
          <p:cNvCxnSpPr>
            <a:cxnSpLocks noChangeShapeType="1"/>
            <a:stCxn id="13325" idx="2"/>
            <a:endCxn id="13326" idx="1"/>
          </p:cNvCxnSpPr>
          <p:nvPr/>
        </p:nvCxnSpPr>
        <p:spPr bwMode="auto">
          <a:xfrm>
            <a:off x="6950075" y="5562600"/>
            <a:ext cx="3175" cy="46196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3332" name="AutoShape 22"/>
          <p:cNvCxnSpPr>
            <a:cxnSpLocks noChangeShapeType="1"/>
            <a:stCxn id="13325" idx="3"/>
            <a:endCxn id="13324" idx="2"/>
          </p:cNvCxnSpPr>
          <p:nvPr/>
        </p:nvCxnSpPr>
        <p:spPr bwMode="auto">
          <a:xfrm flipV="1">
            <a:off x="7497763" y="4918075"/>
            <a:ext cx="487362" cy="466725"/>
          </a:xfrm>
          <a:prstGeom prst="bentConnector2">
            <a:avLst/>
          </a:prstGeom>
          <a:noFill/>
          <a:ln w="63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3333" name="Line 24"/>
          <p:cNvSpPr>
            <a:spLocks noChangeShapeType="1"/>
          </p:cNvSpPr>
          <p:nvPr/>
        </p:nvSpPr>
        <p:spPr bwMode="auto">
          <a:xfrm>
            <a:off x="1655763" y="4616450"/>
            <a:ext cx="1189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5"/>
          <p:cNvSpPr>
            <a:spLocks noChangeShapeType="1"/>
          </p:cNvSpPr>
          <p:nvPr/>
        </p:nvSpPr>
        <p:spPr bwMode="auto">
          <a:xfrm>
            <a:off x="6245225" y="4614863"/>
            <a:ext cx="11890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 advTm="3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  <p:bldP spid="13316" grpId="0"/>
      <p:bldP spid="13317" grpId="0" animBg="1"/>
      <p:bldP spid="13318" grpId="0"/>
      <p:bldP spid="13319" grpId="0" animBg="1"/>
      <p:bldP spid="13320" grpId="0" animBg="1"/>
      <p:bldP spid="13321" grpId="0"/>
      <p:bldP spid="13322" grpId="0" animBg="1"/>
      <p:bldP spid="13323" grpId="0"/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/>
      <p:bldP spid="13333" grpId="0" animBg="1"/>
      <p:bldP spid="133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34D51F-A395-4CA1-B9A5-F60991F6354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028" name="Rectangle 2050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5486400" cy="5486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 standard database access method developed by the </a:t>
            </a:r>
            <a:r>
              <a:rPr lang="en-US" sz="2000" smtClean="0">
                <a:solidFill>
                  <a:srgbClr val="3333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SQL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smtClean="0">
                <a:solidFill>
                  <a:srgbClr val="3333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Access</a:t>
            </a:r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group in 1992.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The goal of </a:t>
            </a:r>
            <a:r>
              <a:rPr lang="en-US" sz="1800" smtClean="0">
                <a:solidFill>
                  <a:srgbClr val="3333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ODBC</a:t>
            </a: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is to make it possible to access any data from any application, regardless of which database management system (DBMS) is handling the data.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ODBC manages this by inserting a middle layer, called a </a:t>
            </a:r>
            <a:r>
              <a:rPr lang="en-US" sz="1800" smtClean="0">
                <a:solidFill>
                  <a:srgbClr val="3333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database</a:t>
            </a:r>
            <a:r>
              <a:rPr lang="en-US" sz="1800" i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driver </a:t>
            </a: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, between an application and the DBMS.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The purpose of this layer is to translate the application's data queries into commands that the DBMS understands.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For this to work, both the application and the DBMS must be </a:t>
            </a:r>
            <a:r>
              <a:rPr lang="en-US" sz="1800" i="1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ODBC-compliant</a:t>
            </a:r>
            <a:r>
              <a:rPr lang="en-US" sz="18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, that is, the application must be capable of issuing ODBC commands and the DBMS must be capable of responding to them. </a:t>
            </a:r>
          </a:p>
        </p:txBody>
      </p:sp>
      <p:sp>
        <p:nvSpPr>
          <p:cNvPr id="1029" name="Rectangle 2051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400" b="1">
                <a:solidFill>
                  <a:srgbClr val="3333CC"/>
                </a:solidFill>
                <a:latin typeface="Arial-BoldMT"/>
              </a:rPr>
              <a:t>Open Database Connectivity (ODBC)</a:t>
            </a:r>
          </a:p>
        </p:txBody>
      </p:sp>
      <p:graphicFrame>
        <p:nvGraphicFramePr>
          <p:cNvPr id="1026" name="Object 2055"/>
          <p:cNvGraphicFramePr>
            <a:graphicFrameLocks noChangeAspect="1"/>
          </p:cNvGraphicFramePr>
          <p:nvPr/>
        </p:nvGraphicFramePr>
        <p:xfrm>
          <a:off x="6299200" y="2295525"/>
          <a:ext cx="2235200" cy="3114675"/>
        </p:xfrm>
        <a:graphic>
          <a:graphicData uri="http://schemas.openxmlformats.org/presentationml/2006/ole">
            <p:oleObj spid="_x0000_s1026" name="Bitmap Image" r:id="rId4" imgW="3529829" imgH="3115180" progId="Paint.Picture">
              <p:embed/>
            </p:oleObj>
          </a:graphicData>
        </a:graphic>
      </p:graphicFrame>
      <p:sp>
        <p:nvSpPr>
          <p:cNvPr id="1030" name="AutoShape 2056"/>
          <p:cNvSpPr>
            <a:spLocks noChangeArrowheads="1"/>
          </p:cNvSpPr>
          <p:nvPr/>
        </p:nvSpPr>
        <p:spPr bwMode="auto">
          <a:xfrm>
            <a:off x="7848600" y="1981200"/>
            <a:ext cx="92075" cy="822325"/>
          </a:xfrm>
          <a:prstGeom prst="downArrow">
            <a:avLst>
              <a:gd name="adj1" fmla="val 50000"/>
              <a:gd name="adj2" fmla="val 22327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Text Box 2057"/>
          <p:cNvSpPr txBox="1">
            <a:spLocks noChangeArrowheads="1"/>
          </p:cNvSpPr>
          <p:nvPr/>
        </p:nvSpPr>
        <p:spPr bwMode="auto">
          <a:xfrm>
            <a:off x="6477000" y="1600200"/>
            <a:ext cx="1974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Arial" pitchFamily="34" charset="0"/>
              </a:rPr>
              <a:t>ODBC Interface</a:t>
            </a:r>
          </a:p>
        </p:txBody>
      </p:sp>
    </p:spTree>
  </p:cSld>
  <p:clrMapOvr>
    <a:masterClrMapping/>
  </p:clrMapOvr>
  <p:transition spd="slow" advTm="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/>
      <p:bldP spid="1029" grpId="0"/>
      <p:bldP spid="1030" grpId="0" animBg="1"/>
      <p:bldP spid="10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001437-5978-4EC8-A043-3870E0D466B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– Data Types</a:t>
            </a:r>
          </a:p>
        </p:txBody>
      </p:sp>
      <p:pic>
        <p:nvPicPr>
          <p:cNvPr id="14340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828800"/>
            <a:ext cx="36925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981200"/>
            <a:ext cx="411321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28"/>
          <p:cNvSpPr txBox="1">
            <a:spLocks noChangeArrowheads="1"/>
          </p:cNvSpPr>
          <p:nvPr/>
        </p:nvSpPr>
        <p:spPr bwMode="auto">
          <a:xfrm>
            <a:off x="1066800" y="5181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400" b="1">
              <a:solidFill>
                <a:srgbClr val="0000FF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92AD72-E48A-4EA7-8C72-000634FE3EB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181600"/>
          </a:xfrm>
        </p:spPr>
        <p:txBody>
          <a:bodyPr/>
          <a:lstStyle/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API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Architecture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Types of Drivers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Conceptual Components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ODBC</a:t>
            </a:r>
          </a:p>
          <a:p>
            <a:pPr marL="1100138" lvl="1" indent="-533400" eaLnBrk="1" hangingPunct="1"/>
            <a:r>
              <a:rPr lang="en-US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Data Types</a:t>
            </a:r>
          </a:p>
          <a:p>
            <a:pPr marL="1100138" lvl="1" indent="-533400" eaLnBrk="1" hangingPunct="1"/>
            <a:endParaRPr lang="en-US" sz="2400" smtClean="0">
              <a:solidFill>
                <a:srgbClr val="000000"/>
              </a:solidFill>
              <a:latin typeface="Garamond" pitchFamily="18" charset="0"/>
              <a:ea typeface="Arial Unicode MS" pitchFamily="34" charset="-128"/>
              <a:cs typeface="Arial Unicode MS" pitchFamily="34" charset="-128"/>
            </a:endParaRPr>
          </a:p>
          <a:p>
            <a:pPr marL="1100138" lvl="1" indent="-533400" eaLnBrk="1" hangingPunct="1">
              <a:buFontTx/>
              <a:buNone/>
            </a:pPr>
            <a:endParaRPr lang="en-US" sz="2400" smtClean="0">
              <a:solidFill>
                <a:srgbClr val="000000"/>
              </a:solidFill>
              <a:latin typeface="Garamond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800" b="1">
                <a:solidFill>
                  <a:srgbClr val="CC0000"/>
                </a:solidFill>
                <a:latin typeface="Arial-BoldMT"/>
              </a:rPr>
              <a:t>Topics </a:t>
            </a:r>
          </a:p>
        </p:txBody>
      </p:sp>
    </p:spTree>
  </p:cSld>
  <p:clrMapOvr>
    <a:masterClrMapping/>
  </p:clrMapOvr>
  <p:transition spd="slow" advTm="3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986032-F42C-46DD-AE86-D331CF5DA16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4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334000"/>
          </a:xfrm>
        </p:spPr>
        <p:txBody>
          <a:bodyPr/>
          <a:lstStyle/>
          <a:p>
            <a:pPr marL="609600" indent="-609600" eaLnBrk="1" hangingPunct="1"/>
            <a:r>
              <a:rPr lang="en-US" sz="26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JDBC: Java Database Connectivity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It provides a standard library for Java programs to connect to a database and send it commands using SQL</a:t>
            </a:r>
          </a:p>
          <a:p>
            <a:pPr marL="1100138" lvl="1" indent="-533400" eaLnBrk="1" hangingPunct="1"/>
            <a:r>
              <a:rPr lang="en-US" sz="2200" smtClean="0">
                <a:latin typeface="Garamond" pitchFamily="18" charset="0"/>
                <a:cs typeface="Times New Roman" pitchFamily="18" charset="0"/>
              </a:rPr>
              <a:t>It generalizes common database access functions into a set of common classes and methods</a:t>
            </a:r>
          </a:p>
          <a:p>
            <a:pPr marL="1100138" lvl="1" indent="-533400" eaLnBrk="1" hangingPunct="1"/>
            <a:r>
              <a:rPr lang="en-US" sz="2200" smtClean="0">
                <a:latin typeface="Garamond" pitchFamily="18" charset="0"/>
                <a:cs typeface="Times New Roman" pitchFamily="18" charset="0"/>
              </a:rPr>
              <a:t>Abstracts vendor specific details into a code library making the connectivity to multiple databases transparent to user</a:t>
            </a:r>
          </a:p>
          <a:p>
            <a:pPr marL="609600" indent="-609600" eaLnBrk="1" hangingPunct="1"/>
            <a:r>
              <a:rPr lang="en-US" sz="26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API Standardizes: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Way to establish connection to database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Approach to initiating queries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Method to create stored procedures</a:t>
            </a:r>
          </a:p>
          <a:p>
            <a:pPr marL="1100138" lvl="1" indent="-5334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Data structure of the query result</a:t>
            </a:r>
          </a:p>
        </p:txBody>
      </p:sp>
      <p:sp>
        <p:nvSpPr>
          <p:cNvPr id="5125" name="Rectangle 1027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Definition</a:t>
            </a:r>
          </a:p>
        </p:txBody>
      </p:sp>
    </p:spTree>
  </p:cSld>
  <p:clrMapOvr>
    <a:masterClrMapping/>
  </p:clrMapOvr>
  <p:transition spd="slow" advTm="3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73D460-22E5-47BA-9111-A5EFB1C2C38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257800"/>
          </a:xfrm>
        </p:spPr>
        <p:txBody>
          <a:bodyPr/>
          <a:lstStyle/>
          <a:p>
            <a:pPr marL="609600" indent="-609600" eaLnBrk="1" hangingPunct="1"/>
            <a:r>
              <a:rPr lang="en-US" sz="2400" smtClean="0">
                <a:latin typeface="Garamond" pitchFamily="18" charset="0"/>
                <a:cs typeface="Times New Roman" pitchFamily="18" charset="0"/>
              </a:rPr>
              <a:t>Two main packages java.sql and javax.sql</a:t>
            </a:r>
          </a:p>
          <a:p>
            <a:pPr marL="1100138" lvl="1" indent="-533400" eaLnBrk="1" hangingPunct="1"/>
            <a:r>
              <a:rPr lang="en-US" sz="2000" b="1" smtClean="0">
                <a:latin typeface="Garamond" pitchFamily="18" charset="0"/>
                <a:cs typeface="Times New Roman" pitchFamily="18" charset="0"/>
              </a:rPr>
              <a:t>Java.sql</a:t>
            </a:r>
            <a:r>
              <a:rPr lang="en-US" sz="2000" smtClean="0">
                <a:latin typeface="Garamond" pitchFamily="18" charset="0"/>
                <a:cs typeface="Times New Roman" pitchFamily="18" charset="0"/>
              </a:rPr>
              <a:t> contains all core classes required for accessing database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	(Part of Java 2 SDK, Standard Edition)</a:t>
            </a:r>
          </a:p>
          <a:p>
            <a:pPr marL="1100138" lvl="1" indent="-533400" eaLnBrk="1" hangingPunct="1"/>
            <a:r>
              <a:rPr lang="en-US" sz="2000" b="1" smtClean="0">
                <a:latin typeface="Garamond" pitchFamily="18" charset="0"/>
                <a:cs typeface="Times New Roman" pitchFamily="18" charset="0"/>
              </a:rPr>
              <a:t>Javax.sql</a:t>
            </a:r>
            <a:r>
              <a:rPr lang="en-US" sz="2000" smtClean="0">
                <a:latin typeface="Garamond" pitchFamily="18" charset="0"/>
                <a:cs typeface="Times New Roman" pitchFamily="18" charset="0"/>
              </a:rPr>
              <a:t> contains optional features in the JDBC 2.0 API 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	(part of Java 2 SDK, Enterprise Edition)</a:t>
            </a:r>
          </a:p>
          <a:p>
            <a:pPr marL="609600" indent="-609600" eaLnBrk="1" hangingPunct="1"/>
            <a:r>
              <a:rPr lang="en-US" sz="2400" smtClean="0">
                <a:latin typeface="Garamond" pitchFamily="18" charset="0"/>
                <a:cs typeface="Times New Roman" pitchFamily="18" charset="0"/>
              </a:rPr>
              <a:t>Javax.sql adds functionality for enterprise applications</a:t>
            </a:r>
          </a:p>
          <a:p>
            <a:pPr marL="1100138" lvl="1" indent="-533400" eaLnBrk="1" hangingPunct="1"/>
            <a:r>
              <a:rPr lang="en-US" sz="2000" smtClean="0">
                <a:latin typeface="Garamond" pitchFamily="18" charset="0"/>
                <a:cs typeface="Times New Roman" pitchFamily="18" charset="0"/>
              </a:rPr>
              <a:t>DataSources</a:t>
            </a:r>
          </a:p>
          <a:p>
            <a:pPr marL="1100138" lvl="1" indent="-533400" eaLnBrk="1" hangingPunct="1"/>
            <a:r>
              <a:rPr lang="en-US" sz="2000" smtClean="0">
                <a:latin typeface="Garamond" pitchFamily="18" charset="0"/>
                <a:cs typeface="Times New Roman" pitchFamily="18" charset="0"/>
              </a:rPr>
              <a:t>JNDI</a:t>
            </a:r>
          </a:p>
          <a:p>
            <a:pPr marL="1100138" lvl="1" indent="-533400" eaLnBrk="1" hangingPunct="1"/>
            <a:r>
              <a:rPr lang="en-US" sz="2000" smtClean="0">
                <a:latin typeface="Garamond" pitchFamily="18" charset="0"/>
                <a:cs typeface="Times New Roman" pitchFamily="18" charset="0"/>
              </a:rPr>
              <a:t>Connection Pooling</a:t>
            </a:r>
          </a:p>
          <a:p>
            <a:pPr marL="1100138" lvl="1" indent="-533400" eaLnBrk="1" hangingPunct="1"/>
            <a:r>
              <a:rPr lang="en-US" sz="2000" smtClean="0">
                <a:latin typeface="Garamond" pitchFamily="18" charset="0"/>
                <a:cs typeface="Times New Roman" pitchFamily="18" charset="0"/>
              </a:rPr>
              <a:t>Rowsets</a:t>
            </a:r>
          </a:p>
          <a:p>
            <a:pPr marL="1100138" lvl="1" indent="-533400" eaLnBrk="1" hangingPunct="1"/>
            <a:r>
              <a:rPr lang="en-US" sz="2000" smtClean="0">
                <a:latin typeface="Garamond" pitchFamily="18" charset="0"/>
                <a:cs typeface="Times New Roman" pitchFamily="18" charset="0"/>
              </a:rPr>
              <a:t>Distributed Transactions</a:t>
            </a: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API</a:t>
            </a:r>
            <a:r>
              <a:rPr lang="en-US" sz="3600" b="1">
                <a:solidFill>
                  <a:srgbClr val="CC0000"/>
                </a:solidFill>
                <a:latin typeface="Arial-BoldMT"/>
              </a:rPr>
              <a:t> </a:t>
            </a:r>
          </a:p>
        </p:txBody>
      </p:sp>
    </p:spTree>
  </p:cSld>
  <p:clrMapOvr>
    <a:masterClrMapping/>
  </p:clrMapOvr>
  <p:transition spd="slow" advTm="3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  <p:bldP spid="61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260A9F-D9BD-42B3-B316-557197C26C9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2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648200" cy="5334000"/>
          </a:xfrm>
        </p:spPr>
        <p:txBody>
          <a:bodyPr/>
          <a:lstStyle/>
          <a:p>
            <a:pPr marL="609600" indent="-6096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Consists of two parts:</a:t>
            </a:r>
          </a:p>
          <a:p>
            <a:pPr marL="1100138" lvl="1" indent="-533400" eaLnBrk="1" hangingPunct="1"/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API, a purely Java-based API</a:t>
            </a:r>
          </a:p>
          <a:p>
            <a:pPr marL="1100138" lvl="1" indent="-533400" eaLnBrk="1" hangingPunct="1"/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Driver Manager, which communicates with vendor-specific drivers that perform the real communication with the database</a:t>
            </a:r>
          </a:p>
          <a:p>
            <a:pPr marL="609600" indent="-609600" eaLnBrk="1" hangingPunct="1"/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Translation to the vendor format occurs on the client </a:t>
            </a:r>
          </a:p>
          <a:p>
            <a:pPr marL="1100138" lvl="1" indent="-533400" eaLnBrk="1" hangingPunct="1"/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No changes needed to the server</a:t>
            </a:r>
          </a:p>
          <a:p>
            <a:pPr marL="1100138" lvl="1" indent="-533400" eaLnBrk="1" hangingPunct="1"/>
            <a:r>
              <a:rPr lang="en-US" sz="2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Driver (translator) needed on client</a:t>
            </a:r>
          </a:p>
        </p:txBody>
      </p:sp>
      <p:sp>
        <p:nvSpPr>
          <p:cNvPr id="7173" name="Rectangle 1027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Architecture</a:t>
            </a:r>
          </a:p>
        </p:txBody>
      </p:sp>
      <p:pic>
        <p:nvPicPr>
          <p:cNvPr id="7174" name="Picture 10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76850" y="1143000"/>
            <a:ext cx="30099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  <p:bldP spid="7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40D64-6A85-44A1-999F-179B7342EF7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334000"/>
          </a:xfrm>
        </p:spPr>
        <p:txBody>
          <a:bodyPr/>
          <a:lstStyle/>
          <a:p>
            <a:pPr marL="609600" indent="-609600" eaLnBrk="1" hangingPunct="1"/>
            <a:r>
              <a:rPr lang="en-US" sz="30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JDBC </a:t>
            </a:r>
            <a:r>
              <a:rPr lang="en-US" sz="3000" smtClean="0">
                <a:latin typeface="Garamond" pitchFamily="18" charset="0"/>
                <a:cs typeface="Times New Roman" pitchFamily="18" charset="0"/>
              </a:rPr>
              <a:t>uses drivers to translate generalized JDBC calls into vendor-specific database calls </a:t>
            </a:r>
          </a:p>
          <a:p>
            <a:pPr marL="1100138" lvl="1" indent="-533400" eaLnBrk="1" hangingPunct="1"/>
            <a:r>
              <a:rPr lang="en-US" smtClean="0">
                <a:latin typeface="Garamond" pitchFamily="18" charset="0"/>
                <a:cs typeface="Times New Roman" pitchFamily="18" charset="0"/>
              </a:rPr>
              <a:t>Drivers exist for most popular databases</a:t>
            </a:r>
          </a:p>
          <a:p>
            <a:pPr marL="1100138" lvl="1" indent="-533400" eaLnBrk="1" hangingPunct="1"/>
            <a:r>
              <a:rPr lang="en-US" smtClean="0">
                <a:latin typeface="Garamond" pitchFamily="18" charset="0"/>
                <a:cs typeface="Times New Roman" pitchFamily="18" charset="0"/>
              </a:rPr>
              <a:t>Four Classes of JDBC drivers exist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400" smtClean="0">
                <a:latin typeface="Garamond" pitchFamily="18" charset="0"/>
                <a:cs typeface="Times New Roman" pitchFamily="18" charset="0"/>
              </a:rPr>
              <a:t>	Type I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400" smtClean="0">
                <a:latin typeface="Garamond" pitchFamily="18" charset="0"/>
                <a:cs typeface="Times New Roman" pitchFamily="18" charset="0"/>
              </a:rPr>
              <a:t>	Type II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400" smtClean="0">
                <a:latin typeface="Garamond" pitchFamily="18" charset="0"/>
                <a:cs typeface="Times New Roman" pitchFamily="18" charset="0"/>
              </a:rPr>
              <a:t>	Type III</a:t>
            </a:r>
          </a:p>
          <a:p>
            <a:pPr marL="1100138" lvl="1" indent="-533400" eaLnBrk="1" hangingPunct="1">
              <a:buFontTx/>
              <a:buNone/>
            </a:pPr>
            <a:r>
              <a:rPr lang="en-US" sz="2400" smtClean="0">
                <a:latin typeface="Garamond" pitchFamily="18" charset="0"/>
                <a:cs typeface="Times New Roman" pitchFamily="18" charset="0"/>
              </a:rPr>
              <a:t>	Type IV</a:t>
            </a:r>
            <a:r>
              <a:rPr lang="en-US" smtClean="0">
                <a:latin typeface="Garamond" pitchFamily="18" charset="0"/>
                <a:cs typeface="Times New Roman" pitchFamily="18" charset="0"/>
              </a:rPr>
              <a:t>	</a:t>
            </a:r>
          </a:p>
          <a:p>
            <a:pPr marL="1100138" lvl="1" indent="-533400" eaLnBrk="1" hangingPunct="1"/>
            <a:endParaRPr lang="en-US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Drivers</a:t>
            </a:r>
          </a:p>
        </p:txBody>
      </p:sp>
    </p:spTree>
  </p:cSld>
  <p:clrMapOvr>
    <a:masterClrMapping/>
  </p:clrMapOvr>
  <p:transition spd="slow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  <p:bldP spid="81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DCD0BB-30A5-4141-9960-6250C3F7179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20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2667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Type I driver provides mapping between JDBC and access API of a database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The access API calls the native API of the database to establish communication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A common Type I driver defines a JDBC to ODBC bridge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ODBC is the database connectivity for databases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JDBC driver translates JDBC calls to corresponding ODBC calls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Thus if ODBC driver exists for a database this bridge can be used to communicate with the database from a Java application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Inefficient and narrow solution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Inefficient, because it goes through multiple layers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1800" smtClean="0">
                <a:latin typeface="Garamond" pitchFamily="18" charset="0"/>
                <a:cs typeface="Times New Roman" pitchFamily="18" charset="0"/>
              </a:rPr>
              <a:t>Narrow, since functionality of JDBC code limited to whatever ODBC supports</a:t>
            </a:r>
          </a:p>
          <a:p>
            <a:pPr marL="1100138" lvl="1" indent="-533400" eaLnBrk="1" hangingPunct="1">
              <a:lnSpc>
                <a:spcPct val="90000"/>
              </a:lnSpc>
            </a:pPr>
            <a:endParaRPr lang="en-US" sz="180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9221" name="Rectangle 1027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Drivers (Type I)</a:t>
            </a:r>
          </a:p>
        </p:txBody>
      </p:sp>
      <p:grpSp>
        <p:nvGrpSpPr>
          <p:cNvPr id="2" name="Group 1059"/>
          <p:cNvGrpSpPr>
            <a:grpSpLocks/>
          </p:cNvGrpSpPr>
          <p:nvPr/>
        </p:nvGrpSpPr>
        <p:grpSpPr bwMode="auto">
          <a:xfrm>
            <a:off x="1741488" y="4484688"/>
            <a:ext cx="6335712" cy="1535112"/>
            <a:chOff x="1097" y="2825"/>
            <a:chExt cx="3704" cy="967"/>
          </a:xfrm>
        </p:grpSpPr>
        <p:sp>
          <p:nvSpPr>
            <p:cNvPr id="3" name="Rectangle 1030"/>
            <p:cNvSpPr>
              <a:spLocks noChangeArrowheads="1"/>
            </p:cNvSpPr>
            <p:nvPr/>
          </p:nvSpPr>
          <p:spPr bwMode="auto">
            <a:xfrm>
              <a:off x="1097" y="2825"/>
              <a:ext cx="869" cy="9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800"/>
                <a:t>Client</a:t>
              </a:r>
            </a:p>
            <a:p>
              <a:pPr algn="ctr">
                <a:tabLst>
                  <a:tab pos="1084263" algn="l"/>
                </a:tabLst>
              </a:pPr>
              <a:r>
                <a:rPr lang="en-US" sz="1800"/>
                <a:t>Application</a:t>
              </a:r>
            </a:p>
          </p:txBody>
        </p:sp>
        <p:sp>
          <p:nvSpPr>
            <p:cNvPr id="9225" name="Rectangle 1034"/>
            <p:cNvSpPr>
              <a:spLocks noChangeArrowheads="1"/>
            </p:cNvSpPr>
            <p:nvPr/>
          </p:nvSpPr>
          <p:spPr bwMode="auto">
            <a:xfrm>
              <a:off x="2953" y="2832"/>
              <a:ext cx="26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r>
                <a:rPr lang="en-US"/>
                <a:t>ODBC API</a:t>
              </a:r>
            </a:p>
          </p:txBody>
        </p:sp>
        <p:sp>
          <p:nvSpPr>
            <p:cNvPr id="9226" name="AutoShape 1035"/>
            <p:cNvSpPr>
              <a:spLocks noChangeArrowheads="1"/>
            </p:cNvSpPr>
            <p:nvPr/>
          </p:nvSpPr>
          <p:spPr bwMode="auto">
            <a:xfrm>
              <a:off x="4235" y="2874"/>
              <a:ext cx="566" cy="876"/>
            </a:xfrm>
            <a:prstGeom prst="can">
              <a:avLst>
                <a:gd name="adj" fmla="val 386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Database</a:t>
              </a:r>
            </a:p>
          </p:txBody>
        </p:sp>
        <p:cxnSp>
          <p:nvCxnSpPr>
            <p:cNvPr id="9227" name="AutoShape 1036"/>
            <p:cNvCxnSpPr>
              <a:cxnSpLocks noChangeShapeType="1"/>
              <a:stCxn id="9229" idx="3"/>
              <a:endCxn id="9225" idx="1"/>
            </p:cNvCxnSpPr>
            <p:nvPr/>
          </p:nvCxnSpPr>
          <p:spPr bwMode="auto">
            <a:xfrm>
              <a:off x="2262" y="3306"/>
              <a:ext cx="691" cy="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9228" name="AutoShape 1038"/>
            <p:cNvCxnSpPr>
              <a:cxnSpLocks noChangeShapeType="1"/>
              <a:endCxn id="9226" idx="2"/>
            </p:cNvCxnSpPr>
            <p:nvPr/>
          </p:nvCxnSpPr>
          <p:spPr bwMode="auto">
            <a:xfrm>
              <a:off x="3481" y="3312"/>
              <a:ext cx="75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9229" name="Rectangle 1056"/>
            <p:cNvSpPr>
              <a:spLocks noChangeArrowheads="1"/>
            </p:cNvSpPr>
            <p:nvPr/>
          </p:nvSpPr>
          <p:spPr bwMode="auto">
            <a:xfrm>
              <a:off x="1969" y="2825"/>
              <a:ext cx="293" cy="9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800"/>
                <a:t>Driver (Type I)</a:t>
              </a:r>
            </a:p>
          </p:txBody>
        </p:sp>
        <p:sp>
          <p:nvSpPr>
            <p:cNvPr id="9230" name="Rectangle 1057"/>
            <p:cNvSpPr>
              <a:spLocks noChangeArrowheads="1"/>
            </p:cNvSpPr>
            <p:nvPr/>
          </p:nvSpPr>
          <p:spPr bwMode="auto">
            <a:xfrm>
              <a:off x="3217" y="2832"/>
              <a:ext cx="26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r>
                <a:rPr lang="en-US"/>
                <a:t>Native API</a:t>
              </a:r>
            </a:p>
          </p:txBody>
        </p:sp>
      </p:grpSp>
      <p:sp>
        <p:nvSpPr>
          <p:cNvPr id="9223" name="Rectangle 1060"/>
          <p:cNvSpPr>
            <a:spLocks noChangeArrowheads="1"/>
          </p:cNvSpPr>
          <p:nvPr/>
        </p:nvSpPr>
        <p:spPr bwMode="auto">
          <a:xfrm rot="-5400000">
            <a:off x="6226175" y="4822825"/>
            <a:ext cx="4254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lIns="0" rIns="0">
            <a:spAutoFit/>
          </a:bodyPr>
          <a:lstStyle/>
          <a:p>
            <a:pPr algn="ctr">
              <a:tabLst>
                <a:tab pos="0" algn="l"/>
                <a:tab pos="1541463" algn="l"/>
              </a:tabLst>
            </a:pPr>
            <a:r>
              <a:rPr lang="en-US" sz="1400">
                <a:latin typeface="Garamond" pitchFamily="18" charset="0"/>
                <a:cs typeface="Times New Roman" pitchFamily="18" charset="0"/>
              </a:rPr>
              <a:t>Database Specific Protocol</a:t>
            </a:r>
          </a:p>
        </p:txBody>
      </p:sp>
      <p:sp>
        <p:nvSpPr>
          <p:cNvPr id="9224" name="Rectangle 1061"/>
          <p:cNvSpPr>
            <a:spLocks noChangeArrowheads="1"/>
          </p:cNvSpPr>
          <p:nvPr/>
        </p:nvSpPr>
        <p:spPr bwMode="auto">
          <a:xfrm rot="-5400000">
            <a:off x="4159250" y="4903788"/>
            <a:ext cx="212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lIns="0" rIns="0">
            <a:spAutoFit/>
          </a:bodyPr>
          <a:lstStyle/>
          <a:p>
            <a:pPr algn="ctr">
              <a:tabLst>
                <a:tab pos="0" algn="l"/>
                <a:tab pos="1541463" algn="l"/>
              </a:tabLst>
            </a:pPr>
            <a:r>
              <a:rPr lang="en-US" sz="1400">
                <a:latin typeface="Garamond" pitchFamily="18" charset="0"/>
                <a:cs typeface="Times New Roman" pitchFamily="18" charset="0"/>
              </a:rPr>
              <a:t>API Protocol</a:t>
            </a:r>
          </a:p>
        </p:txBody>
      </p:sp>
    </p:spTree>
  </p:cSld>
  <p:clrMapOvr>
    <a:masterClrMapping/>
  </p:clrMapOvr>
  <p:transition spd="slow" advTm="3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  <p:bldP spid="9221" grpId="0"/>
      <p:bldP spid="9223" grpId="0"/>
      <p:bldP spid="92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9E5D95-9F29-47BC-B3D9-3EF4014002F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458200" cy="5334000"/>
          </a:xfrm>
        </p:spPr>
        <p:txBody>
          <a:bodyPr/>
          <a:lstStyle/>
          <a:p>
            <a:pPr marL="609600" indent="-609600" eaLnBrk="1" hangingPunct="1"/>
            <a:r>
              <a:rPr lang="en-US" sz="26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Type II driver communicates directly with native API</a:t>
            </a:r>
          </a:p>
          <a:p>
            <a:pPr marL="1100138" lvl="1" indent="-533400" eaLnBrk="1" hangingPunct="1"/>
            <a:r>
              <a:rPr lang="en-US" sz="2400" smtClean="0">
                <a:latin typeface="Garamond" pitchFamily="18" charset="0"/>
                <a:cs typeface="Times New Roman" pitchFamily="18" charset="0"/>
              </a:rPr>
              <a:t>Type II makes calls directly to the native API calls</a:t>
            </a:r>
          </a:p>
          <a:p>
            <a:pPr marL="1100138" lvl="1" indent="-533400" eaLnBrk="1" hangingPunct="1"/>
            <a:r>
              <a:rPr lang="en-US" sz="2400" smtClean="0">
                <a:latin typeface="Garamond" pitchFamily="18" charset="0"/>
                <a:cs typeface="Times New Roman" pitchFamily="18" charset="0"/>
              </a:rPr>
              <a:t>More efficient since there is one less layer to contend with (i.e. no ODBC)</a:t>
            </a:r>
          </a:p>
          <a:p>
            <a:pPr marL="1100138" lvl="1" indent="-533400" eaLnBrk="1" hangingPunct="1"/>
            <a:r>
              <a:rPr lang="en-US" sz="2400" smtClean="0">
                <a:latin typeface="Garamond" pitchFamily="18" charset="0"/>
                <a:cs typeface="Times New Roman" pitchFamily="18" charset="0"/>
              </a:rPr>
              <a:t>It is dependent on the existence of a native API for a database</a:t>
            </a:r>
          </a:p>
        </p:txBody>
      </p:sp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Drivers (Type II)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752600" y="4191000"/>
            <a:ext cx="6096000" cy="1527175"/>
            <a:chOff x="1752600" y="4191000"/>
            <a:chExt cx="6096000" cy="1527175"/>
          </a:xfrm>
        </p:grpSpPr>
        <p:sp>
          <p:nvSpPr>
            <p:cNvPr id="10246" name="Rectangle 13"/>
            <p:cNvSpPr>
              <a:spLocks noChangeArrowheads="1"/>
            </p:cNvSpPr>
            <p:nvPr/>
          </p:nvSpPr>
          <p:spPr bwMode="auto">
            <a:xfrm>
              <a:off x="1752600" y="4191000"/>
              <a:ext cx="1379538" cy="152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800"/>
                <a:t>Client</a:t>
              </a:r>
            </a:p>
            <a:p>
              <a:pPr algn="ctr">
                <a:tabLst>
                  <a:tab pos="1084263" algn="l"/>
                </a:tabLst>
              </a:pPr>
              <a:r>
                <a:rPr lang="en-US" sz="1800"/>
                <a:t>Application</a:t>
              </a:r>
            </a:p>
          </p:txBody>
        </p:sp>
        <p:sp>
          <p:nvSpPr>
            <p:cNvPr id="10247" name="AutoShape 15"/>
            <p:cNvSpPr>
              <a:spLocks noChangeArrowheads="1"/>
            </p:cNvSpPr>
            <p:nvPr/>
          </p:nvSpPr>
          <p:spPr bwMode="auto">
            <a:xfrm>
              <a:off x="6950075" y="4259263"/>
              <a:ext cx="898525" cy="1390650"/>
            </a:xfrm>
            <a:prstGeom prst="can">
              <a:avLst>
                <a:gd name="adj" fmla="val 386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Database</a:t>
              </a:r>
            </a:p>
          </p:txBody>
        </p:sp>
        <p:cxnSp>
          <p:nvCxnSpPr>
            <p:cNvPr id="10248" name="AutoShape 16"/>
            <p:cNvCxnSpPr>
              <a:cxnSpLocks noChangeShapeType="1"/>
              <a:stCxn id="10250" idx="3"/>
              <a:endCxn id="10251" idx="1"/>
            </p:cNvCxnSpPr>
            <p:nvPr/>
          </p:nvCxnSpPr>
          <p:spPr bwMode="auto">
            <a:xfrm>
              <a:off x="3602038" y="4954588"/>
              <a:ext cx="127476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0249" name="AutoShape 17"/>
            <p:cNvCxnSpPr>
              <a:cxnSpLocks noChangeShapeType="1"/>
              <a:stCxn id="10251" idx="3"/>
              <a:endCxn id="10247" idx="2"/>
            </p:cNvCxnSpPr>
            <p:nvPr/>
          </p:nvCxnSpPr>
          <p:spPr bwMode="auto">
            <a:xfrm>
              <a:off x="5497513" y="4954588"/>
              <a:ext cx="145256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250" name="Rectangle 18"/>
            <p:cNvSpPr>
              <a:spLocks noChangeArrowheads="1"/>
            </p:cNvSpPr>
            <p:nvPr/>
          </p:nvSpPr>
          <p:spPr bwMode="auto">
            <a:xfrm>
              <a:off x="3136900" y="4191000"/>
              <a:ext cx="465138" cy="152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600"/>
                <a:t>Driver (Type II)</a:t>
              </a:r>
            </a:p>
          </p:txBody>
        </p:sp>
        <p:sp>
          <p:nvSpPr>
            <p:cNvPr id="10251" name="Rectangle 19"/>
            <p:cNvSpPr>
              <a:spLocks noChangeArrowheads="1"/>
            </p:cNvSpPr>
            <p:nvPr/>
          </p:nvSpPr>
          <p:spPr bwMode="auto">
            <a:xfrm>
              <a:off x="4876800" y="4192588"/>
              <a:ext cx="620713" cy="152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/>
              <a:r>
                <a:rPr lang="en-US" sz="1600"/>
                <a:t>Native API</a:t>
              </a:r>
            </a:p>
          </p:txBody>
        </p:sp>
        <p:sp>
          <p:nvSpPr>
            <p:cNvPr id="10252" name="Rectangle 27"/>
            <p:cNvSpPr>
              <a:spLocks noChangeArrowheads="1"/>
            </p:cNvSpPr>
            <p:nvPr/>
          </p:nvSpPr>
          <p:spPr bwMode="auto">
            <a:xfrm rot="-5400000">
              <a:off x="5997575" y="4597400"/>
              <a:ext cx="425450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lIns="0" rIns="0">
              <a:spAutoFit/>
            </a:bodyPr>
            <a:lstStyle/>
            <a:p>
              <a:pPr algn="ctr">
                <a:tabLst>
                  <a:tab pos="0" algn="l"/>
                  <a:tab pos="1541463" algn="l"/>
                </a:tabLst>
              </a:pPr>
              <a:r>
                <a:rPr lang="en-US" sz="1400">
                  <a:latin typeface="Garamond" pitchFamily="18" charset="0"/>
                  <a:cs typeface="Times New Roman" pitchFamily="18" charset="0"/>
                </a:rPr>
                <a:t>Database Specific Protocol</a:t>
              </a:r>
            </a:p>
          </p:txBody>
        </p:sp>
        <p:sp>
          <p:nvSpPr>
            <p:cNvPr id="10253" name="Rectangle 28"/>
            <p:cNvSpPr>
              <a:spLocks noChangeArrowheads="1"/>
            </p:cNvSpPr>
            <p:nvPr/>
          </p:nvSpPr>
          <p:spPr bwMode="auto">
            <a:xfrm rot="-5400000">
              <a:off x="4159250" y="4678363"/>
              <a:ext cx="212725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lIns="0" rIns="0">
              <a:spAutoFit/>
            </a:bodyPr>
            <a:lstStyle/>
            <a:p>
              <a:pPr algn="ctr">
                <a:tabLst>
                  <a:tab pos="0" algn="l"/>
                  <a:tab pos="1541463" algn="l"/>
                </a:tabLst>
              </a:pPr>
              <a:r>
                <a:rPr lang="en-US" sz="1400">
                  <a:latin typeface="Garamond" pitchFamily="18" charset="0"/>
                  <a:cs typeface="Times New Roman" pitchFamily="18" charset="0"/>
                </a:rPr>
                <a:t>API Protocol</a:t>
              </a:r>
            </a:p>
          </p:txBody>
        </p:sp>
      </p:grpSp>
    </p:spTree>
  </p:cSld>
  <p:clrMapOvr>
    <a:masterClrMapping/>
  </p:clrMapOvr>
  <p:transition spd="slow" advTm="3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  <p:bldP spid="102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33C84-2DA6-4E88-ADF0-2C52A881993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82000" cy="304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200" smtClean="0">
                <a:solidFill>
                  <a:srgbClr val="000000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Type III driver make calls to a middleware component running on another server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This communication uses a database independent net protocol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Middleware server then makes calls to the database using database-specific protocol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The program sends JDBC call through the JDBC driver to the middle tier </a:t>
            </a:r>
          </a:p>
          <a:p>
            <a:pPr marL="1100138" lvl="1" indent="-533400" eaLnBrk="1" hangingPunct="1">
              <a:lnSpc>
                <a:spcPct val="90000"/>
              </a:lnSpc>
            </a:pPr>
            <a:r>
              <a:rPr lang="en-US" sz="2000" smtClean="0">
                <a:latin typeface="Garamond" pitchFamily="18" charset="0"/>
                <a:cs typeface="Times New Roman" pitchFamily="18" charset="0"/>
              </a:rPr>
              <a:t>Middle-tier may use Type I or II JDBC driver to communicate with the database.</a:t>
            </a:r>
            <a:endParaRPr lang="en-US" sz="240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 b="1">
                <a:solidFill>
                  <a:srgbClr val="CC0000"/>
                </a:solidFill>
                <a:latin typeface="Arial-BoldMT"/>
              </a:rPr>
              <a:t>JDBC </a:t>
            </a:r>
            <a:br>
              <a:rPr lang="en-US" sz="3600" b="1">
                <a:solidFill>
                  <a:srgbClr val="CC0000"/>
                </a:solidFill>
                <a:latin typeface="Arial-BoldMT"/>
              </a:rPr>
            </a:br>
            <a:r>
              <a:rPr lang="en-US" sz="2800" b="1">
                <a:solidFill>
                  <a:srgbClr val="3333CC"/>
                </a:solidFill>
                <a:latin typeface="Arial-BoldMT"/>
              </a:rPr>
              <a:t>Drivers (Type III)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408113" y="4419600"/>
            <a:ext cx="6477000" cy="1527175"/>
            <a:chOff x="1408113" y="4419600"/>
            <a:chExt cx="6477000" cy="1527175"/>
          </a:xfrm>
        </p:grpSpPr>
        <p:sp>
          <p:nvSpPr>
            <p:cNvPr id="11270" name="AutoShape 6"/>
            <p:cNvSpPr>
              <a:spLocks noChangeArrowheads="1"/>
            </p:cNvSpPr>
            <p:nvPr/>
          </p:nvSpPr>
          <p:spPr bwMode="auto">
            <a:xfrm>
              <a:off x="6986588" y="4487863"/>
              <a:ext cx="898525" cy="1390650"/>
            </a:xfrm>
            <a:prstGeom prst="can">
              <a:avLst>
                <a:gd name="adj" fmla="val 386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Database</a:t>
              </a:r>
            </a:p>
          </p:txBody>
        </p:sp>
        <p:cxnSp>
          <p:nvCxnSpPr>
            <p:cNvPr id="11271" name="AutoShape 7"/>
            <p:cNvCxnSpPr>
              <a:cxnSpLocks noChangeShapeType="1"/>
              <a:stCxn id="11274" idx="3"/>
              <a:endCxn id="11275" idx="1"/>
            </p:cNvCxnSpPr>
            <p:nvPr/>
          </p:nvCxnSpPr>
          <p:spPr bwMode="auto">
            <a:xfrm>
              <a:off x="3255963" y="5183188"/>
              <a:ext cx="113506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272" name="AutoShape 8"/>
            <p:cNvCxnSpPr>
              <a:cxnSpLocks noChangeShapeType="1"/>
              <a:stCxn id="11275" idx="3"/>
              <a:endCxn id="11270" idx="2"/>
            </p:cNvCxnSpPr>
            <p:nvPr/>
          </p:nvCxnSpPr>
          <p:spPr bwMode="auto">
            <a:xfrm>
              <a:off x="5610225" y="5183188"/>
              <a:ext cx="137636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273" name="Rectangle 5"/>
            <p:cNvSpPr>
              <a:spLocks noChangeArrowheads="1"/>
            </p:cNvSpPr>
            <p:nvPr/>
          </p:nvSpPr>
          <p:spPr bwMode="auto">
            <a:xfrm>
              <a:off x="1408113" y="4419600"/>
              <a:ext cx="1379537" cy="152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800"/>
                <a:t>Client</a:t>
              </a:r>
            </a:p>
            <a:p>
              <a:pPr algn="ctr">
                <a:tabLst>
                  <a:tab pos="1084263" algn="l"/>
                </a:tabLst>
              </a:pPr>
              <a:r>
                <a:rPr lang="en-US" sz="1800"/>
                <a:t>Application</a:t>
              </a:r>
            </a:p>
          </p:txBody>
        </p:sp>
        <p:sp>
          <p:nvSpPr>
            <p:cNvPr id="11274" name="Rectangle 9"/>
            <p:cNvSpPr>
              <a:spLocks noChangeArrowheads="1"/>
            </p:cNvSpPr>
            <p:nvPr/>
          </p:nvSpPr>
          <p:spPr bwMode="auto">
            <a:xfrm>
              <a:off x="2790825" y="4419600"/>
              <a:ext cx="465138" cy="152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>
                <a:tabLst>
                  <a:tab pos="1084263" algn="l"/>
                </a:tabLst>
              </a:pPr>
              <a:r>
                <a:rPr lang="en-US" sz="1600"/>
                <a:t>Driver (Type III)</a:t>
              </a:r>
            </a:p>
          </p:txBody>
        </p:sp>
        <p:sp>
          <p:nvSpPr>
            <p:cNvPr id="11275" name="Rectangle 10"/>
            <p:cNvSpPr>
              <a:spLocks noChangeArrowheads="1"/>
            </p:cNvSpPr>
            <p:nvPr/>
          </p:nvSpPr>
          <p:spPr bwMode="auto">
            <a:xfrm>
              <a:off x="4391025" y="4421188"/>
              <a:ext cx="1219200" cy="152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600"/>
                <a:t>Middleware Server</a:t>
              </a:r>
            </a:p>
          </p:txBody>
        </p:sp>
        <p:sp>
          <p:nvSpPr>
            <p:cNvPr id="11276" name="Rectangle 13"/>
            <p:cNvSpPr>
              <a:spLocks noChangeArrowheads="1"/>
            </p:cNvSpPr>
            <p:nvPr/>
          </p:nvSpPr>
          <p:spPr bwMode="auto">
            <a:xfrm rot="-5400000">
              <a:off x="3740151" y="4730750"/>
              <a:ext cx="214312" cy="1144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lIns="0" rIns="0">
              <a:spAutoFit/>
            </a:bodyPr>
            <a:lstStyle/>
            <a:p>
              <a:pPr algn="ctr">
                <a:tabLst>
                  <a:tab pos="0" algn="l"/>
                  <a:tab pos="1541463" algn="l"/>
                </a:tabLst>
              </a:pPr>
              <a:r>
                <a:rPr lang="en-US" sz="1400">
                  <a:latin typeface="Garamond" pitchFamily="18" charset="0"/>
                  <a:cs typeface="Times New Roman" pitchFamily="18" charset="0"/>
                </a:rPr>
                <a:t>Net Protocol</a:t>
              </a:r>
            </a:p>
          </p:txBody>
        </p:sp>
        <p:sp>
          <p:nvSpPr>
            <p:cNvPr id="11277" name="Rectangle 15"/>
            <p:cNvSpPr>
              <a:spLocks noChangeArrowheads="1"/>
            </p:cNvSpPr>
            <p:nvPr/>
          </p:nvSpPr>
          <p:spPr bwMode="auto">
            <a:xfrm rot="-5400000">
              <a:off x="6073775" y="4702175"/>
              <a:ext cx="425450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lIns="0" rIns="0">
              <a:spAutoFit/>
            </a:bodyPr>
            <a:lstStyle/>
            <a:p>
              <a:pPr algn="ctr">
                <a:tabLst>
                  <a:tab pos="0" algn="l"/>
                  <a:tab pos="1541463" algn="l"/>
                </a:tabLst>
              </a:pPr>
              <a:r>
                <a:rPr lang="en-US" sz="1400">
                  <a:latin typeface="Garamond" pitchFamily="18" charset="0"/>
                  <a:cs typeface="Times New Roman" pitchFamily="18" charset="0"/>
                </a:rPr>
                <a:t>Database Specific Protocol</a:t>
              </a:r>
            </a:p>
          </p:txBody>
        </p:sp>
      </p:grpSp>
    </p:spTree>
  </p:cSld>
  <p:clrMapOvr>
    <a:masterClrMapping/>
  </p:clrMapOvr>
  <p:transition spd="slow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none" lIns="91440" tIns="45720" rIns="91440" bIns="45720" numCol="1" anchor="ctr" anchorCtr="0" compatLnSpc="1">
        <a:prstTxWarp prst="textNoShape">
          <a:avLst/>
        </a:prstTxWarp>
      </a:bodyPr>
      <a:lstStyle>
        <a:defPPr marL="2057400" marR="0" indent="-2286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84263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none" lIns="91440" tIns="45720" rIns="91440" bIns="45720" numCol="1" anchor="ctr" anchorCtr="0" compatLnSpc="1">
        <a:prstTxWarp prst="textNoShape">
          <a:avLst/>
        </a:prstTxWarp>
      </a:bodyPr>
      <a:lstStyle>
        <a:defPPr marL="2057400" marR="0" indent="-2286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84263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13793</TotalTime>
  <Words>859</Words>
  <Application>Microsoft PowerPoint</Application>
  <PresentationFormat>On-screen Show (4:3)</PresentationFormat>
  <Paragraphs>165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Times New Roman</vt:lpstr>
      <vt:lpstr>Arial</vt:lpstr>
      <vt:lpstr>Garamond</vt:lpstr>
      <vt:lpstr>Arial Unicode MS</vt:lpstr>
      <vt:lpstr>Arial-BoldMT</vt:lpstr>
      <vt:lpstr>Default Design</vt:lpstr>
      <vt:lpstr>Bitmap Image</vt:lpstr>
      <vt:lpstr>Java Database Connectivity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University at Albany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Sanjay Goel</dc:creator>
  <cp:lastModifiedBy>DELL12</cp:lastModifiedBy>
  <cp:revision>180</cp:revision>
  <dcterms:created xsi:type="dcterms:W3CDTF">2001-04-20T12:40:14Z</dcterms:created>
  <dcterms:modified xsi:type="dcterms:W3CDTF">2024-02-26T04:43:26Z</dcterms:modified>
</cp:coreProperties>
</file>