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sldIdLst>
    <p:sldId id="265" r:id="rId2"/>
    <p:sldId id="256" r:id="rId3"/>
    <p:sldId id="257" r:id="rId4"/>
    <p:sldId id="259" r:id="rId5"/>
    <p:sldId id="258" r:id="rId6"/>
    <p:sldId id="260" r:id="rId7"/>
    <p:sldId id="261" r:id="rId8"/>
    <p:sldId id="262" r:id="rId9"/>
    <p:sldId id="263" r:id="rId10"/>
    <p:sldId id="264"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FA4F55-1EFD-4437-81CA-E57C8B636D64}"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F48137A4-E9D2-4F2C-99FD-D04720BCCD19}">
      <dgm:prSet phldrT="[Text]"/>
      <dgm:spPr/>
      <dgm:t>
        <a:bodyPr/>
        <a:lstStyle/>
        <a:p>
          <a:r>
            <a:rPr lang="en-US" b="1" dirty="0" smtClean="0"/>
            <a:t>Manpower Planning Approach</a:t>
          </a:r>
          <a:endParaRPr lang="en-US" dirty="0"/>
        </a:p>
      </dgm:t>
    </dgm:pt>
    <dgm:pt modelId="{82948D82-E444-4785-9B95-3BB334A4BE56}" type="parTrans" cxnId="{3D897CE8-6F8F-4B63-8A3E-E1C817A1B1B7}">
      <dgm:prSet/>
      <dgm:spPr/>
      <dgm:t>
        <a:bodyPr/>
        <a:lstStyle/>
        <a:p>
          <a:endParaRPr lang="en-US"/>
        </a:p>
      </dgm:t>
    </dgm:pt>
    <dgm:pt modelId="{3841139B-A318-4ACE-9274-48898ACB6832}" type="sibTrans" cxnId="{3D897CE8-6F8F-4B63-8A3E-E1C817A1B1B7}">
      <dgm:prSet/>
      <dgm:spPr/>
      <dgm:t>
        <a:bodyPr/>
        <a:lstStyle/>
        <a:p>
          <a:endParaRPr lang="en-US"/>
        </a:p>
      </dgm:t>
    </dgm:pt>
    <dgm:pt modelId="{C285E824-070D-486E-BA67-A3D411CF9176}">
      <dgm:prSet phldrT="[Text]"/>
      <dgm:spPr/>
      <dgm:t>
        <a:bodyPr/>
        <a:lstStyle/>
        <a:p>
          <a:r>
            <a:rPr lang="en-US" b="1" dirty="0" smtClean="0"/>
            <a:t>Social Demand Approach</a:t>
          </a:r>
          <a:endParaRPr lang="en-US" b="1" dirty="0"/>
        </a:p>
      </dgm:t>
    </dgm:pt>
    <dgm:pt modelId="{FCC32314-3CD1-4839-8D53-8E9CA4301605}" type="parTrans" cxnId="{8131C4ED-E6FA-46D1-8471-50E39712B8E8}">
      <dgm:prSet/>
      <dgm:spPr/>
      <dgm:t>
        <a:bodyPr/>
        <a:lstStyle/>
        <a:p>
          <a:endParaRPr lang="en-US"/>
        </a:p>
      </dgm:t>
    </dgm:pt>
    <dgm:pt modelId="{08D94309-09B0-4E01-8D71-0E119AFE7112}" type="sibTrans" cxnId="{8131C4ED-E6FA-46D1-8471-50E39712B8E8}">
      <dgm:prSet/>
      <dgm:spPr/>
      <dgm:t>
        <a:bodyPr/>
        <a:lstStyle/>
        <a:p>
          <a:endParaRPr lang="en-US"/>
        </a:p>
      </dgm:t>
    </dgm:pt>
    <dgm:pt modelId="{854E6C16-5A5F-4332-8590-0BA331280C18}">
      <dgm:prSet phldrT="[Text]"/>
      <dgm:spPr/>
      <dgm:t>
        <a:bodyPr/>
        <a:lstStyle/>
        <a:p>
          <a:r>
            <a:rPr lang="en-US" b="1" dirty="0" smtClean="0"/>
            <a:t>Social Justice Approach</a:t>
          </a:r>
          <a:endParaRPr lang="en-US" dirty="0"/>
        </a:p>
      </dgm:t>
    </dgm:pt>
    <dgm:pt modelId="{79B50C72-4E12-4DD5-ADB4-BA96A84F956C}" type="parTrans" cxnId="{45852E27-FECD-4BCE-A767-8297A3899266}">
      <dgm:prSet/>
      <dgm:spPr/>
      <dgm:t>
        <a:bodyPr/>
        <a:lstStyle/>
        <a:p>
          <a:endParaRPr lang="en-US"/>
        </a:p>
      </dgm:t>
    </dgm:pt>
    <dgm:pt modelId="{A5DED86B-DDCE-46FC-96C4-31841FCB5E55}" type="sibTrans" cxnId="{45852E27-FECD-4BCE-A767-8297A3899266}">
      <dgm:prSet/>
      <dgm:spPr/>
      <dgm:t>
        <a:bodyPr/>
        <a:lstStyle/>
        <a:p>
          <a:endParaRPr lang="en-US"/>
        </a:p>
      </dgm:t>
    </dgm:pt>
    <dgm:pt modelId="{F8AA0004-1041-4FEB-B39D-E13880B7B3F6}">
      <dgm:prSet phldrT="[Text]"/>
      <dgm:spPr/>
      <dgm:t>
        <a:bodyPr/>
        <a:lstStyle/>
        <a:p>
          <a:r>
            <a:rPr lang="en-US" b="1" dirty="0" smtClean="0"/>
            <a:t>Rate of Returns Approach</a:t>
          </a:r>
          <a:endParaRPr lang="en-US" b="1" dirty="0"/>
        </a:p>
      </dgm:t>
    </dgm:pt>
    <dgm:pt modelId="{DC1C0FA1-A23E-4068-AFFB-ABE2B93F19CD}" type="parTrans" cxnId="{6F74C694-E047-43CF-9158-AF31A7EDA8B5}">
      <dgm:prSet/>
      <dgm:spPr/>
      <dgm:t>
        <a:bodyPr/>
        <a:lstStyle/>
        <a:p>
          <a:endParaRPr lang="en-US"/>
        </a:p>
      </dgm:t>
    </dgm:pt>
    <dgm:pt modelId="{F2102397-FA69-4B90-97A0-AC7D203035FE}" type="sibTrans" cxnId="{6F74C694-E047-43CF-9158-AF31A7EDA8B5}">
      <dgm:prSet/>
      <dgm:spPr/>
      <dgm:t>
        <a:bodyPr/>
        <a:lstStyle/>
        <a:p>
          <a:endParaRPr lang="en-US"/>
        </a:p>
      </dgm:t>
    </dgm:pt>
    <dgm:pt modelId="{A4EB8416-6F7F-428F-B386-72CA66FC0F1A}" type="pres">
      <dgm:prSet presAssocID="{BBFA4F55-1EFD-4437-81CA-E57C8B636D64}" presName="diagram" presStyleCnt="0">
        <dgm:presLayoutVars>
          <dgm:dir/>
          <dgm:resizeHandles val="exact"/>
        </dgm:presLayoutVars>
      </dgm:prSet>
      <dgm:spPr/>
      <dgm:t>
        <a:bodyPr/>
        <a:lstStyle/>
        <a:p>
          <a:endParaRPr lang="en-US"/>
        </a:p>
      </dgm:t>
    </dgm:pt>
    <dgm:pt modelId="{4DE3F1B0-C971-4096-BCD8-C506CDD52723}" type="pres">
      <dgm:prSet presAssocID="{F48137A4-E9D2-4F2C-99FD-D04720BCCD19}" presName="node" presStyleLbl="node1" presStyleIdx="0" presStyleCnt="4">
        <dgm:presLayoutVars>
          <dgm:bulletEnabled val="1"/>
        </dgm:presLayoutVars>
      </dgm:prSet>
      <dgm:spPr/>
      <dgm:t>
        <a:bodyPr/>
        <a:lstStyle/>
        <a:p>
          <a:endParaRPr lang="en-US"/>
        </a:p>
      </dgm:t>
    </dgm:pt>
    <dgm:pt modelId="{E3C06038-CC20-4F59-BF68-3BFA03491DF6}" type="pres">
      <dgm:prSet presAssocID="{3841139B-A318-4ACE-9274-48898ACB6832}" presName="sibTrans" presStyleCnt="0"/>
      <dgm:spPr/>
    </dgm:pt>
    <dgm:pt modelId="{3C2AD367-8565-44BE-9D3B-50CB3FC612D7}" type="pres">
      <dgm:prSet presAssocID="{C285E824-070D-486E-BA67-A3D411CF9176}" presName="node" presStyleLbl="node1" presStyleIdx="1" presStyleCnt="4">
        <dgm:presLayoutVars>
          <dgm:bulletEnabled val="1"/>
        </dgm:presLayoutVars>
      </dgm:prSet>
      <dgm:spPr/>
      <dgm:t>
        <a:bodyPr/>
        <a:lstStyle/>
        <a:p>
          <a:endParaRPr lang="en-US"/>
        </a:p>
      </dgm:t>
    </dgm:pt>
    <dgm:pt modelId="{AD2D4B07-B385-49FF-81AD-1F01FA2B3B6F}" type="pres">
      <dgm:prSet presAssocID="{08D94309-09B0-4E01-8D71-0E119AFE7112}" presName="sibTrans" presStyleCnt="0"/>
      <dgm:spPr/>
    </dgm:pt>
    <dgm:pt modelId="{3A4986EB-BA47-49CF-899F-B0B528BDE764}" type="pres">
      <dgm:prSet presAssocID="{854E6C16-5A5F-4332-8590-0BA331280C18}" presName="node" presStyleLbl="node1" presStyleIdx="2" presStyleCnt="4">
        <dgm:presLayoutVars>
          <dgm:bulletEnabled val="1"/>
        </dgm:presLayoutVars>
      </dgm:prSet>
      <dgm:spPr/>
      <dgm:t>
        <a:bodyPr/>
        <a:lstStyle/>
        <a:p>
          <a:endParaRPr lang="en-US"/>
        </a:p>
      </dgm:t>
    </dgm:pt>
    <dgm:pt modelId="{DC482B3E-BB35-4525-8994-48AAB9C522B6}" type="pres">
      <dgm:prSet presAssocID="{A5DED86B-DDCE-46FC-96C4-31841FCB5E55}" presName="sibTrans" presStyleCnt="0"/>
      <dgm:spPr/>
    </dgm:pt>
    <dgm:pt modelId="{CE23B470-A438-4E9F-A5B8-D5F099539FD1}" type="pres">
      <dgm:prSet presAssocID="{F8AA0004-1041-4FEB-B39D-E13880B7B3F6}" presName="node" presStyleLbl="node1" presStyleIdx="3" presStyleCnt="4">
        <dgm:presLayoutVars>
          <dgm:bulletEnabled val="1"/>
        </dgm:presLayoutVars>
      </dgm:prSet>
      <dgm:spPr/>
      <dgm:t>
        <a:bodyPr/>
        <a:lstStyle/>
        <a:p>
          <a:endParaRPr lang="en-US"/>
        </a:p>
      </dgm:t>
    </dgm:pt>
  </dgm:ptLst>
  <dgm:cxnLst>
    <dgm:cxn modelId="{6F74C694-E047-43CF-9158-AF31A7EDA8B5}" srcId="{BBFA4F55-1EFD-4437-81CA-E57C8B636D64}" destId="{F8AA0004-1041-4FEB-B39D-E13880B7B3F6}" srcOrd="3" destOrd="0" parTransId="{DC1C0FA1-A23E-4068-AFFB-ABE2B93F19CD}" sibTransId="{F2102397-FA69-4B90-97A0-AC7D203035FE}"/>
    <dgm:cxn modelId="{8131C4ED-E6FA-46D1-8471-50E39712B8E8}" srcId="{BBFA4F55-1EFD-4437-81CA-E57C8B636D64}" destId="{C285E824-070D-486E-BA67-A3D411CF9176}" srcOrd="1" destOrd="0" parTransId="{FCC32314-3CD1-4839-8D53-8E9CA4301605}" sibTransId="{08D94309-09B0-4E01-8D71-0E119AFE7112}"/>
    <dgm:cxn modelId="{1E212487-3E8A-4659-85EA-E8C62952DECA}" type="presOf" srcId="{F48137A4-E9D2-4F2C-99FD-D04720BCCD19}" destId="{4DE3F1B0-C971-4096-BCD8-C506CDD52723}" srcOrd="0" destOrd="0" presId="urn:microsoft.com/office/officeart/2005/8/layout/default"/>
    <dgm:cxn modelId="{45852E27-FECD-4BCE-A767-8297A3899266}" srcId="{BBFA4F55-1EFD-4437-81CA-E57C8B636D64}" destId="{854E6C16-5A5F-4332-8590-0BA331280C18}" srcOrd="2" destOrd="0" parTransId="{79B50C72-4E12-4DD5-ADB4-BA96A84F956C}" sibTransId="{A5DED86B-DDCE-46FC-96C4-31841FCB5E55}"/>
    <dgm:cxn modelId="{B34952D8-05C9-4FE8-B5D5-288290092072}" type="presOf" srcId="{C285E824-070D-486E-BA67-A3D411CF9176}" destId="{3C2AD367-8565-44BE-9D3B-50CB3FC612D7}" srcOrd="0" destOrd="0" presId="urn:microsoft.com/office/officeart/2005/8/layout/default"/>
    <dgm:cxn modelId="{6D45F69E-E483-412E-AA2C-6B8AA2CD8EBC}" type="presOf" srcId="{854E6C16-5A5F-4332-8590-0BA331280C18}" destId="{3A4986EB-BA47-49CF-899F-B0B528BDE764}" srcOrd="0" destOrd="0" presId="urn:microsoft.com/office/officeart/2005/8/layout/default"/>
    <dgm:cxn modelId="{B9F96450-25E0-486F-A2A1-3660565D2245}" type="presOf" srcId="{BBFA4F55-1EFD-4437-81CA-E57C8B636D64}" destId="{A4EB8416-6F7F-428F-B386-72CA66FC0F1A}" srcOrd="0" destOrd="0" presId="urn:microsoft.com/office/officeart/2005/8/layout/default"/>
    <dgm:cxn modelId="{E75A18E8-4E48-41D0-AA72-390F97365283}" type="presOf" srcId="{F8AA0004-1041-4FEB-B39D-E13880B7B3F6}" destId="{CE23B470-A438-4E9F-A5B8-D5F099539FD1}" srcOrd="0" destOrd="0" presId="urn:microsoft.com/office/officeart/2005/8/layout/default"/>
    <dgm:cxn modelId="{3D897CE8-6F8F-4B63-8A3E-E1C817A1B1B7}" srcId="{BBFA4F55-1EFD-4437-81CA-E57C8B636D64}" destId="{F48137A4-E9D2-4F2C-99FD-D04720BCCD19}" srcOrd="0" destOrd="0" parTransId="{82948D82-E444-4785-9B95-3BB334A4BE56}" sibTransId="{3841139B-A318-4ACE-9274-48898ACB6832}"/>
    <dgm:cxn modelId="{0B94F322-0087-4646-AF3C-5967A2102272}" type="presParOf" srcId="{A4EB8416-6F7F-428F-B386-72CA66FC0F1A}" destId="{4DE3F1B0-C971-4096-BCD8-C506CDD52723}" srcOrd="0" destOrd="0" presId="urn:microsoft.com/office/officeart/2005/8/layout/default"/>
    <dgm:cxn modelId="{01CA0669-EFD0-4CFF-9C1D-D91A1020A53A}" type="presParOf" srcId="{A4EB8416-6F7F-428F-B386-72CA66FC0F1A}" destId="{E3C06038-CC20-4F59-BF68-3BFA03491DF6}" srcOrd="1" destOrd="0" presId="urn:microsoft.com/office/officeart/2005/8/layout/default"/>
    <dgm:cxn modelId="{588DA53A-AC13-4AA1-BC47-26F64DAB7EA8}" type="presParOf" srcId="{A4EB8416-6F7F-428F-B386-72CA66FC0F1A}" destId="{3C2AD367-8565-44BE-9D3B-50CB3FC612D7}" srcOrd="2" destOrd="0" presId="urn:microsoft.com/office/officeart/2005/8/layout/default"/>
    <dgm:cxn modelId="{4E34C07C-7297-4D68-AA2D-DD3C493A2785}" type="presParOf" srcId="{A4EB8416-6F7F-428F-B386-72CA66FC0F1A}" destId="{AD2D4B07-B385-49FF-81AD-1F01FA2B3B6F}" srcOrd="3" destOrd="0" presId="urn:microsoft.com/office/officeart/2005/8/layout/default"/>
    <dgm:cxn modelId="{1F048F59-FF0A-42FB-829D-0A2B3EE0D0F9}" type="presParOf" srcId="{A4EB8416-6F7F-428F-B386-72CA66FC0F1A}" destId="{3A4986EB-BA47-49CF-899F-B0B528BDE764}" srcOrd="4" destOrd="0" presId="urn:microsoft.com/office/officeart/2005/8/layout/default"/>
    <dgm:cxn modelId="{90462DF2-E30F-4D3A-B107-54713565CC37}" type="presParOf" srcId="{A4EB8416-6F7F-428F-B386-72CA66FC0F1A}" destId="{DC482B3E-BB35-4525-8994-48AAB9C522B6}" srcOrd="5" destOrd="0" presId="urn:microsoft.com/office/officeart/2005/8/layout/default"/>
    <dgm:cxn modelId="{E390D0E8-5F92-45ED-9640-4B6007051814}" type="presParOf" srcId="{A4EB8416-6F7F-428F-B386-72CA66FC0F1A}" destId="{CE23B470-A438-4E9F-A5B8-D5F099539FD1}"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465F1BA-28A5-402F-89F5-A788A105C29B}"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930B8-510C-4506-B6C2-2E542DBC753A}" type="slidenum">
              <a:rPr lang="en-US" smtClean="0"/>
              <a:t>‹#›</a:t>
            </a:fld>
            <a:endParaRPr lang="en-US"/>
          </a:p>
        </p:txBody>
      </p:sp>
    </p:spTree>
    <p:extLst>
      <p:ext uri="{BB962C8B-B14F-4D97-AF65-F5344CB8AC3E}">
        <p14:creationId xmlns:p14="http://schemas.microsoft.com/office/powerpoint/2010/main" val="354128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65F1BA-28A5-402F-89F5-A788A105C29B}"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930B8-510C-4506-B6C2-2E542DBC753A}" type="slidenum">
              <a:rPr lang="en-US" smtClean="0"/>
              <a:t>‹#›</a:t>
            </a:fld>
            <a:endParaRPr lang="en-US"/>
          </a:p>
        </p:txBody>
      </p:sp>
    </p:spTree>
    <p:extLst>
      <p:ext uri="{BB962C8B-B14F-4D97-AF65-F5344CB8AC3E}">
        <p14:creationId xmlns:p14="http://schemas.microsoft.com/office/powerpoint/2010/main" val="3124847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65F1BA-28A5-402F-89F5-A788A105C29B}"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930B8-510C-4506-B6C2-2E542DBC753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20997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65F1BA-28A5-402F-89F5-A788A105C29B}"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930B8-510C-4506-B6C2-2E542DBC753A}" type="slidenum">
              <a:rPr lang="en-US" smtClean="0"/>
              <a:t>‹#›</a:t>
            </a:fld>
            <a:endParaRPr lang="en-US"/>
          </a:p>
        </p:txBody>
      </p:sp>
    </p:spTree>
    <p:extLst>
      <p:ext uri="{BB962C8B-B14F-4D97-AF65-F5344CB8AC3E}">
        <p14:creationId xmlns:p14="http://schemas.microsoft.com/office/powerpoint/2010/main" val="3895238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65F1BA-28A5-402F-89F5-A788A105C29B}"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930B8-510C-4506-B6C2-2E542DBC753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231841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65F1BA-28A5-402F-89F5-A788A105C29B}"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930B8-510C-4506-B6C2-2E542DBC753A}" type="slidenum">
              <a:rPr lang="en-US" smtClean="0"/>
              <a:t>‹#›</a:t>
            </a:fld>
            <a:endParaRPr lang="en-US"/>
          </a:p>
        </p:txBody>
      </p:sp>
    </p:spTree>
    <p:extLst>
      <p:ext uri="{BB962C8B-B14F-4D97-AF65-F5344CB8AC3E}">
        <p14:creationId xmlns:p14="http://schemas.microsoft.com/office/powerpoint/2010/main" val="12360698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465F1BA-28A5-402F-89F5-A788A105C29B}"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930B8-510C-4506-B6C2-2E542DBC753A}" type="slidenum">
              <a:rPr lang="en-US" smtClean="0"/>
              <a:t>‹#›</a:t>
            </a:fld>
            <a:endParaRPr lang="en-US"/>
          </a:p>
        </p:txBody>
      </p:sp>
    </p:spTree>
    <p:extLst>
      <p:ext uri="{BB962C8B-B14F-4D97-AF65-F5344CB8AC3E}">
        <p14:creationId xmlns:p14="http://schemas.microsoft.com/office/powerpoint/2010/main" val="3617588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465F1BA-28A5-402F-89F5-A788A105C29B}"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930B8-510C-4506-B6C2-2E542DBC753A}" type="slidenum">
              <a:rPr lang="en-US" smtClean="0"/>
              <a:t>‹#›</a:t>
            </a:fld>
            <a:endParaRPr lang="en-US"/>
          </a:p>
        </p:txBody>
      </p:sp>
    </p:spTree>
    <p:extLst>
      <p:ext uri="{BB962C8B-B14F-4D97-AF65-F5344CB8AC3E}">
        <p14:creationId xmlns:p14="http://schemas.microsoft.com/office/powerpoint/2010/main" val="3729063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465F1BA-28A5-402F-89F5-A788A105C29B}"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930B8-510C-4506-B6C2-2E542DBC753A}" type="slidenum">
              <a:rPr lang="en-US" smtClean="0"/>
              <a:t>‹#›</a:t>
            </a:fld>
            <a:endParaRPr lang="en-US"/>
          </a:p>
        </p:txBody>
      </p:sp>
    </p:spTree>
    <p:extLst>
      <p:ext uri="{BB962C8B-B14F-4D97-AF65-F5344CB8AC3E}">
        <p14:creationId xmlns:p14="http://schemas.microsoft.com/office/powerpoint/2010/main" val="331338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65F1BA-28A5-402F-89F5-A788A105C29B}"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930B8-510C-4506-B6C2-2E542DBC753A}" type="slidenum">
              <a:rPr lang="en-US" smtClean="0"/>
              <a:t>‹#›</a:t>
            </a:fld>
            <a:endParaRPr lang="en-US"/>
          </a:p>
        </p:txBody>
      </p:sp>
    </p:spTree>
    <p:extLst>
      <p:ext uri="{BB962C8B-B14F-4D97-AF65-F5344CB8AC3E}">
        <p14:creationId xmlns:p14="http://schemas.microsoft.com/office/powerpoint/2010/main" val="2493201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465F1BA-28A5-402F-89F5-A788A105C29B}"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E930B8-510C-4506-B6C2-2E542DBC753A}" type="slidenum">
              <a:rPr lang="en-US" smtClean="0"/>
              <a:t>‹#›</a:t>
            </a:fld>
            <a:endParaRPr lang="en-US"/>
          </a:p>
        </p:txBody>
      </p:sp>
    </p:spTree>
    <p:extLst>
      <p:ext uri="{BB962C8B-B14F-4D97-AF65-F5344CB8AC3E}">
        <p14:creationId xmlns:p14="http://schemas.microsoft.com/office/powerpoint/2010/main" val="3435522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465F1BA-28A5-402F-89F5-A788A105C29B}"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E930B8-510C-4506-B6C2-2E542DBC753A}" type="slidenum">
              <a:rPr lang="en-US" smtClean="0"/>
              <a:t>‹#›</a:t>
            </a:fld>
            <a:endParaRPr lang="en-US"/>
          </a:p>
        </p:txBody>
      </p:sp>
    </p:spTree>
    <p:extLst>
      <p:ext uri="{BB962C8B-B14F-4D97-AF65-F5344CB8AC3E}">
        <p14:creationId xmlns:p14="http://schemas.microsoft.com/office/powerpoint/2010/main" val="2612192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465F1BA-28A5-402F-89F5-A788A105C29B}"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E930B8-510C-4506-B6C2-2E542DBC753A}" type="slidenum">
              <a:rPr lang="en-US" smtClean="0"/>
              <a:t>‹#›</a:t>
            </a:fld>
            <a:endParaRPr lang="en-US"/>
          </a:p>
        </p:txBody>
      </p:sp>
    </p:spTree>
    <p:extLst>
      <p:ext uri="{BB962C8B-B14F-4D97-AF65-F5344CB8AC3E}">
        <p14:creationId xmlns:p14="http://schemas.microsoft.com/office/powerpoint/2010/main" val="34497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65F1BA-28A5-402F-89F5-A788A105C29B}"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E930B8-510C-4506-B6C2-2E542DBC753A}" type="slidenum">
              <a:rPr lang="en-US" smtClean="0"/>
              <a:t>‹#›</a:t>
            </a:fld>
            <a:endParaRPr lang="en-US"/>
          </a:p>
        </p:txBody>
      </p:sp>
    </p:spTree>
    <p:extLst>
      <p:ext uri="{BB962C8B-B14F-4D97-AF65-F5344CB8AC3E}">
        <p14:creationId xmlns:p14="http://schemas.microsoft.com/office/powerpoint/2010/main" val="2539622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65F1BA-28A5-402F-89F5-A788A105C29B}"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E930B8-510C-4506-B6C2-2E542DBC753A}" type="slidenum">
              <a:rPr lang="en-US" smtClean="0"/>
              <a:t>‹#›</a:t>
            </a:fld>
            <a:endParaRPr lang="en-US"/>
          </a:p>
        </p:txBody>
      </p:sp>
    </p:spTree>
    <p:extLst>
      <p:ext uri="{BB962C8B-B14F-4D97-AF65-F5344CB8AC3E}">
        <p14:creationId xmlns:p14="http://schemas.microsoft.com/office/powerpoint/2010/main" val="3166572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E930B8-510C-4506-B6C2-2E542DBC753A}" type="slidenum">
              <a:rPr lang="en-US" smtClean="0"/>
              <a:t>‹#›</a:t>
            </a:fld>
            <a:endParaRPr lang="en-US"/>
          </a:p>
        </p:txBody>
      </p:sp>
      <p:sp>
        <p:nvSpPr>
          <p:cNvPr id="5" name="Date Placeholder 4"/>
          <p:cNvSpPr>
            <a:spLocks noGrp="1"/>
          </p:cNvSpPr>
          <p:nvPr>
            <p:ph type="dt" sz="half" idx="10"/>
          </p:nvPr>
        </p:nvSpPr>
        <p:spPr/>
        <p:txBody>
          <a:bodyPr/>
          <a:lstStyle/>
          <a:p>
            <a:fld id="{1465F1BA-28A5-402F-89F5-A788A105C29B}" type="datetimeFigureOut">
              <a:rPr lang="en-US" smtClean="0"/>
              <a:t>8/9/2023</a:t>
            </a:fld>
            <a:endParaRPr lang="en-US"/>
          </a:p>
        </p:txBody>
      </p:sp>
    </p:spTree>
    <p:extLst>
      <p:ext uri="{BB962C8B-B14F-4D97-AF65-F5344CB8AC3E}">
        <p14:creationId xmlns:p14="http://schemas.microsoft.com/office/powerpoint/2010/main" val="2260413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465F1BA-28A5-402F-89F5-A788A105C29B}" type="datetimeFigureOut">
              <a:rPr lang="en-US" smtClean="0"/>
              <a:t>8/9/2023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0E930B8-510C-4506-B6C2-2E542DBC753A}" type="slidenum">
              <a:rPr lang="en-US" smtClean="0"/>
              <a:t>‹#›</a:t>
            </a:fld>
            <a:endParaRPr lang="en-US"/>
          </a:p>
        </p:txBody>
      </p:sp>
    </p:spTree>
    <p:extLst>
      <p:ext uri="{BB962C8B-B14F-4D97-AF65-F5344CB8AC3E}">
        <p14:creationId xmlns:p14="http://schemas.microsoft.com/office/powerpoint/2010/main" val="477231419"/>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5919" y="1568918"/>
            <a:ext cx="7628083" cy="2481918"/>
          </a:xfrm>
        </p:spPr>
        <p:txBody>
          <a:bodyPr/>
          <a:lstStyle/>
          <a:p>
            <a:r>
              <a:rPr lang="en-US" dirty="0" smtClean="0"/>
              <a:t>Major </a:t>
            </a:r>
            <a:r>
              <a:rPr lang="en-US" dirty="0"/>
              <a:t>Approaches to Educational Planning</a:t>
            </a:r>
          </a:p>
        </p:txBody>
      </p:sp>
      <p:sp>
        <p:nvSpPr>
          <p:cNvPr id="3" name="Subtitle 2"/>
          <p:cNvSpPr>
            <a:spLocks noGrp="1"/>
          </p:cNvSpPr>
          <p:nvPr>
            <p:ph type="subTitle" idx="1"/>
          </p:nvPr>
        </p:nvSpPr>
        <p:spPr/>
        <p:txBody>
          <a:bodyPr>
            <a:normAutofit lnSpcReduction="10000"/>
          </a:bodyPr>
          <a:lstStyle/>
          <a:p>
            <a:r>
              <a:rPr lang="en-US" dirty="0"/>
              <a:t>Dr Iti Banerjee</a:t>
            </a:r>
            <a:br>
              <a:rPr lang="en-US" dirty="0"/>
            </a:br>
            <a:r>
              <a:rPr lang="en-US" dirty="0"/>
              <a:t>Assistant </a:t>
            </a:r>
            <a:r>
              <a:rPr lang="en-US" dirty="0" smtClean="0"/>
              <a:t>Professor</a:t>
            </a:r>
            <a:br>
              <a:rPr lang="en-US" dirty="0" smtClean="0"/>
            </a:br>
            <a:r>
              <a:rPr lang="en-US" dirty="0" smtClean="0"/>
              <a:t>Education Department</a:t>
            </a:r>
            <a:br>
              <a:rPr lang="en-US" dirty="0" smtClean="0"/>
            </a:br>
            <a:r>
              <a:rPr lang="en-US" dirty="0"/>
              <a:t>Durga Mahavidyalaya</a:t>
            </a:r>
          </a:p>
          <a:p>
            <a:endParaRPr lang="en-US" dirty="0"/>
          </a:p>
        </p:txBody>
      </p:sp>
    </p:spTree>
    <p:extLst>
      <p:ext uri="{BB962C8B-B14F-4D97-AF65-F5344CB8AC3E}">
        <p14:creationId xmlns:p14="http://schemas.microsoft.com/office/powerpoint/2010/main" val="879661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Rate of Returns Approach</a:t>
            </a:r>
          </a:p>
        </p:txBody>
      </p:sp>
      <p:sp>
        <p:nvSpPr>
          <p:cNvPr id="3" name="Content Placeholder 2"/>
          <p:cNvSpPr>
            <a:spLocks noGrp="1"/>
          </p:cNvSpPr>
          <p:nvPr>
            <p:ph idx="1"/>
          </p:nvPr>
        </p:nvSpPr>
        <p:spPr/>
        <p:txBody>
          <a:bodyPr>
            <a:normAutofit fontScale="62500" lnSpcReduction="20000"/>
          </a:bodyPr>
          <a:lstStyle/>
          <a:p>
            <a:pPr fontAlgn="base"/>
            <a:r>
              <a:rPr lang="en-US" sz="2900" dirty="0" smtClean="0"/>
              <a:t>Investment </a:t>
            </a:r>
            <a:r>
              <a:rPr lang="en-US" sz="2900" dirty="0"/>
              <a:t>in education should take place in such a way that the returns from the investment are equal to the returns from other kinds of investment of capital, e.g., investment in industry. This principle is known as ‘</a:t>
            </a:r>
            <a:r>
              <a:rPr lang="en-US" sz="2900" dirty="0" err="1"/>
              <a:t>equi</a:t>
            </a:r>
            <a:r>
              <a:rPr lang="en-US" sz="2900" dirty="0"/>
              <a:t>-marginal returns’ in economic theory and could be extended to educational sector</a:t>
            </a:r>
            <a:r>
              <a:rPr lang="en-US" sz="2900" dirty="0" smtClean="0"/>
              <a:t>.</a:t>
            </a:r>
            <a:endParaRPr lang="en-US" sz="2900" dirty="0"/>
          </a:p>
          <a:p>
            <a:pPr fontAlgn="base"/>
            <a:r>
              <a:rPr lang="en-US" sz="2900" dirty="0"/>
              <a:t>This approach treats education as an investment in human capital and uses rate of returns as a criterion in allocation of financial resources. The approach implies that if the rate of return is low, expenditure on education should be curtailed</a:t>
            </a:r>
            <a:r>
              <a:rPr lang="en-US" sz="2900" dirty="0" smtClean="0"/>
              <a:t>.</a:t>
            </a:r>
            <a:endParaRPr lang="en-US" sz="2900" dirty="0"/>
          </a:p>
          <a:p>
            <a:pPr fontAlgn="base"/>
            <a:r>
              <a:rPr lang="en-US" sz="2900" dirty="0"/>
              <a:t>However, in reality, it is difficult to apply this approach to education due to problems associated with measuring rate of returns in education.</a:t>
            </a:r>
          </a:p>
          <a:p>
            <a:pPr fontAlgn="base"/>
            <a:r>
              <a:rPr lang="en-US" sz="2900" dirty="0"/>
              <a:t>An educated person’s earnings or rate of returns depend upon his/her innate intelligence, parental socio-economic status, motivation and aspirations. Hence, it is not easy to attribute the rate of returns only to education acquired. Hence, this approach is least frequently applied to education.</a:t>
            </a:r>
          </a:p>
          <a:p>
            <a:pPr marL="0" indent="0" algn="ctr">
              <a:buNone/>
            </a:pPr>
            <a:r>
              <a:rPr lang="en-US" sz="2000" dirty="0" smtClean="0"/>
              <a:t>.</a:t>
            </a:r>
            <a:endParaRPr lang="en-US" dirty="0"/>
          </a:p>
        </p:txBody>
      </p:sp>
    </p:spTree>
    <p:extLst>
      <p:ext uri="{BB962C8B-B14F-4D97-AF65-F5344CB8AC3E}">
        <p14:creationId xmlns:p14="http://schemas.microsoft.com/office/powerpoint/2010/main" val="170120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4047" y="2620825"/>
            <a:ext cx="7276698" cy="1107996"/>
          </a:xfrm>
          <a:prstGeom prst="rect">
            <a:avLst/>
          </a:prstGeom>
          <a:noFill/>
        </p:spPr>
        <p:txBody>
          <a:bodyPr wrap="square" lIns="91440" tIns="45720" rIns="91440" bIns="45720">
            <a:spAutoFit/>
          </a:bodyPr>
          <a:lstStyle/>
          <a:p>
            <a:pPr algn="ctr"/>
            <a:r>
              <a:rPr lang="en-US" sz="6600" b="1" cap="none" spc="0" dirty="0" smtClean="0">
                <a:ln w="22225">
                  <a:solidFill>
                    <a:schemeClr val="accent2"/>
                  </a:solidFill>
                  <a:prstDash val="solid"/>
                </a:ln>
                <a:solidFill>
                  <a:schemeClr val="accent2">
                    <a:lumMod val="40000"/>
                    <a:lumOff val="60000"/>
                  </a:schemeClr>
                </a:solidFill>
                <a:effectLst/>
                <a:latin typeface="Arial Black" panose="020B0A04020102020204" pitchFamily="34" charset="0"/>
              </a:rPr>
              <a:t>Thank You</a:t>
            </a:r>
            <a:endParaRPr lang="en-US" sz="66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2431004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5577" y="619225"/>
            <a:ext cx="9265563" cy="1320800"/>
          </a:xfrm>
        </p:spPr>
        <p:txBody>
          <a:bodyPr/>
          <a:lstStyle/>
          <a:p>
            <a:pPr algn="ctr"/>
            <a:r>
              <a:rPr lang="en-US" b="1" dirty="0"/>
              <a:t>Major Approaches to Educational Planning</a:t>
            </a:r>
          </a:p>
        </p:txBody>
      </p:sp>
      <p:sp>
        <p:nvSpPr>
          <p:cNvPr id="3" name="Content Placeholder 2"/>
          <p:cNvSpPr>
            <a:spLocks noGrp="1"/>
          </p:cNvSpPr>
          <p:nvPr>
            <p:ph idx="1"/>
          </p:nvPr>
        </p:nvSpPr>
        <p:spPr>
          <a:xfrm>
            <a:off x="600332" y="2160589"/>
            <a:ext cx="8596668" cy="3880773"/>
          </a:xfrm>
        </p:spPr>
        <p:txBody>
          <a:bodyPr/>
          <a:lstStyle/>
          <a:p>
            <a:pPr marL="0" indent="0" algn="ctr">
              <a:buNone/>
            </a:pPr>
            <a:r>
              <a:rPr lang="en-US" sz="2000" dirty="0" smtClean="0"/>
              <a:t>The </a:t>
            </a:r>
            <a:r>
              <a:rPr lang="en-US" sz="2000" dirty="0"/>
              <a:t>word ‘planning’ has lost the undertones it had earlier of infringement with individual liberties and is becoming increasingly accepted by all as part of the vocabulary of development, each country having its own type of planning within its own political system. In what follows, planning refers to the system a country adopts of forecasting its needs and setting up a framework, or alternative frameworks, of national action to meet them. It deals with matters which are subject to forecast and to substitution and can never cover the whole policy.</a:t>
            </a:r>
          </a:p>
          <a:p>
            <a:endParaRPr lang="en-US" dirty="0"/>
          </a:p>
        </p:txBody>
      </p:sp>
    </p:spTree>
    <p:extLst>
      <p:ext uri="{BB962C8B-B14F-4D97-AF65-F5344CB8AC3E}">
        <p14:creationId xmlns:p14="http://schemas.microsoft.com/office/powerpoint/2010/main" val="861707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818" y="599974"/>
            <a:ext cx="10285841" cy="1320800"/>
          </a:xfrm>
        </p:spPr>
        <p:txBody>
          <a:bodyPr/>
          <a:lstStyle/>
          <a:p>
            <a:pPr algn="ctr"/>
            <a:r>
              <a:rPr lang="en-US" b="1" dirty="0"/>
              <a:t>F</a:t>
            </a:r>
            <a:r>
              <a:rPr lang="en-US" b="1" dirty="0" smtClean="0"/>
              <a:t>our </a:t>
            </a:r>
            <a:r>
              <a:rPr lang="en-US" b="1" dirty="0"/>
              <a:t>major approaches to educational </a:t>
            </a:r>
            <a:r>
              <a:rPr lang="en-US" b="1" dirty="0" smtClean="0"/>
              <a:t/>
            </a:r>
            <a:br>
              <a:rPr lang="en-US" b="1" dirty="0" smtClean="0"/>
            </a:br>
            <a:r>
              <a:rPr lang="en-US" b="1" dirty="0" smtClean="0"/>
              <a:t>planning </a:t>
            </a:r>
            <a:endParaRPr lang="en-US"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79594747"/>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7270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Manpower Planning Approach</a:t>
            </a:r>
            <a:r>
              <a:rPr lang="en-US" dirty="0"/>
              <a:t/>
            </a:r>
            <a:br>
              <a:rPr lang="en-US" dirty="0"/>
            </a:br>
            <a:endParaRPr lang="en-US" dirty="0"/>
          </a:p>
        </p:txBody>
      </p:sp>
      <p:sp>
        <p:nvSpPr>
          <p:cNvPr id="3" name="Content Placeholder 2"/>
          <p:cNvSpPr>
            <a:spLocks noGrp="1"/>
          </p:cNvSpPr>
          <p:nvPr>
            <p:ph idx="1"/>
          </p:nvPr>
        </p:nvSpPr>
        <p:spPr/>
        <p:txBody>
          <a:bodyPr/>
          <a:lstStyle/>
          <a:p>
            <a:pPr fontAlgn="base"/>
            <a:r>
              <a:rPr lang="en-US" sz="2000" dirty="0" smtClean="0"/>
              <a:t>In Manpower Planning Approach the </a:t>
            </a:r>
            <a:r>
              <a:rPr lang="en-US" sz="2000" dirty="0"/>
              <a:t>general demand for and the capacity of supply of human resources in different streams of and at different levels of the educational sector are estimated.</a:t>
            </a:r>
          </a:p>
          <a:p>
            <a:pPr fontAlgn="base"/>
            <a:r>
              <a:rPr lang="en-US" sz="2000" dirty="0"/>
              <a:t>The approach asserts that the system of education produces the right quality of human resources with desirable knowledge, attitudes and skills in the right numbers and thus, education is directly linked with economic development.</a:t>
            </a:r>
          </a:p>
          <a:p>
            <a:pPr marL="0" indent="0">
              <a:buNone/>
            </a:pPr>
            <a:endParaRPr lang="en-US" dirty="0"/>
          </a:p>
        </p:txBody>
      </p:sp>
    </p:spTree>
    <p:extLst>
      <p:ext uri="{BB962C8B-B14F-4D97-AF65-F5344CB8AC3E}">
        <p14:creationId xmlns:p14="http://schemas.microsoft.com/office/powerpoint/2010/main" val="3328649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Manpower Planning Approach</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fontAlgn="base"/>
            <a:r>
              <a:rPr lang="en-US" dirty="0"/>
              <a:t>The application of the manpower planning approach depends on these factors:</a:t>
            </a:r>
          </a:p>
          <a:p>
            <a:pPr fontAlgn="base">
              <a:buFont typeface="+mj-lt"/>
              <a:buAutoNum type="alphaUcPeriod"/>
            </a:pPr>
            <a:r>
              <a:rPr lang="en-US" dirty="0" smtClean="0"/>
              <a:t>An </a:t>
            </a:r>
            <a:r>
              <a:rPr lang="en-US" dirty="0"/>
              <a:t>appraisal and analysis of the existing employment conditions and the system of education,</a:t>
            </a:r>
          </a:p>
          <a:p>
            <a:pPr fontAlgn="base">
              <a:buFont typeface="+mj-lt"/>
              <a:buAutoNum type="alphaUcPeriod"/>
            </a:pPr>
            <a:r>
              <a:rPr lang="en-US" dirty="0" smtClean="0"/>
              <a:t>Planning </a:t>
            </a:r>
            <a:r>
              <a:rPr lang="en-US" dirty="0"/>
              <a:t>the system of education </a:t>
            </a:r>
            <a:r>
              <a:rPr lang="en-US" dirty="0" smtClean="0"/>
              <a:t>there four </a:t>
            </a:r>
            <a:r>
              <a:rPr lang="en-US" dirty="0"/>
              <a:t>the manpower needs of the economy, and</a:t>
            </a:r>
          </a:p>
          <a:p>
            <a:pPr fontAlgn="base">
              <a:buFont typeface="+mj-lt"/>
              <a:buAutoNum type="alphaUcPeriod"/>
            </a:pPr>
            <a:r>
              <a:rPr lang="en-US" dirty="0" smtClean="0"/>
              <a:t>Using </a:t>
            </a:r>
            <a:r>
              <a:rPr lang="en-US" dirty="0"/>
              <a:t>the financial resources (which are limited) in an optimum way so as to fulfill the demands of the employment sector without incurring wastage on account of unemployment.</a:t>
            </a:r>
          </a:p>
          <a:p>
            <a:pPr fontAlgn="base">
              <a:buFont typeface="+mj-lt"/>
              <a:buAutoNum type="alphaUcPeriod"/>
            </a:pPr>
            <a:r>
              <a:rPr lang="en-US" dirty="0" smtClean="0"/>
              <a:t>Making </a:t>
            </a:r>
            <a:r>
              <a:rPr lang="en-US" dirty="0"/>
              <a:t>an appraisal of the number of students enrolled, the number of existing teachers and their qualifications, enrolment in teacher education institutions (availability of future teachers), as well as the existing number of school buildings, </a:t>
            </a:r>
            <a:r>
              <a:rPr lang="en-US" dirty="0" smtClean="0"/>
              <a:t>equipment, </a:t>
            </a:r>
            <a:r>
              <a:rPr lang="en-US" dirty="0"/>
              <a:t>infrastructure and other facilities.</a:t>
            </a:r>
          </a:p>
          <a:p>
            <a:pPr fontAlgn="base">
              <a:buFont typeface="+mj-lt"/>
              <a:buAutoNum type="alphaUcPeriod"/>
            </a:pPr>
            <a:r>
              <a:rPr lang="en-US" dirty="0" smtClean="0"/>
              <a:t>The </a:t>
            </a:r>
            <a:r>
              <a:rPr lang="en-US" dirty="0"/>
              <a:t>requirements of the employers regarding occupational and/ or professional qualifications for employees, their levels of training and abilities should also be assessed.</a:t>
            </a:r>
          </a:p>
          <a:p>
            <a:endParaRPr lang="en-US" dirty="0"/>
          </a:p>
        </p:txBody>
      </p:sp>
    </p:spTree>
    <p:extLst>
      <p:ext uri="{BB962C8B-B14F-4D97-AF65-F5344CB8AC3E}">
        <p14:creationId xmlns:p14="http://schemas.microsoft.com/office/powerpoint/2010/main" val="2222964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Manpower Planning Approach</a:t>
            </a:r>
            <a:r>
              <a:rPr lang="en-US" dirty="0"/>
              <a:t/>
            </a:r>
            <a:br>
              <a:rPr lang="en-US" dirty="0"/>
            </a:br>
            <a:endParaRPr lang="en-US" dirty="0"/>
          </a:p>
        </p:txBody>
      </p:sp>
      <p:sp>
        <p:nvSpPr>
          <p:cNvPr id="3" name="Content Placeholder 2"/>
          <p:cNvSpPr>
            <a:spLocks noGrp="1"/>
          </p:cNvSpPr>
          <p:nvPr>
            <p:ph idx="1"/>
          </p:nvPr>
        </p:nvSpPr>
        <p:spPr/>
        <p:txBody>
          <a:bodyPr/>
          <a:lstStyle/>
          <a:p>
            <a:pPr fontAlgn="base"/>
            <a:r>
              <a:rPr lang="en-US" sz="2000" dirty="0"/>
              <a:t>The manpower planning approach takes note of the fact that the teaching profession requires approximately 60% of the highly qualified human resources of a country which competes with the demand for manpower in other economic sectors.</a:t>
            </a:r>
          </a:p>
          <a:p>
            <a:pPr fontAlgn="base"/>
            <a:r>
              <a:rPr lang="en-US" sz="2000" dirty="0"/>
              <a:t>A detailed projection of the demand for human resources is difficult due to the uncertainty of productivity trends. Some developed countries such as Norway, France and Sweden estimate their future manpower needs so as to meet the demands of the economy whereas others such as Great Britain estimate the numbers to be educated on the basis of students’ </a:t>
            </a:r>
            <a:r>
              <a:rPr lang="en-US" sz="2000" dirty="0" smtClean="0"/>
              <a:t>demands.</a:t>
            </a:r>
            <a:endParaRPr lang="en-US" sz="2000" b="1" dirty="0"/>
          </a:p>
          <a:p>
            <a:pPr marL="0" indent="0">
              <a:buNone/>
            </a:pPr>
            <a:endParaRPr lang="en-US" dirty="0"/>
          </a:p>
        </p:txBody>
      </p:sp>
    </p:spTree>
    <p:extLst>
      <p:ext uri="{BB962C8B-B14F-4D97-AF65-F5344CB8AC3E}">
        <p14:creationId xmlns:p14="http://schemas.microsoft.com/office/powerpoint/2010/main" val="1820269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Social Demand Approach</a:t>
            </a:r>
          </a:p>
        </p:txBody>
      </p:sp>
      <p:sp>
        <p:nvSpPr>
          <p:cNvPr id="3" name="Content Placeholder 2"/>
          <p:cNvSpPr>
            <a:spLocks noGrp="1"/>
          </p:cNvSpPr>
          <p:nvPr>
            <p:ph idx="1"/>
          </p:nvPr>
        </p:nvSpPr>
        <p:spPr/>
        <p:txBody>
          <a:bodyPr>
            <a:normAutofit fontScale="92500" lnSpcReduction="10000"/>
          </a:bodyPr>
          <a:lstStyle/>
          <a:p>
            <a:pPr marL="0" indent="0" algn="ctr" fontAlgn="base">
              <a:buNone/>
            </a:pPr>
            <a:r>
              <a:rPr lang="en-US" sz="2200" dirty="0"/>
              <a:t>This approach was used in the Robbins Committee Report on Higher Education in Britain. In India too, this approach is a popular one while opening new schools and colleges in particular.</a:t>
            </a:r>
          </a:p>
          <a:p>
            <a:pPr fontAlgn="base"/>
            <a:r>
              <a:rPr lang="en-US" sz="2200" dirty="0" smtClean="0"/>
              <a:t>Social Demand Approach </a:t>
            </a:r>
            <a:r>
              <a:rPr lang="en-US" sz="2200" dirty="0"/>
              <a:t>method are involved the following steps</a:t>
            </a:r>
            <a:r>
              <a:rPr lang="en-US" sz="2200" dirty="0" smtClean="0"/>
              <a:t>:</a:t>
            </a:r>
            <a:endParaRPr lang="en-US" sz="2200" dirty="0"/>
          </a:p>
          <a:p>
            <a:pPr marL="457200" indent="-457200" fontAlgn="base">
              <a:buFont typeface="+mj-lt"/>
              <a:buAutoNum type="alphaLcParenR"/>
            </a:pPr>
            <a:r>
              <a:rPr lang="en-US" sz="2200" dirty="0" smtClean="0"/>
              <a:t>To </a:t>
            </a:r>
            <a:r>
              <a:rPr lang="en-US" sz="2200" dirty="0"/>
              <a:t>estimate the proportion of students completing school education and are likely to enter into higher education</a:t>
            </a:r>
            <a:r>
              <a:rPr lang="en-US" sz="2200" dirty="0" smtClean="0"/>
              <a:t>.</a:t>
            </a:r>
          </a:p>
          <a:p>
            <a:pPr marL="457200" indent="-457200" fontAlgn="base">
              <a:buFont typeface="+mj-lt"/>
              <a:buAutoNum type="alphaLcParenR"/>
            </a:pPr>
            <a:r>
              <a:rPr lang="en-US" sz="2200" dirty="0" smtClean="0"/>
              <a:t>To estimate how many of these successful school leaving students would actually apply for admission to colleges.</a:t>
            </a:r>
          </a:p>
          <a:p>
            <a:pPr marL="457200" indent="-457200" fontAlgn="base">
              <a:buFont typeface="+mj-lt"/>
              <a:buAutoNum type="alphaLcParenR"/>
            </a:pPr>
            <a:r>
              <a:rPr lang="en-US" sz="2200" dirty="0" smtClean="0"/>
              <a:t>To </a:t>
            </a:r>
            <a:r>
              <a:rPr lang="en-US" sz="2200" dirty="0"/>
              <a:t>determine how many of the applicants should be given admission to higher education.</a:t>
            </a:r>
          </a:p>
          <a:p>
            <a:pPr marL="457200" indent="-457200" fontAlgn="base">
              <a:buFont typeface="+mj-lt"/>
              <a:buAutoNum type="alphaLcParenR"/>
            </a:pPr>
            <a:r>
              <a:rPr lang="en-US" sz="2200" dirty="0" smtClean="0"/>
              <a:t>To </a:t>
            </a:r>
            <a:r>
              <a:rPr lang="en-US" sz="2200" dirty="0"/>
              <a:t>determine the length and duration of the study.</a:t>
            </a:r>
          </a:p>
          <a:p>
            <a:pPr marL="0" indent="0">
              <a:buNone/>
            </a:pPr>
            <a:endParaRPr lang="en-US" dirty="0"/>
          </a:p>
        </p:txBody>
      </p:sp>
    </p:spTree>
    <p:extLst>
      <p:ext uri="{BB962C8B-B14F-4D97-AF65-F5344CB8AC3E}">
        <p14:creationId xmlns:p14="http://schemas.microsoft.com/office/powerpoint/2010/main" val="3595859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Social Demand Approach</a:t>
            </a:r>
          </a:p>
        </p:txBody>
      </p:sp>
      <p:sp>
        <p:nvSpPr>
          <p:cNvPr id="3" name="Content Placeholder 2"/>
          <p:cNvSpPr>
            <a:spLocks noGrp="1"/>
          </p:cNvSpPr>
          <p:nvPr>
            <p:ph idx="1"/>
          </p:nvPr>
        </p:nvSpPr>
        <p:spPr/>
        <p:txBody>
          <a:bodyPr>
            <a:normAutofit/>
          </a:bodyPr>
          <a:lstStyle/>
          <a:p>
            <a:pPr marL="0" indent="0" algn="ctr">
              <a:buNone/>
            </a:pPr>
            <a:r>
              <a:rPr lang="en-US" sz="2000" dirty="0"/>
              <a:t>T</a:t>
            </a:r>
            <a:r>
              <a:rPr lang="en-US" sz="2000" dirty="0" smtClean="0"/>
              <a:t>he </a:t>
            </a:r>
            <a:r>
              <a:rPr lang="en-US" sz="2000" dirty="0"/>
              <a:t>major issue involved in this approach is to forecast future demands for seats keeping in mind social and educational trends as well as demographic changes. The underlying assumption in this approach is that expansion of education is beneficial to the economy and thus, additional expenditure on education would not create a burden too heavy to </a:t>
            </a:r>
            <a:r>
              <a:rPr lang="en-US" dirty="0"/>
              <a:t>bear.</a:t>
            </a:r>
          </a:p>
          <a:p>
            <a:pPr marL="0" indent="0" algn="ctr">
              <a:buNone/>
            </a:pPr>
            <a:endParaRPr lang="en-US" dirty="0"/>
          </a:p>
        </p:txBody>
      </p:sp>
    </p:spTree>
    <p:extLst>
      <p:ext uri="{BB962C8B-B14F-4D97-AF65-F5344CB8AC3E}">
        <p14:creationId xmlns:p14="http://schemas.microsoft.com/office/powerpoint/2010/main" val="2664058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Social Justice Approach</a:t>
            </a:r>
          </a:p>
        </p:txBody>
      </p:sp>
      <p:sp>
        <p:nvSpPr>
          <p:cNvPr id="3" name="Content Placeholder 2"/>
          <p:cNvSpPr>
            <a:spLocks noGrp="1"/>
          </p:cNvSpPr>
          <p:nvPr>
            <p:ph idx="1"/>
          </p:nvPr>
        </p:nvSpPr>
        <p:spPr/>
        <p:txBody>
          <a:bodyPr>
            <a:normAutofit/>
          </a:bodyPr>
          <a:lstStyle/>
          <a:p>
            <a:pPr marL="0" indent="0" algn="ctr">
              <a:buNone/>
            </a:pPr>
            <a:r>
              <a:rPr lang="en-US" sz="2000" dirty="0"/>
              <a:t>This approach emphasizes justice to the disadvantaged sections of society and is based on Article 45 of the Indian Constitution. This approach is aimed at making special provisions for the socially, economically and educationally disadvantaged communities for a longer duration. This includes opening Ashram schools for tribal areas, special concessions and scholarships, incentives and </a:t>
            </a:r>
            <a:r>
              <a:rPr lang="en-US" sz="2000" dirty="0" smtClean="0"/>
              <a:t>relaxation.</a:t>
            </a:r>
            <a:endParaRPr lang="en-US" dirty="0"/>
          </a:p>
        </p:txBody>
      </p:sp>
    </p:spTree>
    <p:extLst>
      <p:ext uri="{BB962C8B-B14F-4D97-AF65-F5344CB8AC3E}">
        <p14:creationId xmlns:p14="http://schemas.microsoft.com/office/powerpoint/2010/main" val="248243822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127</TotalTime>
  <Words>870</Words>
  <Application>Microsoft Office PowerPoint</Application>
  <PresentationFormat>Widescreen</PresentationFormat>
  <Paragraphs>40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Arial Black</vt:lpstr>
      <vt:lpstr>Candara</vt:lpstr>
      <vt:lpstr>Wingdings 3</vt:lpstr>
      <vt:lpstr>Facet</vt:lpstr>
      <vt:lpstr>Major Approaches to Educational Planning</vt:lpstr>
      <vt:lpstr>Major Approaches to Educational Planning</vt:lpstr>
      <vt:lpstr>Four major approaches to educational  planning </vt:lpstr>
      <vt:lpstr>Manpower Planning Approach </vt:lpstr>
      <vt:lpstr>Manpower Planning Approach </vt:lpstr>
      <vt:lpstr>Manpower Planning Approach </vt:lpstr>
      <vt:lpstr>Social Demand Approach</vt:lpstr>
      <vt:lpstr>Social Demand Approach</vt:lpstr>
      <vt:lpstr>Social Justice Approach</vt:lpstr>
      <vt:lpstr>Rate of Returns Approach</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Major Approaches to Educational Planning</dc:title>
  <dc:creator>USER</dc:creator>
  <cp:lastModifiedBy>USER</cp:lastModifiedBy>
  <cp:revision>7</cp:revision>
  <dcterms:created xsi:type="dcterms:W3CDTF">2023-08-09T08:33:30Z</dcterms:created>
  <dcterms:modified xsi:type="dcterms:W3CDTF">2023-08-09T10:46:31Z</dcterms:modified>
</cp:coreProperties>
</file>