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20B7F-9298-4242-86F5-C612876C727E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58F42-3342-4E8B-A0A2-D66C138296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7357-DC68-43E1-9173-9B31D3D43C2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097C-3B6B-40ED-A264-973EBD81B3C9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7E35-29E6-4536-B89D-819BCDC35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1FB971AC-EA3B-4716-BC7D-8A776BE2C0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514600"/>
            <a:ext cx="7162800" cy="3733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3600" b="1" dirty="0" smtClean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886201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Presented By</a:t>
            </a:r>
          </a:p>
          <a:p>
            <a:r>
              <a:rPr lang="en-US" sz="2000" b="1" dirty="0" err="1" smtClean="0"/>
              <a:t>Ravindra</a:t>
            </a:r>
            <a:r>
              <a:rPr lang="en-US" sz="2000" b="1" dirty="0" smtClean="0"/>
              <a:t> Singh </a:t>
            </a:r>
            <a:r>
              <a:rPr lang="en-US" sz="2000" b="1" dirty="0" err="1" smtClean="0"/>
              <a:t>Rajput</a:t>
            </a:r>
            <a:endParaRPr lang="en-US" sz="2000" b="1" dirty="0" smtClean="0"/>
          </a:p>
          <a:p>
            <a:r>
              <a:rPr lang="en-US" sz="2000" b="1" dirty="0" smtClean="0"/>
              <a:t>Asst. Professor Computer Dept Durga Mahavidyalaya Raipur(CG) </a:t>
            </a:r>
            <a:endParaRPr lang="en-US" sz="2000" b="1" dirty="0"/>
          </a:p>
        </p:txBody>
      </p:sp>
      <p:sp>
        <p:nvSpPr>
          <p:cNvPr id="6" name="object 7"/>
          <p:cNvSpPr txBox="1"/>
          <p:nvPr/>
        </p:nvSpPr>
        <p:spPr>
          <a:xfrm>
            <a:off x="1285603" y="1513115"/>
            <a:ext cx="7315200" cy="745076"/>
          </a:xfrm>
          <a:prstGeom prst="rect">
            <a:avLst/>
          </a:prstGeom>
          <a:solidFill>
            <a:srgbClr val="8D863D"/>
          </a:solidFill>
        </p:spPr>
        <p:txBody>
          <a:bodyPr vert="horz" wrap="square" lIns="0" tIns="635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50"/>
              </a:spcBef>
            </a:pPr>
            <a:r>
              <a:rPr lang="en-US" sz="4800" spc="-4" dirty="0" smtClean="0"/>
              <a:t>OS Memory Management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591" y="65666"/>
            <a:ext cx="3637973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OS</a:t>
            </a:r>
            <a:r>
              <a:rPr spc="-18" dirty="0"/>
              <a:t> </a:t>
            </a:r>
            <a:r>
              <a:rPr dirty="0"/>
              <a:t>-</a:t>
            </a:r>
            <a:r>
              <a:rPr spc="-31" dirty="0"/>
              <a:t> </a:t>
            </a:r>
            <a:r>
              <a:rPr spc="-4" dirty="0"/>
              <a:t>Wake</a:t>
            </a:r>
            <a:r>
              <a:rPr spc="-22" dirty="0"/>
              <a:t> </a:t>
            </a:r>
            <a:r>
              <a:rPr spc="-4" dirty="0"/>
              <a:t>up</a:t>
            </a:r>
            <a:r>
              <a:rPr spc="-22" dirty="0"/>
              <a:t> </a:t>
            </a:r>
            <a:r>
              <a:rPr dirty="0"/>
              <a:t>call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373" y="1633817"/>
            <a:ext cx="6394450" cy="25352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>
              <a:spcBef>
                <a:spcPts val="90"/>
              </a:spcBef>
              <a:buSzPct val="97222"/>
              <a:buFont typeface="Arial MT"/>
              <a:buChar char="•"/>
              <a:tabLst>
                <a:tab pos="156139" algn="l"/>
              </a:tabLst>
            </a:pP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When you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turn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on the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power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-88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PC,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first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program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that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runs </a:t>
            </a:r>
            <a:r>
              <a:rPr sz="3200" b="1" spc="-884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a set of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instructions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kept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the computer's read-only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memory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(ROM).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3349" y="1780099"/>
            <a:ext cx="1480705" cy="1327337"/>
            <a:chOff x="8374684" y="2017445"/>
            <a:chExt cx="1628775" cy="1504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6883" y="2017445"/>
              <a:ext cx="1306436" cy="1310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4684" y="2680563"/>
              <a:ext cx="799198" cy="8409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66904" cy="9456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5455" y="4235498"/>
            <a:ext cx="3352915" cy="24376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428" y="65666"/>
            <a:ext cx="3670299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OS</a:t>
            </a:r>
            <a:r>
              <a:rPr spc="-22" dirty="0"/>
              <a:t> </a:t>
            </a:r>
            <a:r>
              <a:rPr dirty="0"/>
              <a:t>-</a:t>
            </a:r>
            <a:r>
              <a:rPr spc="-22" dirty="0"/>
              <a:t> </a:t>
            </a:r>
            <a:r>
              <a:rPr spc="-4" dirty="0"/>
              <a:t>Wake</a:t>
            </a:r>
            <a:r>
              <a:rPr spc="-18" dirty="0"/>
              <a:t> </a:t>
            </a:r>
            <a:r>
              <a:rPr dirty="0"/>
              <a:t>up</a:t>
            </a:r>
            <a:r>
              <a:rPr spc="-27" dirty="0"/>
              <a:t> </a:t>
            </a:r>
            <a:r>
              <a:rPr dirty="0"/>
              <a:t>Call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5790" y="3924300"/>
            <a:ext cx="5490441" cy="1495888"/>
          </a:xfrm>
          <a:prstGeom prst="rect">
            <a:avLst/>
          </a:prstGeom>
        </p:spPr>
        <p:txBody>
          <a:bodyPr vert="horz" wrap="square" lIns="0" tIns="33621" rIns="0" bIns="0" rtlCol="0">
            <a:spAutoFit/>
          </a:bodyPr>
          <a:lstStyle/>
          <a:p>
            <a:pPr marL="11397" marR="4559">
              <a:lnSpc>
                <a:spcPts val="3769"/>
              </a:lnSpc>
              <a:spcBef>
                <a:spcPts val="265"/>
              </a:spcBef>
              <a:buSzPct val="97183"/>
              <a:buFont typeface="Arial MT"/>
              <a:buChar char="•"/>
              <a:tabLst>
                <a:tab pos="154999" algn="l"/>
              </a:tabLst>
            </a:pP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200" b="1" spc="-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0066CC"/>
                </a:solidFill>
                <a:latin typeface="Arial"/>
                <a:cs typeface="Arial"/>
              </a:rPr>
              <a:t>checks</a:t>
            </a:r>
            <a:r>
              <a:rPr sz="3200" b="1" spc="-58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5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CPU,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31" dirty="0">
                <a:solidFill>
                  <a:srgbClr val="4C4C4C"/>
                </a:solidFill>
                <a:latin typeface="Arial"/>
                <a:cs typeface="Arial"/>
              </a:rPr>
              <a:t>memory, </a:t>
            </a:r>
            <a:r>
              <a:rPr sz="3200" b="1" spc="-8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basic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input-output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 systems</a:t>
            </a:r>
            <a:r>
              <a:rPr sz="3200" b="1" spc="-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(BIOS)</a:t>
            </a:r>
            <a:r>
              <a:rPr sz="320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0066CC"/>
                </a:solidFill>
                <a:latin typeface="Arial"/>
                <a:cs typeface="Arial"/>
              </a:rPr>
              <a:t>for</a:t>
            </a:r>
            <a:r>
              <a:rPr sz="3200" b="1" spc="-27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0066CC"/>
                </a:solidFill>
                <a:latin typeface="Arial"/>
                <a:cs typeface="Arial"/>
              </a:rPr>
              <a:t>errors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532" y="1008215"/>
            <a:ext cx="1429200" cy="12651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87700" y="1231526"/>
            <a:ext cx="4829464" cy="1495888"/>
          </a:xfrm>
          <a:prstGeom prst="rect">
            <a:avLst/>
          </a:prstGeom>
        </p:spPr>
        <p:txBody>
          <a:bodyPr vert="horz" wrap="square" lIns="0" tIns="33621" rIns="0" bIns="0" rtlCol="0">
            <a:spAutoFit/>
          </a:bodyPr>
          <a:lstStyle/>
          <a:p>
            <a:pPr marL="11397" marR="4559">
              <a:lnSpc>
                <a:spcPts val="3769"/>
              </a:lnSpc>
              <a:spcBef>
                <a:spcPts val="265"/>
              </a:spcBef>
              <a:buSzPct val="97183"/>
              <a:buFont typeface="Arial MT"/>
              <a:buChar char="•"/>
              <a:tabLst>
                <a:tab pos="154999" algn="l"/>
              </a:tabLst>
            </a:pP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checks </a:t>
            </a:r>
            <a:r>
              <a:rPr sz="3200" b="1" spc="9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make sure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everything</a:t>
            </a:r>
            <a:r>
              <a:rPr sz="3200" b="1" spc="-8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9" dirty="0">
                <a:solidFill>
                  <a:srgbClr val="4C4C4C"/>
                </a:solidFill>
                <a:latin typeface="Arial"/>
                <a:cs typeface="Arial"/>
              </a:rPr>
              <a:t>is</a:t>
            </a:r>
            <a:r>
              <a:rPr sz="3200" b="1" spc="-1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0066CC"/>
                </a:solidFill>
                <a:latin typeface="Arial"/>
                <a:cs typeface="Arial"/>
              </a:rPr>
              <a:t>functioning </a:t>
            </a:r>
            <a:r>
              <a:rPr sz="3200" b="1" spc="-87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0066CC"/>
                </a:solidFill>
                <a:latin typeface="Arial"/>
                <a:cs typeface="Arial"/>
              </a:rPr>
              <a:t>properly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5818" y="2743424"/>
            <a:ext cx="1840253" cy="18184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163" y="65666"/>
            <a:ext cx="3777673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OS</a:t>
            </a:r>
            <a:r>
              <a:rPr spc="-18" dirty="0"/>
              <a:t> </a:t>
            </a:r>
            <a:r>
              <a:rPr spc="4" dirty="0"/>
              <a:t>–</a:t>
            </a:r>
            <a:r>
              <a:rPr spc="-27" dirty="0"/>
              <a:t> </a:t>
            </a:r>
            <a:r>
              <a:rPr dirty="0"/>
              <a:t>Wake</a:t>
            </a:r>
            <a:r>
              <a:rPr spc="-27" dirty="0"/>
              <a:t> </a:t>
            </a:r>
            <a:r>
              <a:rPr dirty="0"/>
              <a:t>up</a:t>
            </a:r>
            <a:r>
              <a:rPr spc="-18" dirty="0"/>
              <a:t> </a:t>
            </a:r>
            <a:r>
              <a:rPr spc="-4" dirty="0"/>
              <a:t>Call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245" y="1302122"/>
            <a:ext cx="5194877" cy="4155902"/>
          </a:xfrm>
          <a:prstGeom prst="rect">
            <a:avLst/>
          </a:prstGeom>
        </p:spPr>
        <p:txBody>
          <a:bodyPr vert="horz" wrap="square" lIns="0" tIns="36470" rIns="0" bIns="0" rtlCol="0">
            <a:spAutoFit/>
          </a:bodyPr>
          <a:lstStyle/>
          <a:p>
            <a:pPr marL="11397" marR="667863">
              <a:lnSpc>
                <a:spcPts val="3769"/>
              </a:lnSpc>
              <a:spcBef>
                <a:spcPts val="287"/>
              </a:spcBef>
              <a:buSzPct val="97183"/>
              <a:buFont typeface="Arial MT"/>
              <a:buChar char="•"/>
              <a:tabLst>
                <a:tab pos="154999" algn="l"/>
              </a:tabLst>
            </a:pP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Once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successful,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software will begin </a:t>
            </a:r>
            <a:r>
              <a:rPr sz="3200" b="1" spc="9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0066CC"/>
                </a:solidFill>
                <a:latin typeface="Arial"/>
                <a:cs typeface="Arial"/>
              </a:rPr>
              <a:t>activate</a:t>
            </a:r>
            <a:r>
              <a:rPr sz="3200" b="1" spc="-63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6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computer's </a:t>
            </a:r>
            <a:r>
              <a:rPr sz="3200" b="1" spc="-8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0066CC"/>
                </a:solidFill>
                <a:latin typeface="Arial"/>
                <a:cs typeface="Arial"/>
              </a:rPr>
              <a:t>disk</a:t>
            </a:r>
            <a:r>
              <a:rPr sz="3200" b="1" spc="-58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0066CC"/>
                </a:solidFill>
                <a:latin typeface="Arial"/>
                <a:cs typeface="Arial"/>
              </a:rPr>
              <a:t>drives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22"/>
              </a:spcBef>
              <a:buClr>
                <a:srgbClr val="4C4C4C"/>
              </a:buClr>
              <a:buFont typeface="Arial MT"/>
              <a:buChar char="•"/>
            </a:pPr>
            <a:endParaRPr sz="3600">
              <a:latin typeface="Arial"/>
              <a:cs typeface="Arial"/>
            </a:endParaRPr>
          </a:p>
          <a:p>
            <a:pPr marL="11397" marR="4559">
              <a:lnSpc>
                <a:spcPts val="3769"/>
              </a:lnSpc>
              <a:buSzPct val="97183"/>
              <a:buFont typeface="Arial MT"/>
              <a:buChar char="•"/>
              <a:tabLst>
                <a:tab pos="154999" algn="l"/>
              </a:tabLst>
            </a:pP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200" b="1" spc="-4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then</a:t>
            </a:r>
            <a:r>
              <a:rPr sz="3200" b="1" spc="-6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0066CC"/>
                </a:solidFill>
                <a:latin typeface="Arial"/>
                <a:cs typeface="Arial"/>
              </a:rPr>
              <a:t>finds</a:t>
            </a:r>
            <a:r>
              <a:rPr sz="3200" b="1" spc="-54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4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first</a:t>
            </a:r>
            <a:r>
              <a:rPr sz="3200" b="1" spc="-36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piece </a:t>
            </a:r>
            <a:r>
              <a:rPr sz="3200" b="1" spc="-8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operating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system: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3200" b="1" spc="-5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FF0066"/>
                </a:solidFill>
                <a:latin typeface="Arial"/>
                <a:cs typeface="Arial"/>
              </a:rPr>
              <a:t>bootstrap</a:t>
            </a:r>
            <a:r>
              <a:rPr sz="3200" b="1" spc="-54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FF0066"/>
                </a:solidFill>
                <a:latin typeface="Arial"/>
                <a:cs typeface="Arial"/>
              </a:rPr>
              <a:t>loader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8511" y="4873976"/>
            <a:ext cx="1527059" cy="1482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2078" y="248771"/>
            <a:ext cx="1731922" cy="16909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4546" y="2013922"/>
            <a:ext cx="1873595" cy="16167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89768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967">
              <a:spcBef>
                <a:spcPts val="99"/>
              </a:spcBef>
            </a:pPr>
            <a:r>
              <a:rPr dirty="0"/>
              <a:t>OS</a:t>
            </a:r>
            <a:r>
              <a:rPr spc="-13" dirty="0"/>
              <a:t> </a:t>
            </a:r>
            <a:r>
              <a:rPr dirty="0"/>
              <a:t>-</a:t>
            </a:r>
            <a:r>
              <a:rPr spc="-36" dirty="0"/>
              <a:t> </a:t>
            </a:r>
            <a:r>
              <a:rPr spc="-4" dirty="0"/>
              <a:t>Booting</a:t>
            </a:r>
            <a:r>
              <a:rPr spc="-27" dirty="0"/>
              <a:t> </a:t>
            </a:r>
            <a:r>
              <a:rPr dirty="0"/>
              <a:t>the</a:t>
            </a:r>
            <a:r>
              <a:rPr spc="-27" dirty="0"/>
              <a:t> </a:t>
            </a:r>
            <a:r>
              <a:rPr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4091" y="1109383"/>
            <a:ext cx="5421168" cy="3027719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>
              <a:spcBef>
                <a:spcPts val="90"/>
              </a:spcBef>
              <a:buSzPct val="97222"/>
              <a:buFont typeface="Arial MT"/>
              <a:buChar char="•"/>
              <a:tabLst>
                <a:tab pos="156139" algn="l"/>
              </a:tabLst>
            </a:pP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-4" dirty="0">
                <a:solidFill>
                  <a:srgbClr val="FF0066"/>
                </a:solidFill>
                <a:latin typeface="Arial"/>
                <a:cs typeface="Arial"/>
              </a:rPr>
              <a:t>bootstrap loader 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small program that has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single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function: 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loads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3200" b="1" spc="-888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operating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system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into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memory and allows 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begin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operation.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89768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967">
              <a:spcBef>
                <a:spcPts val="99"/>
              </a:spcBef>
            </a:pPr>
            <a:r>
              <a:rPr dirty="0"/>
              <a:t>OS</a:t>
            </a:r>
            <a:r>
              <a:rPr spc="-13" dirty="0"/>
              <a:t> </a:t>
            </a:r>
            <a:r>
              <a:rPr dirty="0"/>
              <a:t>-</a:t>
            </a:r>
            <a:r>
              <a:rPr spc="-36" dirty="0"/>
              <a:t> </a:t>
            </a:r>
            <a:r>
              <a:rPr spc="-4" dirty="0"/>
              <a:t>Booting</a:t>
            </a:r>
            <a:r>
              <a:rPr spc="-27" dirty="0"/>
              <a:t> </a:t>
            </a:r>
            <a:r>
              <a:rPr dirty="0"/>
              <a:t>the</a:t>
            </a:r>
            <a:r>
              <a:rPr spc="-27" dirty="0"/>
              <a:t> </a:t>
            </a:r>
            <a:r>
              <a:rPr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245" y="906443"/>
            <a:ext cx="5693641" cy="4398475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 marR="4559">
              <a:spcBef>
                <a:spcPts val="99"/>
              </a:spcBef>
              <a:buSzPct val="96774"/>
              <a:buFont typeface="Arial MT"/>
              <a:buChar char="•"/>
              <a:tabLst>
                <a:tab pos="136194" algn="l"/>
              </a:tabLst>
            </a:pP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The bootstrap loader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sets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up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small </a:t>
            </a:r>
            <a:r>
              <a:rPr sz="2800" b="1" i="1" spc="-9" dirty="0">
                <a:solidFill>
                  <a:srgbClr val="0066CC"/>
                </a:solidFill>
                <a:latin typeface="Arial"/>
                <a:cs typeface="Arial"/>
              </a:rPr>
              <a:t>driver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programs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interface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with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and control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various</a:t>
            </a:r>
            <a:r>
              <a:rPr sz="28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hardware.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22"/>
              </a:spcBef>
              <a:buClr>
                <a:srgbClr val="4C4C4C"/>
              </a:buClr>
              <a:buFont typeface="Arial MT"/>
              <a:buChar char="•"/>
            </a:pPr>
            <a:endParaRPr sz="4100">
              <a:latin typeface="Arial"/>
              <a:cs typeface="Arial"/>
            </a:endParaRPr>
          </a:p>
          <a:p>
            <a:pPr marL="135624" indent="-124797">
              <a:buSzPct val="96774"/>
              <a:buFont typeface="Arial MT"/>
              <a:buChar char="•"/>
              <a:tabLst>
                <a:tab pos="136194" algn="l"/>
              </a:tabLst>
            </a:pP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sets</a:t>
            </a:r>
            <a:r>
              <a:rPr sz="2800" b="1" spc="-22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up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28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divisions</a:t>
            </a:r>
            <a:r>
              <a:rPr sz="28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690657" lvl="1" indent="-221101">
              <a:spcBef>
                <a:spcPts val="700"/>
              </a:spcBef>
              <a:buFont typeface="Arial MT"/>
              <a:buChar char="•"/>
              <a:tabLst>
                <a:tab pos="690657" algn="l"/>
              </a:tabLst>
            </a:pP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 marL="690657" lvl="1" indent="-221101">
              <a:spcBef>
                <a:spcPts val="691"/>
              </a:spcBef>
              <a:buFont typeface="Arial MT"/>
              <a:buChar char="•"/>
              <a:tabLst>
                <a:tab pos="690657" algn="l"/>
              </a:tabLst>
            </a:pP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user</a:t>
            </a:r>
            <a:r>
              <a:rPr sz="2800" b="1" spc="-3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information,</a:t>
            </a:r>
            <a:r>
              <a:rPr sz="28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690657" lvl="1" indent="-221101">
              <a:spcBef>
                <a:spcPts val="691"/>
              </a:spcBef>
              <a:buFont typeface="Arial MT"/>
              <a:buChar char="•"/>
              <a:tabLst>
                <a:tab pos="690657" algn="l"/>
              </a:tabLst>
            </a:pP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applications.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1091" y="3966456"/>
            <a:ext cx="3364368" cy="25119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89768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967">
              <a:spcBef>
                <a:spcPts val="99"/>
              </a:spcBef>
            </a:pPr>
            <a:r>
              <a:rPr dirty="0"/>
              <a:t>OS</a:t>
            </a:r>
            <a:r>
              <a:rPr spc="-13" dirty="0"/>
              <a:t> </a:t>
            </a:r>
            <a:r>
              <a:rPr dirty="0"/>
              <a:t>-</a:t>
            </a:r>
            <a:r>
              <a:rPr spc="-36" dirty="0"/>
              <a:t> </a:t>
            </a:r>
            <a:r>
              <a:rPr spc="-4" dirty="0"/>
              <a:t>Booting</a:t>
            </a:r>
            <a:r>
              <a:rPr spc="-27" dirty="0"/>
              <a:t> </a:t>
            </a:r>
            <a:r>
              <a:rPr dirty="0"/>
              <a:t>the</a:t>
            </a:r>
            <a:r>
              <a:rPr spc="-27" dirty="0"/>
              <a:t> </a:t>
            </a:r>
            <a:r>
              <a:rPr dirty="0"/>
              <a:t>PC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3790" y="973679"/>
            <a:ext cx="4065155" cy="4998640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 marR="184060">
              <a:spcBef>
                <a:spcPts val="99"/>
              </a:spcBef>
              <a:buSzPct val="96774"/>
              <a:buFont typeface="Arial MT"/>
              <a:buChar char="•"/>
              <a:tabLst>
                <a:tab pos="136194" algn="l"/>
              </a:tabLst>
            </a:pP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28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establishes</a:t>
            </a:r>
            <a:r>
              <a:rPr sz="2800" b="1" spc="-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2800" b="1" spc="-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data </a:t>
            </a:r>
            <a:r>
              <a:rPr sz="2800" b="1" spc="-757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structures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needed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communicate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within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between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subsystems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applications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of the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computer.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22"/>
              </a:spcBef>
              <a:buClr>
                <a:srgbClr val="4C4C4C"/>
              </a:buClr>
              <a:buFont typeface="Arial MT"/>
              <a:buChar char="•"/>
            </a:pPr>
            <a:endParaRPr sz="4100">
              <a:latin typeface="Arial"/>
              <a:cs typeface="Arial"/>
            </a:endParaRPr>
          </a:p>
          <a:p>
            <a:pPr marL="11397" marR="4559">
              <a:buSzPct val="96774"/>
              <a:buFont typeface="Arial MT"/>
              <a:buChar char="•"/>
              <a:tabLst>
                <a:tab pos="136194" algn="l"/>
              </a:tabLst>
            </a:pP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Then</a:t>
            </a:r>
            <a:r>
              <a:rPr sz="28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28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turns</a:t>
            </a:r>
            <a:r>
              <a:rPr sz="2800" b="1" spc="-27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control</a:t>
            </a:r>
            <a:r>
              <a:rPr sz="2800" b="1" spc="-22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2800" b="1" spc="-75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computer over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2800" b="1" spc="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2800" b="1" spc="-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operating</a:t>
            </a:r>
            <a:r>
              <a:rPr sz="2800" b="1" spc="-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system.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032028"/>
            <a:ext cx="4194809" cy="23661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7300" y="4565725"/>
            <a:ext cx="3817308" cy="20098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228" y="65666"/>
            <a:ext cx="3820968" cy="628213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sz="4000" dirty="0">
                <a:solidFill>
                  <a:srgbClr val="FF0066"/>
                </a:solidFill>
                <a:latin typeface="Impact"/>
                <a:cs typeface="Impact"/>
              </a:rPr>
              <a:t>Windows</a:t>
            </a:r>
            <a:r>
              <a:rPr sz="4000" spc="-72" dirty="0">
                <a:solidFill>
                  <a:srgbClr val="FF0066"/>
                </a:solidFill>
                <a:latin typeface="Impact"/>
                <a:cs typeface="Impact"/>
              </a:rPr>
              <a:t> </a:t>
            </a:r>
            <a:r>
              <a:rPr sz="4000" spc="-4" dirty="0">
                <a:solidFill>
                  <a:srgbClr val="FF0066"/>
                </a:solidFill>
                <a:latin typeface="Impact"/>
                <a:cs typeface="Impact"/>
              </a:rPr>
              <a:t>Desktop</a:t>
            </a:r>
            <a:endParaRPr sz="40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1" y="739162"/>
            <a:ext cx="8245648" cy="60013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25091" y="2105585"/>
            <a:ext cx="3577359" cy="1008575"/>
          </a:xfrm>
          <a:prstGeom prst="rect">
            <a:avLst/>
          </a:prstGeom>
        </p:spPr>
        <p:txBody>
          <a:bodyPr vert="horz" wrap="square" lIns="0" tIns="33621" rIns="0" bIns="0" rtlCol="0">
            <a:spAutoFit/>
          </a:bodyPr>
          <a:lstStyle/>
          <a:p>
            <a:pPr marL="11397" marR="4559">
              <a:lnSpc>
                <a:spcPts val="3769"/>
              </a:lnSpc>
              <a:spcBef>
                <a:spcPts val="265"/>
              </a:spcBef>
            </a:pPr>
            <a:r>
              <a:rPr sz="3200" b="1" spc="-22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200" b="1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FFFFFF"/>
                </a:solidFill>
                <a:latin typeface="Arial"/>
                <a:cs typeface="Arial"/>
              </a:rPr>
              <a:t>Desktop</a:t>
            </a:r>
            <a:r>
              <a:rPr sz="3200" b="1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3200" b="1" spc="-8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3200" b="1" spc="-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FFFFFF"/>
                </a:solidFill>
                <a:latin typeface="Arial"/>
                <a:cs typeface="Arial"/>
              </a:rPr>
              <a:t>this…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61228" y="65666"/>
            <a:ext cx="3820968" cy="628213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sz="4000" dirty="0">
                <a:solidFill>
                  <a:srgbClr val="FF0066"/>
                </a:solidFill>
                <a:latin typeface="Impact"/>
                <a:cs typeface="Impact"/>
              </a:rPr>
              <a:t>Windows</a:t>
            </a:r>
            <a:r>
              <a:rPr sz="4000" spc="-72" dirty="0">
                <a:solidFill>
                  <a:srgbClr val="FF0066"/>
                </a:solidFill>
                <a:latin typeface="Impact"/>
                <a:cs typeface="Impact"/>
              </a:rPr>
              <a:t> </a:t>
            </a:r>
            <a:r>
              <a:rPr sz="4000" spc="-4" dirty="0">
                <a:solidFill>
                  <a:srgbClr val="FF0066"/>
                </a:solidFill>
                <a:latin typeface="Impact"/>
                <a:cs typeface="Impact"/>
              </a:rPr>
              <a:t>Desktop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2609" y="2450782"/>
            <a:ext cx="3781136" cy="719394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4600" b="1" dirty="0">
                <a:solidFill>
                  <a:srgbClr val="000099"/>
                </a:solidFill>
                <a:latin typeface="Arial"/>
                <a:cs typeface="Arial"/>
              </a:rPr>
              <a:t>…Or</a:t>
            </a:r>
            <a:r>
              <a:rPr sz="46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600" b="1" spc="-4" dirty="0">
                <a:solidFill>
                  <a:srgbClr val="000099"/>
                </a:solidFill>
                <a:latin typeface="Arial"/>
                <a:cs typeface="Arial"/>
              </a:rPr>
              <a:t>like</a:t>
            </a:r>
            <a:r>
              <a:rPr sz="4600" b="1" spc="-36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600" b="1" spc="-4" dirty="0">
                <a:solidFill>
                  <a:srgbClr val="000099"/>
                </a:solidFill>
                <a:latin typeface="Arial"/>
                <a:cs typeface="Arial"/>
              </a:rPr>
              <a:t>this</a:t>
            </a:r>
            <a:r>
              <a:rPr sz="3500" b="1" spc="-4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618" y="65666"/>
            <a:ext cx="8372764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How</a:t>
            </a:r>
            <a:r>
              <a:rPr spc="-9" dirty="0"/>
              <a:t> </a:t>
            </a:r>
            <a:r>
              <a:rPr spc="-4" dirty="0"/>
              <a:t>Do</a:t>
            </a:r>
            <a:r>
              <a:rPr spc="-13" dirty="0"/>
              <a:t> </a:t>
            </a:r>
            <a:r>
              <a:rPr dirty="0"/>
              <a:t>I</a:t>
            </a:r>
            <a:r>
              <a:rPr spc="-13" dirty="0"/>
              <a:t> </a:t>
            </a:r>
            <a:r>
              <a:rPr dirty="0"/>
              <a:t>Tell The</a:t>
            </a:r>
            <a:r>
              <a:rPr spc="-18" dirty="0"/>
              <a:t> </a:t>
            </a:r>
            <a:r>
              <a:rPr dirty="0"/>
              <a:t>OS</a:t>
            </a:r>
            <a:r>
              <a:rPr spc="-4" dirty="0"/>
              <a:t> What </a:t>
            </a:r>
            <a:r>
              <a:rPr dirty="0"/>
              <a:t>I</a:t>
            </a:r>
            <a:r>
              <a:rPr spc="-13" dirty="0"/>
              <a:t> </a:t>
            </a:r>
            <a:r>
              <a:rPr spc="-4" dirty="0"/>
              <a:t>Want</a:t>
            </a:r>
            <a:r>
              <a:rPr spc="-13" dirty="0"/>
              <a:t> </a:t>
            </a:r>
            <a:r>
              <a:rPr dirty="0"/>
              <a:t>To</a:t>
            </a:r>
            <a:r>
              <a:rPr spc="-13" dirty="0"/>
              <a:t> </a:t>
            </a:r>
            <a:r>
              <a:rPr dirty="0"/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1419" y="1405217"/>
            <a:ext cx="5835650" cy="358171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86617">
              <a:spcBef>
                <a:spcPts val="90"/>
              </a:spcBef>
              <a:buSzPct val="97222"/>
              <a:buFont typeface="Arial MT"/>
              <a:buChar char="•"/>
              <a:tabLst>
                <a:tab pos="156139" algn="l"/>
              </a:tabLst>
            </a:pP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must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continue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give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the operating </a:t>
            </a:r>
            <a:r>
              <a:rPr sz="3200" b="1" dirty="0">
                <a:solidFill>
                  <a:srgbClr val="0066CC"/>
                </a:solidFill>
                <a:latin typeface="Arial"/>
                <a:cs typeface="Arial"/>
              </a:rPr>
              <a:t>system </a:t>
            </a:r>
            <a:r>
              <a:rPr sz="3200" b="1" spc="4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commands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accepted </a:t>
            </a:r>
            <a:r>
              <a:rPr sz="3200" b="1" spc="-88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and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executed.</a:t>
            </a:r>
            <a:endParaRPr sz="3200">
              <a:latin typeface="Arial"/>
              <a:cs typeface="Arial"/>
            </a:endParaRPr>
          </a:p>
          <a:p>
            <a:pPr marL="468416" marR="4559" lvl="1">
              <a:spcBef>
                <a:spcPts val="2387"/>
              </a:spcBef>
              <a:buSzPct val="96774"/>
              <a:buFont typeface="Arial MT"/>
              <a:buChar char="•"/>
              <a:tabLst>
                <a:tab pos="593213" algn="l"/>
              </a:tabLst>
            </a:pPr>
            <a:r>
              <a:rPr sz="2800" b="1" i="1" spc="-4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i="1" spc="-4" dirty="0">
                <a:solidFill>
                  <a:srgbClr val="0066CC"/>
                </a:solidFill>
                <a:latin typeface="Arial"/>
                <a:cs typeface="Arial"/>
              </a:rPr>
              <a:t>first </a:t>
            </a:r>
            <a:r>
              <a:rPr sz="2800" b="1" i="1" spc="-9" dirty="0">
                <a:solidFill>
                  <a:srgbClr val="0066CC"/>
                </a:solidFill>
                <a:latin typeface="Arial"/>
                <a:cs typeface="Arial"/>
              </a:rPr>
              <a:t>command </a:t>
            </a:r>
            <a:r>
              <a:rPr sz="2800" b="1" i="1" spc="-4" dirty="0">
                <a:solidFill>
                  <a:srgbClr val="0066CC"/>
                </a:solidFill>
                <a:latin typeface="Arial"/>
                <a:cs typeface="Arial"/>
              </a:rPr>
              <a:t>was </a:t>
            </a:r>
            <a:r>
              <a:rPr sz="2800" b="1" i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i="1" spc="-4" dirty="0">
                <a:solidFill>
                  <a:srgbClr val="0066CC"/>
                </a:solidFill>
                <a:latin typeface="Arial"/>
                <a:cs typeface="Arial"/>
              </a:rPr>
              <a:t>pushing </a:t>
            </a:r>
            <a:r>
              <a:rPr sz="2800" b="1" i="1" dirty="0">
                <a:solidFill>
                  <a:srgbClr val="0066CC"/>
                </a:solidFill>
                <a:latin typeface="Arial"/>
                <a:cs typeface="Arial"/>
              </a:rPr>
              <a:t>the </a:t>
            </a:r>
            <a:r>
              <a:rPr sz="2800" b="1" i="1" spc="-4" dirty="0">
                <a:solidFill>
                  <a:srgbClr val="0066CC"/>
                </a:solidFill>
                <a:latin typeface="Arial"/>
                <a:cs typeface="Arial"/>
              </a:rPr>
              <a:t>“ON” </a:t>
            </a:r>
            <a:r>
              <a:rPr sz="2800" b="1" i="1" dirty="0">
                <a:solidFill>
                  <a:srgbClr val="0066CC"/>
                </a:solidFill>
                <a:latin typeface="Arial"/>
                <a:cs typeface="Arial"/>
              </a:rPr>
              <a:t>button </a:t>
            </a:r>
            <a:r>
              <a:rPr sz="2800" b="1" i="1" spc="-4" dirty="0">
                <a:solidFill>
                  <a:srgbClr val="4C4C4C"/>
                </a:solidFill>
                <a:latin typeface="Arial"/>
                <a:cs typeface="Arial"/>
              </a:rPr>
              <a:t>which </a:t>
            </a:r>
            <a:r>
              <a:rPr sz="2800" b="1" i="1" spc="-76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i="1" spc="-9" dirty="0">
                <a:solidFill>
                  <a:srgbClr val="4C4C4C"/>
                </a:solidFill>
                <a:latin typeface="Arial"/>
                <a:cs typeface="Arial"/>
              </a:rPr>
              <a:t>started </a:t>
            </a:r>
            <a:r>
              <a:rPr sz="2800" b="1" i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2800" b="1" i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i="1" spc="-4" dirty="0">
                <a:solidFill>
                  <a:srgbClr val="4C4C4C"/>
                </a:solidFill>
                <a:latin typeface="Arial"/>
                <a:cs typeface="Arial"/>
              </a:rPr>
              <a:t>“</a:t>
            </a:r>
            <a:r>
              <a:rPr sz="2800" b="1" i="1" spc="-4" dirty="0">
                <a:solidFill>
                  <a:srgbClr val="0066CC"/>
                </a:solidFill>
                <a:latin typeface="Arial"/>
                <a:cs typeface="Arial"/>
              </a:rPr>
              <a:t>boot</a:t>
            </a:r>
            <a:r>
              <a:rPr sz="2800" b="1" i="1" spc="-4" dirty="0">
                <a:solidFill>
                  <a:srgbClr val="4C4C4C"/>
                </a:solidFill>
                <a:latin typeface="Arial"/>
                <a:cs typeface="Arial"/>
              </a:rPr>
              <a:t>”</a:t>
            </a:r>
            <a:r>
              <a:rPr sz="2800" b="1" i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i="1" spc="-9" dirty="0">
                <a:solidFill>
                  <a:srgbClr val="4C4C4C"/>
                </a:solidFill>
                <a:latin typeface="Arial"/>
                <a:cs typeface="Arial"/>
              </a:rPr>
              <a:t>process.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4260" y="3563056"/>
            <a:ext cx="1391562" cy="1391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981" y="65666"/>
            <a:ext cx="3616614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spc="-4" dirty="0"/>
              <a:t>Enter</a:t>
            </a:r>
            <a:r>
              <a:rPr spc="-40" dirty="0"/>
              <a:t> </a:t>
            </a:r>
            <a:r>
              <a:rPr spc="-4" dirty="0"/>
              <a:t>Commands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018" y="1251698"/>
            <a:ext cx="4520623" cy="43716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178363">
              <a:spcBef>
                <a:spcPts val="90"/>
              </a:spcBef>
              <a:buSzPct val="97222"/>
              <a:buFont typeface="Arial MT"/>
              <a:buChar char="•"/>
              <a:tabLst>
                <a:tab pos="156139" algn="l"/>
              </a:tabLst>
            </a:pP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Commands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can be 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entered</a:t>
            </a:r>
            <a:r>
              <a:rPr sz="3200" b="1" spc="-36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several</a:t>
            </a:r>
            <a:r>
              <a:rPr sz="32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ways:</a:t>
            </a:r>
            <a:endParaRPr sz="3200">
              <a:latin typeface="Arial"/>
              <a:cs typeface="Arial"/>
            </a:endParaRPr>
          </a:p>
          <a:p>
            <a:pPr marL="592643" lvl="1" indent="-124797">
              <a:spcBef>
                <a:spcPts val="2387"/>
              </a:spcBef>
              <a:buSzPct val="96774"/>
              <a:buFont typeface="Arial MT"/>
              <a:buChar char="•"/>
              <a:tabLst>
                <a:tab pos="593213" algn="l"/>
              </a:tabLst>
            </a:pP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Through</a:t>
            </a:r>
            <a:r>
              <a:rPr sz="28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2800" b="1" spc="-3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keyboard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468416" marR="4559" lvl="1">
              <a:spcBef>
                <a:spcPts val="2181"/>
              </a:spcBef>
              <a:buSzPct val="96774"/>
              <a:buFont typeface="Arial MT"/>
              <a:buChar char="•"/>
              <a:tabLst>
                <a:tab pos="593213" algn="l"/>
              </a:tabLst>
            </a:pP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Pointing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or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clicking on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an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object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with</a:t>
            </a:r>
            <a:r>
              <a:rPr sz="28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28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mouse.</a:t>
            </a:r>
            <a:endParaRPr sz="2800">
              <a:latin typeface="Arial"/>
              <a:cs typeface="Arial"/>
            </a:endParaRPr>
          </a:p>
          <a:p>
            <a:pPr marL="468416"/>
            <a:r>
              <a:rPr sz="2000" b="1" spc="-4" dirty="0">
                <a:solidFill>
                  <a:srgbClr val="4C4C4C"/>
                </a:solidFill>
                <a:latin typeface="Arial"/>
                <a:cs typeface="Arial"/>
              </a:rPr>
              <a:t>(Graphical User</a:t>
            </a:r>
            <a:r>
              <a:rPr sz="20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000" b="1" spc="-4" dirty="0">
                <a:solidFill>
                  <a:srgbClr val="4C4C4C"/>
                </a:solidFill>
                <a:latin typeface="Arial"/>
                <a:cs typeface="Arial"/>
              </a:rPr>
              <a:t>Interface</a:t>
            </a:r>
            <a:r>
              <a:rPr sz="20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000" b="1" spc="-4" dirty="0">
                <a:solidFill>
                  <a:srgbClr val="4C4C4C"/>
                </a:solidFill>
                <a:latin typeface="Arial"/>
                <a:cs typeface="Arial"/>
              </a:rPr>
              <a:t>or GUI)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2100">
              <a:latin typeface="Arial"/>
              <a:cs typeface="Arial"/>
            </a:endParaRPr>
          </a:p>
          <a:p>
            <a:pPr marL="468416" marR="183491" lvl="1">
              <a:buSzPct val="96774"/>
              <a:buFont typeface="Arial MT"/>
              <a:buChar char="•"/>
              <a:tabLst>
                <a:tab pos="593213" algn="l"/>
              </a:tabLst>
            </a:pP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Sending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command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 from</a:t>
            </a:r>
            <a:r>
              <a:rPr sz="28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another</a:t>
            </a:r>
            <a:r>
              <a:rPr sz="2800" b="1" spc="-27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program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28804" y="1700683"/>
            <a:ext cx="3069359" cy="2751604"/>
            <a:chOff x="5861684" y="1927440"/>
            <a:chExt cx="3376295" cy="3118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1684" y="3732529"/>
              <a:ext cx="1254239" cy="13129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9078" y="1927440"/>
              <a:ext cx="3098673" cy="219275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257638" y="4724366"/>
            <a:ext cx="3321049" cy="1981200"/>
            <a:chOff x="5783402" y="5354281"/>
            <a:chExt cx="3653154" cy="2245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3402" y="5785916"/>
              <a:ext cx="1760766" cy="18133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08519" y="6371589"/>
              <a:ext cx="311150" cy="433070"/>
            </a:xfrm>
            <a:custGeom>
              <a:avLst/>
              <a:gdLst/>
              <a:ahLst/>
              <a:cxnLst/>
              <a:rect l="l" t="t" r="r" b="b"/>
              <a:pathLst>
                <a:path w="311150" h="433070">
                  <a:moveTo>
                    <a:pt x="208279" y="0"/>
                  </a:moveTo>
                  <a:lnTo>
                    <a:pt x="0" y="278130"/>
                  </a:lnTo>
                  <a:lnTo>
                    <a:pt x="311150" y="43307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3762" y="5354281"/>
              <a:ext cx="1222565" cy="14893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06640" y="6236969"/>
              <a:ext cx="891540" cy="431800"/>
            </a:xfrm>
            <a:custGeom>
              <a:avLst/>
              <a:gdLst/>
              <a:ahLst/>
              <a:cxnLst/>
              <a:rect l="l" t="t" r="r" b="b"/>
              <a:pathLst>
                <a:path w="891540" h="431800">
                  <a:moveTo>
                    <a:pt x="891540" y="154940"/>
                  </a:moveTo>
                  <a:lnTo>
                    <a:pt x="580390" y="0"/>
                  </a:lnTo>
                  <a:lnTo>
                    <a:pt x="621436" y="172313"/>
                  </a:lnTo>
                  <a:lnTo>
                    <a:pt x="0" y="320040"/>
                  </a:lnTo>
                  <a:lnTo>
                    <a:pt x="20320" y="406400"/>
                  </a:lnTo>
                  <a:lnTo>
                    <a:pt x="642061" y="258876"/>
                  </a:lnTo>
                  <a:lnTo>
                    <a:pt x="683260" y="431800"/>
                  </a:lnTo>
                  <a:lnTo>
                    <a:pt x="891540" y="1549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5666"/>
            <a:ext cx="8392391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OS</a:t>
            </a:r>
            <a:r>
              <a:rPr spc="-4" dirty="0"/>
              <a:t> </a:t>
            </a:r>
            <a:r>
              <a:rPr dirty="0"/>
              <a:t>-</a:t>
            </a:r>
            <a:r>
              <a:rPr spc="-13" dirty="0"/>
              <a:t> </a:t>
            </a:r>
            <a:r>
              <a:rPr spc="-4" dirty="0"/>
              <a:t>Memory</a:t>
            </a:r>
            <a:r>
              <a:rPr spc="-18" dirty="0"/>
              <a:t> </a:t>
            </a:r>
            <a:r>
              <a:rPr spc="-4" dirty="0"/>
              <a:t>Storage</a:t>
            </a:r>
            <a:r>
              <a:rPr spc="-13" dirty="0"/>
              <a:t> </a:t>
            </a:r>
            <a:r>
              <a:rPr dirty="0"/>
              <a:t>and</a:t>
            </a:r>
            <a:r>
              <a:rPr spc="-4" dirty="0"/>
              <a:t> 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219200"/>
            <a:ext cx="5055177" cy="4198421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543636" marR="181212" indent="-532239">
              <a:spcBef>
                <a:spcPts val="99"/>
              </a:spcBef>
              <a:tabLst>
                <a:tab pos="543066" algn="l"/>
              </a:tabLst>
            </a:pP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1.	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Each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process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must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have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enough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memory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which </a:t>
            </a:r>
            <a:r>
              <a:rPr sz="2800" b="1" spc="-76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 execute,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 and</a:t>
            </a:r>
            <a:endParaRPr sz="2800">
              <a:latin typeface="Arial"/>
              <a:cs typeface="Arial"/>
            </a:endParaRPr>
          </a:p>
          <a:p>
            <a:pPr marL="543636" marR="145881" algn="just">
              <a:spcBef>
                <a:spcPts val="2378"/>
              </a:spcBef>
            </a:pP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neither run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into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memory space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another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process,</a:t>
            </a:r>
            <a:endParaRPr sz="2800">
              <a:latin typeface="Arial"/>
              <a:cs typeface="Arial"/>
            </a:endParaRPr>
          </a:p>
          <a:p>
            <a:pPr marL="543636" marR="4559" algn="just">
              <a:spcBef>
                <a:spcPts val="2378"/>
              </a:spcBef>
            </a:pP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Nor</a:t>
            </a:r>
            <a:r>
              <a:rPr sz="2800" b="1" spc="-27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be</a:t>
            </a:r>
            <a:r>
              <a:rPr sz="2800" b="1" spc="-22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run</a:t>
            </a:r>
            <a:r>
              <a:rPr sz="2800" b="1" spc="-22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into</a:t>
            </a:r>
            <a:r>
              <a:rPr sz="2800" b="1" spc="-22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by</a:t>
            </a:r>
            <a:r>
              <a:rPr sz="28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another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process.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419" y="5325035"/>
            <a:ext cx="6480810" cy="12920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2941" y="2677768"/>
            <a:ext cx="2820438" cy="14754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137" y="65666"/>
            <a:ext cx="8188036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OS</a:t>
            </a:r>
            <a:r>
              <a:rPr spc="-9" dirty="0"/>
              <a:t> </a:t>
            </a:r>
            <a:r>
              <a:rPr dirty="0"/>
              <a:t>-</a:t>
            </a:r>
            <a:r>
              <a:rPr spc="-13" dirty="0"/>
              <a:t> </a:t>
            </a:r>
            <a:r>
              <a:rPr spc="-4" dirty="0"/>
              <a:t>Memory</a:t>
            </a:r>
            <a:r>
              <a:rPr spc="-9" dirty="0"/>
              <a:t> </a:t>
            </a:r>
            <a:r>
              <a:rPr spc="-4" dirty="0"/>
              <a:t>Storage and</a:t>
            </a:r>
            <a:r>
              <a:rPr spc="-9" dirty="0"/>
              <a:t> </a:t>
            </a:r>
            <a:r>
              <a:rPr spc="-4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3819" y="1403984"/>
            <a:ext cx="5689023" cy="1736208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544776" marR="4559" indent="-533379">
              <a:spcBef>
                <a:spcPts val="99"/>
              </a:spcBef>
              <a:tabLst>
                <a:tab pos="544206" algn="l"/>
              </a:tabLst>
            </a:pP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1.	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The different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types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memory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in the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system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must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be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used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properly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so that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each process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run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 most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effectively.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104" y="4495979"/>
            <a:ext cx="8152695" cy="16238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1036" y="65666"/>
            <a:ext cx="3182504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Cache</a:t>
            </a:r>
            <a:r>
              <a:rPr spc="-76" dirty="0"/>
              <a:t> </a:t>
            </a:r>
            <a:r>
              <a:rPr spc="-4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819" y="1100305"/>
            <a:ext cx="4230832" cy="5060195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 marR="4559">
              <a:spcBef>
                <a:spcPts val="99"/>
              </a:spcBef>
              <a:buSzPct val="96774"/>
              <a:buFont typeface="Arial MT"/>
              <a:buChar char="•"/>
              <a:tabLst>
                <a:tab pos="136194" algn="l"/>
              </a:tabLst>
            </a:pPr>
            <a:r>
              <a:rPr sz="2800" b="1" spc="-9" dirty="0">
                <a:solidFill>
                  <a:srgbClr val="FF0066"/>
                </a:solidFill>
                <a:latin typeface="Arial"/>
                <a:cs typeface="Arial"/>
              </a:rPr>
              <a:t>Cache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-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section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a </a:t>
            </a:r>
            <a:r>
              <a:rPr sz="2800" b="1" spc="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computer's memory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 which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temporarily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 retains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recently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66CC"/>
                </a:solidFill>
                <a:latin typeface="Arial"/>
                <a:cs typeface="Arial"/>
              </a:rPr>
              <a:t>accessed</a:t>
            </a:r>
            <a:r>
              <a:rPr sz="2800" b="1" spc="27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data</a:t>
            </a:r>
            <a:r>
              <a:rPr sz="2800" b="1" spc="18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in</a:t>
            </a:r>
            <a:r>
              <a:rPr sz="2800" b="1" spc="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order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 to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speed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up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repeated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access</a:t>
            </a:r>
            <a:r>
              <a:rPr sz="2800" b="1" spc="-3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to</a:t>
            </a:r>
            <a:r>
              <a:rPr sz="28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</a:t>
            </a:r>
            <a:r>
              <a:rPr sz="2800" b="1" spc="-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same</a:t>
            </a:r>
            <a:r>
              <a:rPr sz="2800" b="1" spc="-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data.</a:t>
            </a:r>
            <a:endParaRPr sz="2800">
              <a:latin typeface="Arial"/>
              <a:cs typeface="Arial"/>
            </a:endParaRPr>
          </a:p>
          <a:p>
            <a:pPr marL="11397" marR="392056">
              <a:lnSpc>
                <a:spcPct val="99900"/>
              </a:lnSpc>
              <a:spcBef>
                <a:spcPts val="2383"/>
              </a:spcBef>
              <a:buFont typeface="Arial MT"/>
              <a:buChar char="•"/>
              <a:tabLst>
                <a:tab pos="232497" algn="l"/>
              </a:tabLst>
            </a:pP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It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provides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rapid 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access</a:t>
            </a:r>
            <a:r>
              <a:rPr sz="2800" b="1" spc="-58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without</a:t>
            </a:r>
            <a:r>
              <a:rPr sz="2800" b="1" spc="-36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having </a:t>
            </a:r>
            <a:r>
              <a:rPr sz="2800" b="1" spc="-75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wait for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systems </a:t>
            </a:r>
            <a:r>
              <a:rPr sz="2800" b="1" spc="4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2800" b="1" spc="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load.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06104" y="987586"/>
            <a:ext cx="3253509" cy="5565401"/>
            <a:chOff x="5616714" y="1119263"/>
            <a:chExt cx="3578860" cy="6307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034" y="1119263"/>
              <a:ext cx="3304082" cy="3025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6714" y="4400664"/>
              <a:ext cx="2689555" cy="3025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59980" y="4117339"/>
              <a:ext cx="1112520" cy="891540"/>
            </a:xfrm>
            <a:custGeom>
              <a:avLst/>
              <a:gdLst/>
              <a:ahLst/>
              <a:cxnLst/>
              <a:rect l="l" t="t" r="r" b="b"/>
              <a:pathLst>
                <a:path w="1112520" h="891539">
                  <a:moveTo>
                    <a:pt x="1112520" y="54610"/>
                  </a:moveTo>
                  <a:lnTo>
                    <a:pt x="1069340" y="0"/>
                  </a:lnTo>
                  <a:lnTo>
                    <a:pt x="141884" y="733628"/>
                  </a:lnTo>
                  <a:lnTo>
                    <a:pt x="99060" y="679450"/>
                  </a:lnTo>
                  <a:lnTo>
                    <a:pt x="0" y="891540"/>
                  </a:lnTo>
                  <a:lnTo>
                    <a:pt x="228600" y="843280"/>
                  </a:lnTo>
                  <a:lnTo>
                    <a:pt x="185064" y="788238"/>
                  </a:lnTo>
                  <a:lnTo>
                    <a:pt x="1112520" y="54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628" y="65666"/>
            <a:ext cx="2755323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RAM</a:t>
            </a:r>
            <a:r>
              <a:rPr spc="-63" dirty="0"/>
              <a:t> </a:t>
            </a:r>
            <a:r>
              <a:rPr spc="-4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1419" y="1015253"/>
            <a:ext cx="4866986" cy="5039991"/>
          </a:xfrm>
          <a:prstGeom prst="rect">
            <a:avLst/>
          </a:prstGeom>
        </p:spPr>
        <p:txBody>
          <a:bodyPr vert="horz" wrap="square" lIns="0" tIns="36470" rIns="0" bIns="0" rtlCol="0">
            <a:spAutoFit/>
          </a:bodyPr>
          <a:lstStyle/>
          <a:p>
            <a:pPr marL="11397" marR="789241">
              <a:lnSpc>
                <a:spcPts val="3769"/>
              </a:lnSpc>
              <a:spcBef>
                <a:spcPts val="287"/>
              </a:spcBef>
              <a:buSzPct val="97183"/>
              <a:buFont typeface="Arial MT"/>
              <a:buChar char="•"/>
              <a:tabLst>
                <a:tab pos="154999" algn="l"/>
              </a:tabLst>
            </a:pPr>
            <a:r>
              <a:rPr sz="3200" b="1" spc="-27" dirty="0">
                <a:solidFill>
                  <a:srgbClr val="FF0066"/>
                </a:solidFill>
                <a:latin typeface="Arial"/>
                <a:cs typeface="Arial"/>
              </a:rPr>
              <a:t>Random access </a:t>
            </a:r>
            <a:r>
              <a:rPr sz="3200" b="1" spc="-22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FF0066"/>
                </a:solidFill>
                <a:latin typeface="Arial"/>
                <a:cs typeface="Arial"/>
              </a:rPr>
              <a:t>memory</a:t>
            </a:r>
            <a:r>
              <a:rPr sz="3200" b="1" spc="-76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FF0066"/>
                </a:solidFill>
                <a:latin typeface="Arial"/>
                <a:cs typeface="Arial"/>
              </a:rPr>
              <a:t>(RAM)</a:t>
            </a:r>
            <a:r>
              <a:rPr sz="3200" b="1" spc="-63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spc="9" dirty="0">
                <a:solidFill>
                  <a:srgbClr val="4C4C4C"/>
                </a:solidFill>
                <a:latin typeface="Arial"/>
                <a:cs typeface="Arial"/>
              </a:rPr>
              <a:t>is</a:t>
            </a:r>
            <a:r>
              <a:rPr sz="3200" b="1" spc="-7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-87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best </a:t>
            </a:r>
            <a:r>
              <a:rPr sz="3200" b="1" spc="-31" dirty="0">
                <a:solidFill>
                  <a:srgbClr val="4C4C4C"/>
                </a:solidFill>
                <a:latin typeface="Arial"/>
                <a:cs typeface="Arial"/>
              </a:rPr>
              <a:t>known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form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computer</a:t>
            </a:r>
            <a:r>
              <a:rPr sz="3200" b="1" spc="-4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memory.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66"/>
              </a:buClr>
              <a:buFont typeface="Arial MT"/>
              <a:buChar char="•"/>
            </a:pPr>
            <a:endParaRPr sz="4400">
              <a:latin typeface="Arial"/>
              <a:cs typeface="Arial"/>
            </a:endParaRPr>
          </a:p>
          <a:p>
            <a:pPr marL="468416" marR="4559" lvl="1">
              <a:lnSpc>
                <a:spcPct val="99100"/>
              </a:lnSpc>
              <a:buSzPct val="124561"/>
              <a:buFont typeface="Arial MT"/>
              <a:buChar char="•"/>
              <a:tabLst>
                <a:tab pos="718010" algn="l"/>
              </a:tabLst>
            </a:pPr>
            <a:r>
              <a:rPr sz="2600" b="1" spc="-27" dirty="0">
                <a:solidFill>
                  <a:srgbClr val="4C4C4C"/>
                </a:solidFill>
                <a:latin typeface="Arial"/>
                <a:cs typeface="Arial"/>
              </a:rPr>
              <a:t>RAM </a:t>
            </a:r>
            <a:r>
              <a:rPr sz="2600" b="1" spc="-4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2600" b="1" spc="-27" dirty="0">
                <a:solidFill>
                  <a:srgbClr val="4C4C4C"/>
                </a:solidFill>
                <a:latin typeface="Arial"/>
                <a:cs typeface="Arial"/>
              </a:rPr>
              <a:t>considered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27" dirty="0">
                <a:solidFill>
                  <a:srgbClr val="4C4C4C"/>
                </a:solidFill>
                <a:latin typeface="Arial"/>
                <a:cs typeface="Arial"/>
              </a:rPr>
              <a:t>"random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access" </a:t>
            </a:r>
            <a:r>
              <a:rPr sz="2600" b="1" spc="-27" dirty="0">
                <a:solidFill>
                  <a:srgbClr val="4C4C4C"/>
                </a:solidFill>
                <a:latin typeface="Arial"/>
                <a:cs typeface="Arial"/>
              </a:rPr>
              <a:t>because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31" dirty="0">
                <a:solidFill>
                  <a:srgbClr val="4C4C4C"/>
                </a:solidFill>
                <a:latin typeface="Arial"/>
                <a:cs typeface="Arial"/>
              </a:rPr>
              <a:t>you</a:t>
            </a:r>
            <a:r>
              <a:rPr sz="2600" b="1" spc="-6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18" dirty="0">
                <a:solidFill>
                  <a:srgbClr val="4C4C4C"/>
                </a:solidFill>
                <a:latin typeface="Arial"/>
                <a:cs typeface="Arial"/>
              </a:rPr>
              <a:t>can</a:t>
            </a:r>
            <a:r>
              <a:rPr sz="2600" b="1" spc="-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22" dirty="0">
                <a:solidFill>
                  <a:srgbClr val="0066CC"/>
                </a:solidFill>
                <a:latin typeface="Arial"/>
                <a:cs typeface="Arial"/>
              </a:rPr>
              <a:t>access</a:t>
            </a:r>
            <a:r>
              <a:rPr sz="2600" b="1" spc="-49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spc="-18" dirty="0">
                <a:solidFill>
                  <a:srgbClr val="0066CC"/>
                </a:solidFill>
                <a:latin typeface="Arial"/>
                <a:cs typeface="Arial"/>
              </a:rPr>
              <a:t>any</a:t>
            </a:r>
            <a:r>
              <a:rPr sz="2600" b="1" spc="-8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spc="-31" dirty="0">
                <a:solidFill>
                  <a:srgbClr val="0066CC"/>
                </a:solidFill>
                <a:latin typeface="Arial"/>
                <a:cs typeface="Arial"/>
              </a:rPr>
              <a:t>memory </a:t>
            </a:r>
            <a:r>
              <a:rPr sz="2600" b="1" spc="-70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spc="-18" dirty="0">
                <a:solidFill>
                  <a:srgbClr val="0066CC"/>
                </a:solidFill>
                <a:latin typeface="Arial"/>
                <a:cs typeface="Arial"/>
              </a:rPr>
              <a:t>cell directly </a:t>
            </a:r>
            <a:r>
              <a:rPr sz="2600" b="1" spc="-4" dirty="0">
                <a:solidFill>
                  <a:srgbClr val="4C4C4C"/>
                </a:solidFill>
                <a:latin typeface="Arial"/>
                <a:cs typeface="Arial"/>
              </a:rPr>
              <a:t>if </a:t>
            </a:r>
            <a:r>
              <a:rPr sz="2600" b="1" spc="-31" dirty="0">
                <a:solidFill>
                  <a:srgbClr val="4C4C4C"/>
                </a:solidFill>
                <a:latin typeface="Arial"/>
                <a:cs typeface="Arial"/>
              </a:rPr>
              <a:t>you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know </a:t>
            </a:r>
            <a:r>
              <a:rPr sz="2600" b="1" spc="-18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6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18" dirty="0">
                <a:solidFill>
                  <a:srgbClr val="4C4C4C"/>
                </a:solidFill>
                <a:latin typeface="Arial"/>
                <a:cs typeface="Arial"/>
              </a:rPr>
              <a:t>row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2600" b="1" spc="-27" dirty="0">
                <a:solidFill>
                  <a:srgbClr val="4C4C4C"/>
                </a:solidFill>
                <a:latin typeface="Arial"/>
                <a:cs typeface="Arial"/>
              </a:rPr>
              <a:t>column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that </a:t>
            </a:r>
            <a:r>
              <a:rPr sz="26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intersect</a:t>
            </a:r>
            <a:r>
              <a:rPr sz="2600" b="1" spc="-36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9" dirty="0">
                <a:solidFill>
                  <a:srgbClr val="4C4C4C"/>
                </a:solidFill>
                <a:latin typeface="Arial"/>
                <a:cs typeface="Arial"/>
              </a:rPr>
              <a:t>at</a:t>
            </a:r>
            <a:r>
              <a:rPr sz="2600" b="1" spc="-3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22" dirty="0">
                <a:solidFill>
                  <a:srgbClr val="4C4C4C"/>
                </a:solidFill>
                <a:latin typeface="Arial"/>
                <a:cs typeface="Arial"/>
              </a:rPr>
              <a:t>that</a:t>
            </a:r>
            <a:r>
              <a:rPr sz="2600" b="1" spc="-27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600" b="1" spc="-18" dirty="0">
                <a:solidFill>
                  <a:srgbClr val="4C4C4C"/>
                </a:solidFill>
                <a:latin typeface="Arial"/>
                <a:cs typeface="Arial"/>
              </a:rPr>
              <a:t>cell.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806" y="739162"/>
            <a:ext cx="2186835" cy="21225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6391" y="3238096"/>
            <a:ext cx="2599344" cy="2463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4628" y="65666"/>
            <a:ext cx="2755323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dirty="0"/>
              <a:t>RAM</a:t>
            </a:r>
            <a:r>
              <a:rPr spc="-63" dirty="0"/>
              <a:t> </a:t>
            </a:r>
            <a:r>
              <a:rPr spc="-4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263" y="1024217"/>
            <a:ext cx="7275368" cy="25352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353876" marR="4559" indent="-343049">
              <a:spcBef>
                <a:spcPts val="90"/>
              </a:spcBef>
              <a:buFont typeface="Arial MT"/>
              <a:buChar char="•"/>
              <a:tabLst>
                <a:tab pos="353876" algn="l"/>
                <a:tab pos="354446" algn="l"/>
              </a:tabLst>
            </a:pP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more 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RAM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your computer has, </a:t>
            </a:r>
            <a:r>
              <a:rPr sz="3200" b="1" spc="-88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3200" b="1" spc="-4" dirty="0">
                <a:solidFill>
                  <a:srgbClr val="0066CC"/>
                </a:solidFill>
                <a:latin typeface="Arial"/>
                <a:cs typeface="Arial"/>
              </a:rPr>
              <a:t>faster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programs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can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function.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The two main types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are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called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DRAM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and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SRAM. SRAM 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faster 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than</a:t>
            </a:r>
            <a:r>
              <a:rPr sz="3200" b="1" spc="-1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DRAM,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but,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C4C4C"/>
                </a:solidFill>
                <a:latin typeface="Arial"/>
                <a:cs typeface="Arial"/>
              </a:rPr>
              <a:t>more</a:t>
            </a:r>
            <a:r>
              <a:rPr sz="3200" b="1" spc="-9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4" dirty="0">
                <a:solidFill>
                  <a:srgbClr val="4C4C4C"/>
                </a:solidFill>
                <a:latin typeface="Arial"/>
                <a:cs typeface="Arial"/>
              </a:rPr>
              <a:t>expensive.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1364" y="4535020"/>
            <a:ext cx="7475105" cy="1353789"/>
          </a:xfrm>
          <a:prstGeom prst="rect">
            <a:avLst/>
          </a:prstGeom>
        </p:spPr>
        <p:txBody>
          <a:bodyPr vert="horz" wrap="square" lIns="0" tIns="14816" rIns="0" bIns="0" rtlCol="0">
            <a:spAutoFit/>
          </a:bodyPr>
          <a:lstStyle/>
          <a:p>
            <a:pPr marL="11397" marR="4559">
              <a:spcBef>
                <a:spcPts val="117"/>
              </a:spcBef>
            </a:pPr>
            <a:r>
              <a:rPr sz="2900" b="1" i="1" spc="-4" dirty="0">
                <a:solidFill>
                  <a:srgbClr val="FF0066"/>
                </a:solidFill>
                <a:latin typeface="Arial"/>
                <a:cs typeface="Arial"/>
              </a:rPr>
              <a:t>Remember,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that if </a:t>
            </a:r>
            <a:r>
              <a:rPr sz="2900" b="1" i="1" spc="4" dirty="0">
                <a:solidFill>
                  <a:srgbClr val="FF0066"/>
                </a:solidFill>
                <a:latin typeface="Arial"/>
                <a:cs typeface="Arial"/>
              </a:rPr>
              <a:t>the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power </a:t>
            </a:r>
            <a:r>
              <a:rPr sz="2900" b="1" i="1" spc="4" dirty="0">
                <a:solidFill>
                  <a:srgbClr val="FF0066"/>
                </a:solidFill>
                <a:latin typeface="Arial"/>
                <a:cs typeface="Arial"/>
              </a:rPr>
              <a:t>is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turned off, </a:t>
            </a:r>
            <a:r>
              <a:rPr sz="2900" b="1" i="1" spc="4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then</a:t>
            </a:r>
            <a:r>
              <a:rPr sz="2900" b="1" i="1" spc="-27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all</a:t>
            </a:r>
            <a:r>
              <a:rPr sz="2900" b="1" i="1" spc="-22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data</a:t>
            </a:r>
            <a:r>
              <a:rPr sz="2900" b="1" i="1" spc="-18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spc="-4" dirty="0">
                <a:solidFill>
                  <a:srgbClr val="FF0066"/>
                </a:solidFill>
                <a:latin typeface="Arial"/>
                <a:cs typeface="Arial"/>
              </a:rPr>
              <a:t>left</a:t>
            </a:r>
            <a:r>
              <a:rPr sz="2900" b="1" i="1" spc="-9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in</a:t>
            </a:r>
            <a:r>
              <a:rPr sz="2900" b="1" i="1" spc="-13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spc="4" dirty="0">
                <a:solidFill>
                  <a:srgbClr val="FF0066"/>
                </a:solidFill>
                <a:latin typeface="Arial"/>
                <a:cs typeface="Arial"/>
              </a:rPr>
              <a:t>RAM,</a:t>
            </a:r>
            <a:r>
              <a:rPr sz="2900" b="1" i="1" spc="-4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that</a:t>
            </a:r>
            <a:r>
              <a:rPr sz="2900" b="1" i="1" spc="-4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has</a:t>
            </a:r>
            <a:r>
              <a:rPr sz="2900" b="1" i="1" spc="-31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not</a:t>
            </a:r>
            <a:r>
              <a:rPr sz="2900" b="1" i="1" spc="-4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been </a:t>
            </a:r>
            <a:r>
              <a:rPr sz="2900" b="1" i="1" spc="-78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spc="-4" dirty="0">
                <a:solidFill>
                  <a:srgbClr val="FF0066"/>
                </a:solidFill>
                <a:latin typeface="Arial"/>
                <a:cs typeface="Arial"/>
              </a:rPr>
              <a:t>saved</a:t>
            </a:r>
            <a:r>
              <a:rPr sz="2900" b="1" i="1" spc="-18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spc="4" dirty="0">
                <a:solidFill>
                  <a:srgbClr val="FF0066"/>
                </a:solidFill>
                <a:latin typeface="Arial"/>
                <a:cs typeface="Arial"/>
              </a:rPr>
              <a:t>to</a:t>
            </a:r>
            <a:r>
              <a:rPr sz="2900" b="1" i="1" spc="-22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sz="2900" b="1" i="1" spc="-18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0066"/>
                </a:solidFill>
                <a:latin typeface="Arial"/>
                <a:cs typeface="Arial"/>
              </a:rPr>
              <a:t>hard</a:t>
            </a:r>
            <a:r>
              <a:rPr sz="2900" b="1" i="1" spc="-22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spc="-4" dirty="0">
                <a:solidFill>
                  <a:srgbClr val="FF0066"/>
                </a:solidFill>
                <a:latin typeface="Arial"/>
                <a:cs typeface="Arial"/>
              </a:rPr>
              <a:t>drive,</a:t>
            </a:r>
            <a:r>
              <a:rPr sz="2900" b="1" i="1" spc="-18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spc="4" dirty="0">
                <a:solidFill>
                  <a:srgbClr val="FF0066"/>
                </a:solidFill>
                <a:latin typeface="Arial"/>
                <a:cs typeface="Arial"/>
              </a:rPr>
              <a:t>is</a:t>
            </a:r>
            <a:r>
              <a:rPr sz="2900" b="1" i="1" spc="-27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900" b="1" i="1" spc="-4" dirty="0">
                <a:solidFill>
                  <a:srgbClr val="FF0066"/>
                </a:solidFill>
                <a:latin typeface="Arial"/>
                <a:cs typeface="Arial"/>
              </a:rPr>
              <a:t>lost.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010" y="65666"/>
            <a:ext cx="3272559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spc="-4" dirty="0"/>
              <a:t>Virtual</a:t>
            </a:r>
            <a:r>
              <a:rPr spc="-49" dirty="0"/>
              <a:t> </a:t>
            </a:r>
            <a:r>
              <a:rPr spc="-4" dirty="0"/>
              <a:t>Memory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818" y="831476"/>
            <a:ext cx="7322705" cy="5684956"/>
          </a:xfrm>
          <a:prstGeom prst="rect">
            <a:avLst/>
          </a:prstGeom>
        </p:spPr>
        <p:txBody>
          <a:bodyPr vert="horz" wrap="square" lIns="0" tIns="21084" rIns="0" bIns="0" rtlCol="0">
            <a:spAutoFit/>
          </a:bodyPr>
          <a:lstStyle/>
          <a:p>
            <a:pPr marL="11397" marR="4559">
              <a:lnSpc>
                <a:spcPct val="98700"/>
              </a:lnSpc>
              <a:spcBef>
                <a:spcPts val="166"/>
              </a:spcBef>
              <a:buSzPct val="97183"/>
              <a:buFont typeface="Arial MT"/>
              <a:buChar char="•"/>
              <a:tabLst>
                <a:tab pos="154999" algn="l"/>
                <a:tab pos="1902156" algn="l"/>
              </a:tabLst>
            </a:pPr>
            <a:r>
              <a:rPr sz="3200" b="1" spc="-18" dirty="0">
                <a:solidFill>
                  <a:srgbClr val="FF0066"/>
                </a:solidFill>
                <a:latin typeface="Arial"/>
                <a:cs typeface="Arial"/>
              </a:rPr>
              <a:t>Virtual </a:t>
            </a:r>
            <a:r>
              <a:rPr sz="3200" b="1" spc="-27" dirty="0">
                <a:solidFill>
                  <a:srgbClr val="FF0066"/>
                </a:solidFill>
                <a:latin typeface="Arial"/>
                <a:cs typeface="Arial"/>
              </a:rPr>
              <a:t>Memory </a:t>
            </a:r>
            <a:r>
              <a:rPr sz="3200" b="1" spc="13" dirty="0">
                <a:solidFill>
                  <a:srgbClr val="4C4C4C"/>
                </a:solidFill>
                <a:latin typeface="Arial"/>
                <a:cs typeface="Arial"/>
              </a:rPr>
              <a:t>– a </a:t>
            </a:r>
            <a:r>
              <a:rPr sz="3200" b="1" spc="-22" dirty="0">
                <a:solidFill>
                  <a:srgbClr val="4C4C4C"/>
                </a:solidFill>
                <a:latin typeface="Arial"/>
                <a:cs typeface="Arial"/>
              </a:rPr>
              <a:t>method of using </a:t>
            </a:r>
            <a:r>
              <a:rPr sz="3200" b="1" spc="-18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18" dirty="0">
                <a:solidFill>
                  <a:srgbClr val="0066CC"/>
                </a:solidFill>
                <a:latin typeface="Arial"/>
                <a:cs typeface="Arial"/>
              </a:rPr>
              <a:t>hard disk </a:t>
            </a:r>
            <a:r>
              <a:rPr sz="3200" b="1" spc="-27" dirty="0">
                <a:solidFill>
                  <a:srgbClr val="0066CC"/>
                </a:solidFill>
                <a:latin typeface="Arial"/>
                <a:cs typeface="Arial"/>
              </a:rPr>
              <a:t>space </a:t>
            </a:r>
            <a:r>
              <a:rPr sz="3200" b="1" spc="9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provide </a:t>
            </a:r>
            <a:r>
              <a:rPr sz="3200" b="1" spc="-18" dirty="0">
                <a:solidFill>
                  <a:srgbClr val="0066CC"/>
                </a:solidFill>
                <a:latin typeface="Arial"/>
                <a:cs typeface="Arial"/>
              </a:rPr>
              <a:t>extra </a:t>
            </a:r>
            <a:r>
              <a:rPr sz="3200" b="1" spc="-13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memory.	</a:t>
            </a:r>
            <a:r>
              <a:rPr sz="3200" b="1" spc="4" dirty="0">
                <a:solidFill>
                  <a:srgbClr val="4C4C4C"/>
                </a:solidFill>
                <a:latin typeface="Arial"/>
                <a:cs typeface="Arial"/>
              </a:rPr>
              <a:t>It</a:t>
            </a:r>
            <a:r>
              <a:rPr sz="3200" b="1" spc="-8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simulates</a:t>
            </a:r>
            <a:r>
              <a:rPr sz="3200" b="1" spc="-5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additional</a:t>
            </a:r>
            <a:r>
              <a:rPr sz="32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200" b="1" spc="-27" dirty="0">
                <a:solidFill>
                  <a:srgbClr val="4C4C4C"/>
                </a:solidFill>
                <a:latin typeface="Arial"/>
                <a:cs typeface="Arial"/>
              </a:rPr>
              <a:t>RAM.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22"/>
              </a:spcBef>
              <a:buClr>
                <a:srgbClr val="FF0066"/>
              </a:buClr>
              <a:buFont typeface="Arial MT"/>
              <a:buChar char="•"/>
            </a:pPr>
            <a:endParaRPr sz="4900">
              <a:latin typeface="Arial"/>
              <a:cs typeface="Arial"/>
            </a:endParaRPr>
          </a:p>
          <a:p>
            <a:pPr marL="68952" marR="3542181" lvl="1">
              <a:buSzPct val="96774"/>
              <a:buFont typeface="Arial MT"/>
              <a:buChar char="•"/>
              <a:tabLst>
                <a:tab pos="194319" algn="l"/>
              </a:tabLst>
            </a:pP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Windows, the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amount of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virtual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memory available,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 equals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amount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of </a:t>
            </a:r>
            <a:r>
              <a:rPr sz="2800" b="1" spc="-763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free RAM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plus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amount of </a:t>
            </a:r>
            <a:r>
              <a:rPr sz="2800" b="1" spc="-4" dirty="0">
                <a:solidFill>
                  <a:srgbClr val="0066CC"/>
                </a:solidFill>
                <a:latin typeface="Arial"/>
                <a:cs typeface="Arial"/>
              </a:rPr>
              <a:t>disk </a:t>
            </a:r>
            <a:r>
              <a:rPr sz="2800" b="1" spc="-9" dirty="0">
                <a:solidFill>
                  <a:srgbClr val="0066CC"/>
                </a:solidFill>
                <a:latin typeface="Arial"/>
                <a:cs typeface="Arial"/>
              </a:rPr>
              <a:t>space </a:t>
            </a:r>
            <a:r>
              <a:rPr sz="2800" b="1" spc="-763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4C4C4C"/>
                </a:solidFill>
                <a:latin typeface="Arial"/>
                <a:cs typeface="Arial"/>
              </a:rPr>
              <a:t>allocated </a:t>
            </a:r>
            <a:r>
              <a:rPr sz="2800" b="1" dirty="0">
                <a:solidFill>
                  <a:srgbClr val="4C4C4C"/>
                </a:solidFill>
                <a:latin typeface="Arial"/>
                <a:cs typeface="Arial"/>
              </a:rPr>
              <a:t>to the</a:t>
            </a:r>
            <a:r>
              <a:rPr sz="2800" b="1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u="heavy" spc="-9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swap </a:t>
            </a:r>
            <a:r>
              <a:rPr sz="2800" b="1" spc="-763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800" b="1" u="heavy" spc="-4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file</a:t>
            </a:r>
            <a:r>
              <a:rPr sz="2800" b="1" spc="-4" dirty="0">
                <a:solidFill>
                  <a:srgbClr val="4C4C4C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557" y="2283871"/>
            <a:ext cx="4368442" cy="45741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5655" y="65666"/>
            <a:ext cx="5713845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spc="-4" dirty="0"/>
              <a:t>Virtual</a:t>
            </a:r>
            <a:r>
              <a:rPr spc="-9" dirty="0"/>
              <a:t> </a:t>
            </a:r>
            <a:r>
              <a:rPr spc="-4" dirty="0"/>
              <a:t>Memory</a:t>
            </a:r>
            <a:r>
              <a:rPr spc="-9" dirty="0"/>
              <a:t> </a:t>
            </a:r>
            <a:r>
              <a:rPr spc="4" dirty="0"/>
              <a:t>–</a:t>
            </a:r>
            <a:r>
              <a:rPr spc="-9" dirty="0"/>
              <a:t> </a:t>
            </a:r>
            <a:r>
              <a:rPr dirty="0"/>
              <a:t>Swap</a:t>
            </a:r>
            <a:r>
              <a:rPr spc="-22" dirty="0"/>
              <a:t> </a:t>
            </a:r>
            <a:r>
              <a:rPr spc="-4" dirty="0"/>
              <a:t>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5790" y="5009096"/>
            <a:ext cx="6709064" cy="1073337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 marR="4559">
              <a:spcBef>
                <a:spcPts val="90"/>
              </a:spcBef>
            </a:pP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A </a:t>
            </a:r>
            <a:r>
              <a:rPr sz="2300" b="1" i="1" u="heavy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swap </a:t>
            </a:r>
            <a:r>
              <a:rPr sz="2300" b="1" i="1" u="heavy" spc="-4" dirty="0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Arial"/>
                <a:cs typeface="Arial"/>
              </a:rPr>
              <a:t>file</a:t>
            </a:r>
            <a:r>
              <a:rPr sz="2300" b="1" i="1" spc="-4" dirty="0">
                <a:solidFill>
                  <a:srgbClr val="0066CC"/>
                </a:solidFill>
                <a:latin typeface="Arial"/>
                <a:cs typeface="Arial"/>
              </a:rPr>
              <a:t> is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an </a:t>
            </a:r>
            <a:r>
              <a:rPr sz="2300" b="1" i="1" spc="-4" dirty="0">
                <a:solidFill>
                  <a:srgbClr val="0066CC"/>
                </a:solidFill>
                <a:latin typeface="Arial"/>
                <a:cs typeface="Arial"/>
              </a:rPr>
              <a:t>area </a:t>
            </a:r>
            <a:r>
              <a:rPr sz="2300" b="1" i="1" spc="4" dirty="0">
                <a:solidFill>
                  <a:srgbClr val="0066CC"/>
                </a:solidFill>
                <a:latin typeface="Arial"/>
                <a:cs typeface="Arial"/>
              </a:rPr>
              <a:t>of your </a:t>
            </a:r>
            <a:r>
              <a:rPr sz="2300" b="1" i="1" spc="-4" dirty="0">
                <a:solidFill>
                  <a:srgbClr val="0066CC"/>
                </a:solidFill>
                <a:latin typeface="Arial"/>
                <a:cs typeface="Arial"/>
              </a:rPr>
              <a:t>hard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disk that </a:t>
            </a:r>
            <a:r>
              <a:rPr sz="2300" b="1" i="1" spc="-4" dirty="0">
                <a:solidFill>
                  <a:srgbClr val="0066CC"/>
                </a:solidFill>
                <a:latin typeface="Arial"/>
                <a:cs typeface="Arial"/>
              </a:rPr>
              <a:t>is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 set aside for </a:t>
            </a:r>
            <a:r>
              <a:rPr sz="2300" b="1" i="1" spc="-4" dirty="0">
                <a:solidFill>
                  <a:srgbClr val="0066CC"/>
                </a:solidFill>
                <a:latin typeface="Arial"/>
                <a:cs typeface="Arial"/>
              </a:rPr>
              <a:t>virtual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memory. Swap </a:t>
            </a:r>
            <a:r>
              <a:rPr sz="2300" b="1" i="1" spc="-4" dirty="0">
                <a:solidFill>
                  <a:srgbClr val="0066CC"/>
                </a:solidFill>
                <a:latin typeface="Arial"/>
                <a:cs typeface="Arial"/>
              </a:rPr>
              <a:t>files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can </a:t>
            </a:r>
            <a:r>
              <a:rPr sz="2300" b="1" i="1" spc="4" dirty="0">
                <a:solidFill>
                  <a:srgbClr val="0066CC"/>
                </a:solidFill>
                <a:latin typeface="Arial"/>
                <a:cs typeface="Arial"/>
              </a:rPr>
              <a:t>be </a:t>
            </a:r>
            <a:r>
              <a:rPr sz="2300" b="1" i="1" spc="-637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300" b="1" i="1" spc="-4" dirty="0">
                <a:solidFill>
                  <a:srgbClr val="0066CC"/>
                </a:solidFill>
                <a:latin typeface="Arial"/>
                <a:cs typeface="Arial"/>
              </a:rPr>
              <a:t>either</a:t>
            </a:r>
            <a:r>
              <a:rPr sz="2300" b="1" i="1" spc="-9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temporary</a:t>
            </a:r>
            <a:r>
              <a:rPr sz="2300" b="1" i="1" spc="9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or</a:t>
            </a:r>
            <a:r>
              <a:rPr sz="2300" b="1" i="1" spc="-9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300" b="1" i="1" dirty="0">
                <a:solidFill>
                  <a:srgbClr val="0066CC"/>
                </a:solidFill>
                <a:latin typeface="Arial"/>
                <a:cs typeface="Arial"/>
              </a:rPr>
              <a:t>permanent.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51" y="1127323"/>
            <a:ext cx="6678006" cy="33591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409" y="65666"/>
            <a:ext cx="4492336" cy="1366876"/>
          </a:xfrm>
          <a:prstGeom prst="rect">
            <a:avLst/>
          </a:prstGeom>
        </p:spPr>
        <p:txBody>
          <a:bodyPr vert="horz" wrap="square" lIns="0" tIns="12537" rIns="0" bIns="0" rtlCol="0">
            <a:spAutoFit/>
          </a:bodyPr>
          <a:lstStyle/>
          <a:p>
            <a:pPr marL="11397">
              <a:spcBef>
                <a:spcPts val="99"/>
              </a:spcBef>
            </a:pPr>
            <a:r>
              <a:rPr spc="-4" dirty="0"/>
              <a:t>Okay</a:t>
            </a:r>
            <a:r>
              <a:rPr spc="-22" dirty="0"/>
              <a:t> </a:t>
            </a:r>
            <a:r>
              <a:rPr spc="4" dirty="0"/>
              <a:t>–</a:t>
            </a:r>
            <a:r>
              <a:rPr spc="-18" dirty="0"/>
              <a:t> </a:t>
            </a:r>
            <a:r>
              <a:rPr dirty="0"/>
              <a:t>So</a:t>
            </a:r>
            <a:r>
              <a:rPr spc="-22" dirty="0"/>
              <a:t> </a:t>
            </a:r>
            <a:r>
              <a:rPr dirty="0"/>
              <a:t>Now</a:t>
            </a:r>
            <a:r>
              <a:rPr spc="-27" dirty="0"/>
              <a:t> </a:t>
            </a:r>
            <a:r>
              <a:rPr spc="-4" dirty="0"/>
              <a:t>What?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2942" y="1066979"/>
            <a:ext cx="2908473" cy="358051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22218" y="1829001"/>
            <a:ext cx="3624695" cy="3886200"/>
            <a:chOff x="1234439" y="2072868"/>
            <a:chExt cx="3987165" cy="4404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39" y="2072868"/>
              <a:ext cx="3986644" cy="44042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324" y="2590558"/>
              <a:ext cx="2492641" cy="227664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545</Words>
  <Application>Microsoft Office PowerPoint</Application>
  <PresentationFormat>On-screen Show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OS - Memory Storage and Management</vt:lpstr>
      <vt:lpstr>OS - Memory Storage and Management</vt:lpstr>
      <vt:lpstr>Cache Memory</vt:lpstr>
      <vt:lpstr>RAM Memory</vt:lpstr>
      <vt:lpstr>RAM Memory</vt:lpstr>
      <vt:lpstr>Virtual Memory</vt:lpstr>
      <vt:lpstr>Virtual Memory – Swap File</vt:lpstr>
      <vt:lpstr>Okay – So Now What?</vt:lpstr>
      <vt:lpstr>OS - Wake up call</vt:lpstr>
      <vt:lpstr>OS - Wake up Call</vt:lpstr>
      <vt:lpstr>OS – Wake up Call</vt:lpstr>
      <vt:lpstr>OS - Booting the PC</vt:lpstr>
      <vt:lpstr>OS - Booting the PC</vt:lpstr>
      <vt:lpstr>OS - Booting the PC</vt:lpstr>
      <vt:lpstr>Slide 16</vt:lpstr>
      <vt:lpstr>Slide 17</vt:lpstr>
      <vt:lpstr>How Do I Tell The OS What I Want To Do?</vt:lpstr>
      <vt:lpstr>Enter Commands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DELL12</dc:creator>
  <cp:lastModifiedBy>DELL12</cp:lastModifiedBy>
  <cp:revision>3</cp:revision>
  <dcterms:created xsi:type="dcterms:W3CDTF">2024-03-01T04:21:19Z</dcterms:created>
  <dcterms:modified xsi:type="dcterms:W3CDTF">2024-03-01T04:26:59Z</dcterms:modified>
</cp:coreProperties>
</file>