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1"/>
  </p:notesMasterIdLst>
  <p:sldIdLst>
    <p:sldId id="324" r:id="rId2"/>
    <p:sldId id="297" r:id="rId3"/>
    <p:sldId id="301"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3BC64-0F62-42BD-AD7A-D386187919B3}" type="datetimeFigureOut">
              <a:rPr lang="en-US" smtClean="0"/>
              <a:pPr/>
              <a:t>7/14/2023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D158D-2DAC-4740-9501-9091664155A9}" type="slidenum">
              <a:rPr lang="en-US" smtClean="0"/>
              <a:pPr/>
              <a:t>‹#›</a:t>
            </a:fld>
            <a:endParaRPr lang="en-US"/>
          </a:p>
        </p:txBody>
      </p:sp>
    </p:spTree>
    <p:extLst>
      <p:ext uri="{BB962C8B-B14F-4D97-AF65-F5344CB8AC3E}">
        <p14:creationId xmlns:p14="http://schemas.microsoft.com/office/powerpoint/2010/main" val="100109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3801717" y="8544393"/>
            <a:ext cx="2907196" cy="449705"/>
          </a:xfrm>
          <a:prstGeom prst="rect">
            <a:avLst/>
          </a:prstGeom>
          <a:noFill/>
          <a:ln>
            <a:miter lim="800000"/>
            <a:headEnd/>
            <a:tailEnd/>
          </a:ln>
        </p:spPr>
        <p:txBody>
          <a:bodyPr/>
          <a:lstStyle/>
          <a:p>
            <a:fld id="{3AC82D0E-B9CD-478C-9CA8-F2BAB65EE759}" type="slidenum">
              <a:rPr lang="en-US" altLang="en-US"/>
              <a:pPr/>
              <a:t>2</a:t>
            </a:fld>
            <a:endParaRPr lang="en-US" altLang="en-US" dirty="0"/>
          </a:p>
        </p:txBody>
      </p:sp>
      <p:sp>
        <p:nvSpPr>
          <p:cNvPr id="40963" name="Rectangle 2"/>
          <p:cNvSpPr>
            <a:spLocks noGrp="1" noRot="1" noChangeAspect="1" noChangeArrowheads="1" noTextEdit="1"/>
          </p:cNvSpPr>
          <p:nvPr>
            <p:ph type="sldImg"/>
          </p:nvPr>
        </p:nvSpPr>
        <p:spPr>
          <a:ln/>
        </p:spPr>
      </p:sp>
      <p:sp>
        <p:nvSpPr>
          <p:cNvPr id="40964" name="Rectangle 3"/>
          <p:cNvSpPr txBox="1">
            <a:spLocks noGrp="1" noChangeArrowheads="1"/>
          </p:cNvSpPr>
          <p:nvPr>
            <p:ph type="body" idx="1"/>
          </p:nvPr>
        </p:nvSpPr>
        <p:spPr>
          <a:noFill/>
        </p:spPr>
        <p:txBody>
          <a:bodyPr/>
          <a:lstStyle/>
          <a:p>
            <a:pPr eaLnBrk="1" hangingPunct="1"/>
            <a:r>
              <a:rPr lang="en-US" altLang="en-US" smtClean="0"/>
              <a:t>Gravity- pull or attraction between objects; varies with mass of object</a:t>
            </a:r>
          </a:p>
          <a:p>
            <a:pPr eaLnBrk="1" hangingPunct="1"/>
            <a:r>
              <a:rPr lang="en-US" altLang="en-US" smtClean="0"/>
              <a:t>Centrifugal force- because the earth and moon are rotating simultaneously around a common center of mass, the water of the oceans shifts from the center of rotation, creating a 2</a:t>
            </a:r>
            <a:r>
              <a:rPr lang="en-US" altLang="en-US" baseline="30000" smtClean="0"/>
              <a:t>nd</a:t>
            </a:r>
            <a:r>
              <a:rPr lang="en-US" altLang="en-US" smtClean="0"/>
              <a:t> tidal bulge on the side of the earth that faces away from the moon</a:t>
            </a:r>
          </a:p>
        </p:txBody>
      </p:sp>
    </p:spTree>
    <p:extLst>
      <p:ext uri="{BB962C8B-B14F-4D97-AF65-F5344CB8AC3E}">
        <p14:creationId xmlns:p14="http://schemas.microsoft.com/office/powerpoint/2010/main" val="224298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0" y="303213"/>
            <a:ext cx="1588" cy="1587"/>
          </a:xfrm>
          <a:ln/>
        </p:spPr>
      </p:sp>
      <p:sp>
        <p:nvSpPr>
          <p:cNvPr id="66563"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266203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xfrm>
            <a:off x="0" y="303213"/>
            <a:ext cx="1588" cy="1587"/>
          </a:xfrm>
          <a:ln/>
        </p:spPr>
      </p:sp>
      <p:sp>
        <p:nvSpPr>
          <p:cNvPr id="69635"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40647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5800"/>
            <a:ext cx="4572000" cy="3429000"/>
          </a:xfrm>
          <a:noFill/>
          <a:ln/>
        </p:spPr>
      </p:sp>
      <p:sp>
        <p:nvSpPr>
          <p:cNvPr id="71683" name="Rectangle 3"/>
          <p:cNvSpPr txBox="1">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5673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xfrm>
            <a:off x="0" y="303213"/>
            <a:ext cx="1588" cy="1587"/>
          </a:xfrm>
          <a:ln/>
        </p:spPr>
      </p:sp>
      <p:sp>
        <p:nvSpPr>
          <p:cNvPr id="73731"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289798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xfrm>
            <a:off x="0" y="303213"/>
            <a:ext cx="1588" cy="1587"/>
          </a:xfrm>
          <a:ln/>
        </p:spPr>
      </p:sp>
      <p:sp>
        <p:nvSpPr>
          <p:cNvPr id="77827"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43419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0" y="303213"/>
            <a:ext cx="1588" cy="1587"/>
          </a:xfrm>
          <a:ln/>
        </p:spPr>
      </p:sp>
      <p:sp>
        <p:nvSpPr>
          <p:cNvPr id="46083"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22630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0" y="303213"/>
            <a:ext cx="1588" cy="1587"/>
          </a:xfrm>
          <a:ln/>
        </p:spPr>
      </p:sp>
      <p:sp>
        <p:nvSpPr>
          <p:cNvPr id="52227"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390874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3801717" y="8544393"/>
            <a:ext cx="2907196" cy="449705"/>
          </a:xfrm>
          <a:prstGeom prst="rect">
            <a:avLst/>
          </a:prstGeom>
          <a:noFill/>
          <a:ln>
            <a:miter lim="800000"/>
            <a:headEnd/>
            <a:tailEnd/>
          </a:ln>
        </p:spPr>
        <p:txBody>
          <a:bodyPr/>
          <a:lstStyle/>
          <a:p>
            <a:fld id="{E7DB539E-C34A-4AF2-A95B-D670889026E4}" type="slidenum">
              <a:rPr lang="en-US" altLang="en-US"/>
              <a:pPr/>
              <a:t>5</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txBox="1">
            <a:spLocks noGrp="1" noChangeArrowheads="1"/>
          </p:cNvSpPr>
          <p:nvPr>
            <p:ph type="body" idx="1"/>
          </p:nvPr>
        </p:nvSpPr>
        <p:spPr>
          <a:noFill/>
        </p:spPr>
        <p:txBody>
          <a:bodyPr/>
          <a:lstStyle/>
          <a:p>
            <a:pPr eaLnBrk="1" hangingPunct="1"/>
            <a:r>
              <a:rPr lang="en-US" altLang="en-US" b="1" dirty="0" smtClean="0">
                <a:solidFill>
                  <a:srgbClr val="000080"/>
                </a:solidFill>
              </a:rPr>
              <a:t>TIDES:</a:t>
            </a:r>
            <a:r>
              <a:rPr lang="en-US" altLang="en-US" dirty="0" smtClean="0"/>
              <a:t> Tides are the slow, periodic vertical rise and fall of the sea surface. They are usually described as being either diurnal or semi-diurnal. Diurnal tides have one high water and one low water in each lunar day (about 24.8 hours), while semi-diurnal tides have two high and two low waters in the same time period. While these tidal changes are easier to observe where land and water meet, they exist everywhere -- even in the middle of the ocean. Tidal ranges along the shoreline vary by location. For example, the tides in Canada's Bay of Fundy, an Atlantic Ocean inlet west of Nova Scotia, rise and fall as much as 50 feet, while the tidal range in Lake Superior is measured in inches. </a:t>
            </a:r>
          </a:p>
          <a:p>
            <a:pPr eaLnBrk="1" hangingPunct="1"/>
            <a:r>
              <a:rPr lang="en-US" altLang="en-US" dirty="0" smtClean="0"/>
              <a:t>High and low tides are the result of the attractive forces (gravitational pull) of the moon and sun on a rotating Earth. </a:t>
            </a:r>
          </a:p>
          <a:p>
            <a:pPr eaLnBrk="1" hangingPunct="1"/>
            <a:endParaRPr lang="en-US" altLang="en-US" dirty="0" smtClean="0"/>
          </a:p>
        </p:txBody>
      </p:sp>
    </p:spTree>
    <p:extLst>
      <p:ext uri="{BB962C8B-B14F-4D97-AF65-F5344CB8AC3E}">
        <p14:creationId xmlns:p14="http://schemas.microsoft.com/office/powerpoint/2010/main" val="37844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0" y="303213"/>
            <a:ext cx="1588" cy="1587"/>
          </a:xfrm>
          <a:ln/>
        </p:spPr>
      </p:sp>
      <p:sp>
        <p:nvSpPr>
          <p:cNvPr id="56323"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60601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xfrm>
            <a:off x="0" y="303213"/>
            <a:ext cx="1588" cy="1587"/>
          </a:xfrm>
          <a:ln/>
        </p:spPr>
      </p:sp>
      <p:sp>
        <p:nvSpPr>
          <p:cNvPr id="58371"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237347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3801717" y="8544393"/>
            <a:ext cx="2907196" cy="449705"/>
          </a:xfrm>
          <a:prstGeom prst="rect">
            <a:avLst/>
          </a:prstGeom>
          <a:noFill/>
          <a:ln>
            <a:miter lim="800000"/>
            <a:headEnd/>
            <a:tailEnd/>
          </a:ln>
        </p:spPr>
        <p:txBody>
          <a:bodyPr/>
          <a:lstStyle/>
          <a:p>
            <a:fld id="{C15786A6-AFB6-4126-95A5-E403AAAC9CCE}" type="slidenum">
              <a:rPr lang="en-US" altLang="en-US"/>
              <a:pPr/>
              <a:t>8</a:t>
            </a:fld>
            <a:endParaRPr lang="en-US" altLang="en-US" dirty="0"/>
          </a:p>
        </p:txBody>
      </p:sp>
      <p:sp>
        <p:nvSpPr>
          <p:cNvPr id="60419" name="Rectangle 2"/>
          <p:cNvSpPr>
            <a:spLocks noGrp="1" noRot="1" noChangeAspect="1" noChangeArrowheads="1" noTextEdit="1"/>
          </p:cNvSpPr>
          <p:nvPr>
            <p:ph type="sldImg"/>
          </p:nvPr>
        </p:nvSpPr>
        <p:spPr>
          <a:ln/>
        </p:spPr>
      </p:sp>
      <p:sp>
        <p:nvSpPr>
          <p:cNvPr id="60420" name="Rectangle 3"/>
          <p:cNvSpPr txBox="1">
            <a:spLocks noGrp="1" noChangeArrowheads="1"/>
          </p:cNvSpPr>
          <p:nvPr>
            <p:ph type="body" idx="1"/>
          </p:nvPr>
        </p:nvSpPr>
        <p:spPr>
          <a:noFill/>
        </p:spPr>
        <p:txBody>
          <a:bodyPr>
            <a:normAutofit fontScale="70000" lnSpcReduction="20000"/>
          </a:bodyPr>
          <a:lstStyle/>
          <a:p>
            <a:pPr eaLnBrk="1" hangingPunct="1"/>
            <a:r>
              <a:rPr lang="en-US" altLang="en-US" b="1" smtClean="0"/>
              <a:t>Gravity</a:t>
            </a:r>
            <a:endParaRPr lang="en-US" altLang="en-US" smtClean="0"/>
          </a:p>
          <a:p>
            <a:pPr eaLnBrk="1" hangingPunct="1">
              <a:buFontTx/>
              <a:buChar char="•"/>
            </a:pPr>
            <a:r>
              <a:rPr lang="en-US" altLang="en-US" smtClean="0"/>
              <a:t>Newton’s law states that all particles of mass have a gravitational attraction for all other particles, and that the gravitational force is proportional to the sum of the two masses and inversely proportional to the square of the distance between their centers of mass. </a:t>
            </a:r>
          </a:p>
          <a:p>
            <a:pPr eaLnBrk="1" hangingPunct="1">
              <a:buFontTx/>
              <a:buChar char="•"/>
            </a:pPr>
            <a:r>
              <a:rPr lang="en-US" altLang="en-US" smtClean="0"/>
              <a:t>The gravitational attraction between the moon and the Earth is very small compared to gravity felt by an object at the Earth’s surface due to the Earth itself. Although the sun has a much greater mass than the moon it is much further from the Earth and the gravitational attraction between the sun and the Earth is smaller than that between the moon and the Earth. </a:t>
            </a:r>
          </a:p>
          <a:p>
            <a:pPr eaLnBrk="1" hangingPunct="1"/>
            <a:r>
              <a:rPr lang="en-US" altLang="en-US" b="1" smtClean="0"/>
              <a:t>Orbital Motions and Centripetal Force</a:t>
            </a:r>
            <a:r>
              <a:rPr lang="en-US" altLang="en-US" smtClean="0"/>
              <a:t> </a:t>
            </a:r>
          </a:p>
          <a:p>
            <a:pPr eaLnBrk="1" hangingPunct="1">
              <a:buFontTx/>
              <a:buChar char="•"/>
            </a:pPr>
            <a:r>
              <a:rPr lang="en-US" altLang="en-US" smtClean="0"/>
              <a:t>In any two body system, such as the Earth and moon or the Earth and sun, one body does not orbit around the other. Rather the two bodies orbit around a common balance point that is closer to the larger body. For the Earth and moon, this balance point is beneath the Earth’s surface but not at the Earth’s center, Similarly the common point of rotation between the Earth and sun is inside, but not at the center of, the sun </a:t>
            </a:r>
          </a:p>
          <a:p>
            <a:pPr eaLnBrk="1" hangingPunct="1">
              <a:buFontTx/>
              <a:buChar char="•"/>
            </a:pPr>
            <a:r>
              <a:rPr lang="en-US" altLang="en-US" smtClean="0"/>
              <a:t>Any body in orbit must be held in that orbit by a centripetal force that can be supplied by the gravitational attraction. </a:t>
            </a:r>
          </a:p>
          <a:p>
            <a:pPr eaLnBrk="1" hangingPunct="1">
              <a:buFontTx/>
              <a:buChar char="•"/>
            </a:pPr>
            <a:r>
              <a:rPr lang="en-US" altLang="en-US" smtClean="0"/>
              <a:t>Centripetal force varies with distance from the center of rotation. All points within each rotating body follow the same diameter circle of rotation, and centripetal force is the same at all points on and within each of two orbiting bodies. </a:t>
            </a:r>
          </a:p>
          <a:p>
            <a:pPr eaLnBrk="1" hangingPunct="1">
              <a:buFontTx/>
              <a:buChar char="•"/>
            </a:pPr>
            <a:r>
              <a:rPr lang="en-US" altLang="en-US" smtClean="0"/>
              <a:t>The gravitational force varies with the square of the distance and is slightly higher on the side of a body facing the other orbiting body and slightly lower on the opposite side. </a:t>
            </a:r>
          </a:p>
          <a:p>
            <a:pPr eaLnBrk="1" hangingPunct="1"/>
            <a:r>
              <a:rPr lang="en-US" altLang="en-US" b="1" smtClean="0"/>
              <a:t>The Balance between Centripetal Force and Gravitational Force</a:t>
            </a:r>
            <a:endParaRPr lang="en-US" altLang="en-US" smtClean="0"/>
          </a:p>
          <a:p>
            <a:pPr eaLnBrk="1" hangingPunct="1">
              <a:buFontTx/>
              <a:buChar char="•"/>
            </a:pPr>
            <a:r>
              <a:rPr lang="en-US" altLang="en-US" smtClean="0"/>
              <a:t>The small imbalance between centripetal force and gravity at different points on the Earth is responsible for tides. </a:t>
            </a:r>
          </a:p>
          <a:p>
            <a:pPr eaLnBrk="1" hangingPunct="1">
              <a:buFontTx/>
              <a:buChar char="•"/>
            </a:pPr>
            <a:r>
              <a:rPr lang="en-US" altLang="en-US" smtClean="0"/>
              <a:t>The Earth’s own gravity is millions of times larger than the gravitational attraction of the moon or sun at the Earth’s surface and, therefore, the imbalance between centripetal force and gravity can be compensated by an immeasurably small change in an object’s weight if the force imbalance is directed in the same direction as Earth’s gravity (vertically toward Earth’s center). </a:t>
            </a:r>
          </a:p>
          <a:p>
            <a:pPr eaLnBrk="1" hangingPunct="1"/>
            <a:r>
              <a:rPr lang="en-US" altLang="en-US" b="1" smtClean="0"/>
              <a:t>Distribution of Tide-Generating Forces</a:t>
            </a:r>
            <a:r>
              <a:rPr lang="en-US" altLang="en-US" smtClean="0"/>
              <a:t> </a:t>
            </a:r>
          </a:p>
          <a:p>
            <a:pPr eaLnBrk="1" hangingPunct="1">
              <a:buFontTx/>
              <a:buChar char="•"/>
            </a:pPr>
            <a:r>
              <a:rPr lang="en-US" altLang="en-US" smtClean="0"/>
              <a:t>The moon’s gravitational attraction and the required centripetal force are exactly balanced at all points along a ring around the Earth drawn almost exactly midway between the point closest to and farthest away from the moon </a:t>
            </a:r>
          </a:p>
          <a:p>
            <a:pPr eaLnBrk="1" hangingPunct="1">
              <a:buFontTx/>
              <a:buChar char="•"/>
            </a:pPr>
            <a:r>
              <a:rPr lang="en-US" altLang="en-US" smtClean="0"/>
              <a:t>At the points directly toward the moon and directly on the opposite side of the Earth from the moon, Earth’s gravity and the imbalance between the moon’s gravitational attraction and the required centripetal force is completely compensated by an immeasurably small change in an object’s weight. </a:t>
            </a:r>
          </a:p>
          <a:p>
            <a:pPr eaLnBrk="1" hangingPunct="1">
              <a:buFontTx/>
              <a:buChar char="•"/>
            </a:pPr>
            <a:r>
              <a:rPr lang="en-US" altLang="en-US" smtClean="0"/>
              <a:t>At all other points on the Earth there is a component of the imbalance between the moon’s gravitational attraction and the required centripetal force that acts parallel to the Earth’s surface and so cannot be compensated. This component is the tidal force. </a:t>
            </a:r>
          </a:p>
          <a:p>
            <a:pPr eaLnBrk="1" hangingPunct="1">
              <a:buFontTx/>
              <a:buChar char="•"/>
            </a:pPr>
            <a:r>
              <a:rPr lang="en-US" altLang="en-US" smtClean="0"/>
              <a:t>The tidal force acts toward the moon on the moon’s side of the Earth and away from the moon on the opposite side. </a:t>
            </a:r>
          </a:p>
          <a:p>
            <a:pPr eaLnBrk="1" hangingPunct="1">
              <a:buFontTx/>
              <a:buChar char="•"/>
            </a:pPr>
            <a:r>
              <a:rPr lang="en-US" altLang="en-US" smtClean="0"/>
              <a:t>The tidal force is zero at the points directly toward and directly away from the moon, increases away from these points, and then decreases to zero again at points along the ring around the Earth drawn almost exactly midway between the point closest to and the point farthest away from the moon, where the moon’s gravitational attraction and required centripetal force are balanced. </a:t>
            </a:r>
          </a:p>
          <a:p>
            <a:pPr eaLnBrk="1" hangingPunct="1"/>
            <a:endParaRPr lang="en-US" altLang="en-US" smtClean="0"/>
          </a:p>
        </p:txBody>
      </p:sp>
    </p:spTree>
    <p:extLst>
      <p:ext uri="{BB962C8B-B14F-4D97-AF65-F5344CB8AC3E}">
        <p14:creationId xmlns:p14="http://schemas.microsoft.com/office/powerpoint/2010/main" val="424746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0" y="303213"/>
            <a:ext cx="1588" cy="1587"/>
          </a:xfrm>
          <a:ln/>
        </p:spPr>
      </p:sp>
      <p:sp>
        <p:nvSpPr>
          <p:cNvPr id="62467"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313940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xfrm>
            <a:off x="0" y="303213"/>
            <a:ext cx="1588" cy="1587"/>
          </a:xfrm>
          <a:ln/>
        </p:spPr>
      </p:sp>
      <p:sp>
        <p:nvSpPr>
          <p:cNvPr id="64515" name="Rectangle 2"/>
          <p:cNvSpPr txBox="1">
            <a:spLocks noGrp="1" noChangeArrowheads="1"/>
          </p:cNvSpPr>
          <p:nvPr>
            <p:ph type="body" idx="1"/>
          </p:nvPr>
        </p:nvSpPr>
        <p:spPr>
          <a:xfrm>
            <a:off x="503169" y="4315918"/>
            <a:ext cx="5856323" cy="4061398"/>
          </a:xfrm>
          <a:noFill/>
        </p:spPr>
        <p:txBody>
          <a:bodyPr wrap="none" lIns="91435" tIns="45718" rIns="91435" bIns="45718" anchor="ctr"/>
          <a:lstStyle/>
          <a:p>
            <a:endParaRPr lang="en-US" altLang="en-US" smtClean="0"/>
          </a:p>
        </p:txBody>
      </p:sp>
    </p:spTree>
    <p:extLst>
      <p:ext uri="{BB962C8B-B14F-4D97-AF65-F5344CB8AC3E}">
        <p14:creationId xmlns:p14="http://schemas.microsoft.com/office/powerpoint/2010/main" val="231142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B404A-2581-4C42-97A9-4DF63B6EE11A}"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51090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B404A-2581-4C42-97A9-4DF63B6EE11A}"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262887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B404A-2581-4C42-97A9-4DF63B6EE11A}"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318792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fld id="{BDA9A7D8-CC41-4E86-A47C-C2ABC3A3C6FE}" type="slidenum">
              <a:rPr lang="en-US" altLang="en-US"/>
              <a:pPr/>
              <a:t>‹#›</a:t>
            </a:fld>
            <a:endParaRPr lang="en-US" altLang="en-US"/>
          </a:p>
        </p:txBody>
      </p:sp>
    </p:spTree>
    <p:extLst>
      <p:ext uri="{BB962C8B-B14F-4D97-AF65-F5344CB8AC3E}">
        <p14:creationId xmlns:p14="http://schemas.microsoft.com/office/powerpoint/2010/main" val="5972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9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B404A-2581-4C42-97A9-4DF63B6EE11A}"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61028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B404A-2581-4C42-97A9-4DF63B6EE11A}"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217295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B404A-2581-4C42-97A9-4DF63B6EE11A}"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220539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B404A-2581-4C42-97A9-4DF63B6EE11A}" type="datetimeFigureOut">
              <a:rPr lang="en-US" smtClean="0"/>
              <a:pPr/>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134235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B404A-2581-4C42-97A9-4DF63B6EE11A}" type="datetimeFigureOut">
              <a:rPr lang="en-US" smtClean="0"/>
              <a:pPr/>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257740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B404A-2581-4C42-97A9-4DF63B6EE11A}" type="datetimeFigureOut">
              <a:rPr lang="en-US" smtClean="0"/>
              <a:pPr/>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353877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B404A-2581-4C42-97A9-4DF63B6EE11A}"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279837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B404A-2581-4C42-97A9-4DF63B6EE11A}"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37C5-FE22-4F12-B61D-0F956F2A0CFC}" type="slidenum">
              <a:rPr lang="en-US" smtClean="0"/>
              <a:pPr/>
              <a:t>‹#›</a:t>
            </a:fld>
            <a:endParaRPr lang="en-US"/>
          </a:p>
        </p:txBody>
      </p:sp>
    </p:spTree>
    <p:extLst>
      <p:ext uri="{BB962C8B-B14F-4D97-AF65-F5344CB8AC3E}">
        <p14:creationId xmlns:p14="http://schemas.microsoft.com/office/powerpoint/2010/main" val="72301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5B404A-2581-4C42-97A9-4DF63B6EE11A}" type="datetimeFigureOut">
              <a:rPr lang="en-US" smtClean="0"/>
              <a:pPr/>
              <a:t>7/14/2023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0337C5-FE22-4F12-B61D-0F956F2A0CFC}" type="slidenum">
              <a:rPr lang="en-US" smtClean="0"/>
              <a:pPr/>
              <a:t>‹#›</a:t>
            </a:fld>
            <a:endParaRPr lang="en-US"/>
          </a:p>
        </p:txBody>
      </p:sp>
    </p:spTree>
    <p:extLst>
      <p:ext uri="{BB962C8B-B14F-4D97-AF65-F5344CB8AC3E}">
        <p14:creationId xmlns:p14="http://schemas.microsoft.com/office/powerpoint/2010/main" val="42594299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oceanservice.noaa.gov/education/kits/tides/media/supp_tide06a.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ceanservice.noaa.gov/education/tutorial_tides/media/supp_tide01.html"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oceanservice.noaa.gov/education/kits/tides/media/supp_tide04.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bartleby.com/61/36/C0203600.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66800" y="1231374"/>
            <a:ext cx="8250238" cy="3785652"/>
          </a:xfrm>
          <a:prstGeom prst="rect">
            <a:avLst/>
          </a:prstGeom>
          <a:noFill/>
          <a:ln w="9525">
            <a:noFill/>
            <a:miter lim="800000"/>
            <a:headEnd/>
            <a:tailEnd/>
          </a:ln>
          <a:effectLst/>
        </p:spPr>
        <p:txBody>
          <a:bodyPr anchor="ctr">
            <a:spAutoFit/>
          </a:bodyPr>
          <a:lstStyle/>
          <a:p>
            <a:pPr eaLnBrk="1" hangingPunct="1">
              <a:lnSpc>
                <a:spcPct val="200000"/>
              </a:lnSpc>
              <a:defRPr/>
            </a:pPr>
            <a:r>
              <a:rPr lang="en-US" sz="2000" b="1" dirty="0">
                <a:solidFill>
                  <a:schemeClr val="tx2">
                    <a:lumMod val="50000"/>
                  </a:schemeClr>
                </a:solidFill>
                <a:latin typeface="Times New Roman" pitchFamily="18" charset="0"/>
                <a:ea typeface="Calibri" pitchFamily="34" charset="0"/>
                <a:cs typeface="Times New Roman" pitchFamily="18" charset="0"/>
              </a:rPr>
              <a:t>Name                        : </a:t>
            </a:r>
            <a:r>
              <a:rPr lang="en-US" sz="2000" b="1" dirty="0" err="1">
                <a:solidFill>
                  <a:schemeClr val="tx2">
                    <a:lumMod val="50000"/>
                  </a:schemeClr>
                </a:solidFill>
                <a:latin typeface="Times New Roman" pitchFamily="18" charset="0"/>
                <a:ea typeface="Calibri" pitchFamily="34" charset="0"/>
                <a:cs typeface="Times New Roman" pitchFamily="18" charset="0"/>
              </a:rPr>
              <a:t>Dr</a:t>
            </a:r>
            <a:r>
              <a:rPr lang="en-US" sz="2000" b="1" dirty="0">
                <a:solidFill>
                  <a:schemeClr val="tx2">
                    <a:lumMod val="50000"/>
                  </a:schemeClr>
                </a:solidFill>
                <a:latin typeface="Times New Roman" pitchFamily="18" charset="0"/>
                <a:ea typeface="Calibri" pitchFamily="34" charset="0"/>
                <a:cs typeface="Times New Roman" pitchFamily="18" charset="0"/>
              </a:rPr>
              <a:t> .Purnima Shukla</a:t>
            </a:r>
            <a:endParaRPr lang="en-US" sz="2000" b="1" dirty="0">
              <a:solidFill>
                <a:schemeClr val="tx2">
                  <a:lumMod val="50000"/>
                </a:schemeClr>
              </a:solidFill>
              <a:latin typeface="Times New Roman" pitchFamily="18" charset="0"/>
              <a:cs typeface="Times New Roman" pitchFamily="18" charset="0"/>
            </a:endParaRPr>
          </a:p>
          <a:p>
            <a:pPr>
              <a:lnSpc>
                <a:spcPct val="200000"/>
              </a:lnSpc>
              <a:defRPr/>
            </a:pPr>
            <a:r>
              <a:rPr lang="en-US" sz="2000" b="1" dirty="0">
                <a:solidFill>
                  <a:schemeClr val="tx2">
                    <a:lumMod val="50000"/>
                  </a:schemeClr>
                </a:solidFill>
                <a:latin typeface="Times New Roman" pitchFamily="18" charset="0"/>
                <a:ea typeface="Calibri" pitchFamily="34" charset="0"/>
                <a:cs typeface="Times New Roman" pitchFamily="18" charset="0"/>
              </a:rPr>
              <a:t>Name of the College: </a:t>
            </a:r>
            <a:r>
              <a:rPr lang="en-US" sz="2000" b="1" dirty="0" err="1">
                <a:solidFill>
                  <a:schemeClr val="tx2">
                    <a:lumMod val="50000"/>
                  </a:schemeClr>
                </a:solidFill>
                <a:latin typeface="Times New Roman" pitchFamily="18" charset="0"/>
                <a:ea typeface="Calibri" pitchFamily="34" charset="0"/>
                <a:cs typeface="Times New Roman" pitchFamily="18" charset="0"/>
              </a:rPr>
              <a:t>Durga</a:t>
            </a:r>
            <a:r>
              <a:rPr lang="en-US" sz="2000" b="1" dirty="0">
                <a:solidFill>
                  <a:schemeClr val="tx2">
                    <a:lumMod val="50000"/>
                  </a:schemeClr>
                </a:solidFill>
                <a:latin typeface="Times New Roman" pitchFamily="18" charset="0"/>
                <a:ea typeface="Calibri" pitchFamily="34" charset="0"/>
                <a:cs typeface="Times New Roman" pitchFamily="18" charset="0"/>
              </a:rPr>
              <a:t> College, Raipur (C.G.), India</a:t>
            </a:r>
            <a:endParaRPr lang="en-US" sz="2000" b="1" dirty="0">
              <a:solidFill>
                <a:schemeClr val="tx2">
                  <a:lumMod val="50000"/>
                </a:schemeClr>
              </a:solidFill>
              <a:latin typeface="Times New Roman" pitchFamily="18" charset="0"/>
              <a:cs typeface="Times New Roman" pitchFamily="18" charset="0"/>
            </a:endParaRPr>
          </a:p>
          <a:p>
            <a:pPr>
              <a:lnSpc>
                <a:spcPct val="200000"/>
              </a:lnSpc>
              <a:defRPr/>
            </a:pPr>
            <a:r>
              <a:rPr lang="en-US" sz="2000" b="1" dirty="0">
                <a:solidFill>
                  <a:schemeClr val="tx2">
                    <a:lumMod val="50000"/>
                  </a:schemeClr>
                </a:solidFill>
                <a:latin typeface="Times New Roman" pitchFamily="18" charset="0"/>
                <a:ea typeface="Calibri" pitchFamily="34" charset="0"/>
                <a:cs typeface="Times New Roman" pitchFamily="18" charset="0"/>
              </a:rPr>
              <a:t>Name of the Faculty: Arts</a:t>
            </a:r>
            <a:endParaRPr lang="en-US" sz="2000" b="1" dirty="0">
              <a:solidFill>
                <a:schemeClr val="tx2">
                  <a:lumMod val="50000"/>
                </a:schemeClr>
              </a:solidFill>
              <a:latin typeface="Times New Roman" pitchFamily="18" charset="0"/>
              <a:cs typeface="Times New Roman" pitchFamily="18" charset="0"/>
            </a:endParaRPr>
          </a:p>
          <a:p>
            <a:pPr>
              <a:lnSpc>
                <a:spcPct val="200000"/>
              </a:lnSpc>
              <a:defRPr/>
            </a:pPr>
            <a:r>
              <a:rPr lang="en-US" sz="2000" b="1" dirty="0">
                <a:solidFill>
                  <a:schemeClr val="tx2">
                    <a:lumMod val="50000"/>
                  </a:schemeClr>
                </a:solidFill>
                <a:latin typeface="Times New Roman" pitchFamily="18" charset="0"/>
                <a:ea typeface="Calibri" pitchFamily="34" charset="0"/>
                <a:cs typeface="Times New Roman" pitchFamily="18" charset="0"/>
              </a:rPr>
              <a:t>Designation               : H.O.D. , Department of Geography</a:t>
            </a:r>
            <a:endParaRPr lang="en-US" sz="2000" b="1" dirty="0">
              <a:solidFill>
                <a:schemeClr val="tx2">
                  <a:lumMod val="50000"/>
                </a:schemeClr>
              </a:solidFill>
              <a:latin typeface="Times New Roman" pitchFamily="18" charset="0"/>
              <a:cs typeface="Times New Roman" pitchFamily="18" charset="0"/>
            </a:endParaRPr>
          </a:p>
          <a:p>
            <a:pPr>
              <a:lnSpc>
                <a:spcPct val="200000"/>
              </a:lnSpc>
              <a:defRPr/>
            </a:pPr>
            <a:r>
              <a:rPr lang="en-US" sz="2000" b="1" dirty="0">
                <a:solidFill>
                  <a:schemeClr val="tx2">
                    <a:lumMod val="50000"/>
                  </a:schemeClr>
                </a:solidFill>
                <a:latin typeface="Times New Roman" pitchFamily="18" charset="0"/>
                <a:ea typeface="Calibri" pitchFamily="34" charset="0"/>
                <a:cs typeface="Times New Roman" pitchFamily="18" charset="0"/>
              </a:rPr>
              <a:t>Topic                          : </a:t>
            </a:r>
            <a:r>
              <a:rPr lang="en-US" sz="2000" b="1" dirty="0" smtClean="0">
                <a:solidFill>
                  <a:schemeClr val="tx2">
                    <a:lumMod val="50000"/>
                  </a:schemeClr>
                </a:solidFill>
                <a:latin typeface="Times New Roman" pitchFamily="18" charset="0"/>
                <a:ea typeface="Calibri" pitchFamily="34" charset="0"/>
                <a:cs typeface="Times New Roman" pitchFamily="18" charset="0"/>
              </a:rPr>
              <a:t>TIDES</a:t>
            </a:r>
            <a:endParaRPr lang="en-US" sz="2000" b="1" dirty="0">
              <a:solidFill>
                <a:schemeClr val="tx2">
                  <a:lumMod val="50000"/>
                </a:schemeClr>
              </a:solidFill>
              <a:latin typeface="Times New Roman" pitchFamily="18" charset="0"/>
              <a:ea typeface="Calibri" pitchFamily="34" charset="0"/>
              <a:cs typeface="Times New Roman" pitchFamily="18" charset="0"/>
            </a:endParaRPr>
          </a:p>
          <a:p>
            <a:pPr>
              <a:lnSpc>
                <a:spcPct val="200000"/>
              </a:lnSpc>
              <a:defRPr/>
            </a:pPr>
            <a:r>
              <a:rPr lang="en-US" sz="2000" b="1" dirty="0">
                <a:solidFill>
                  <a:schemeClr val="tx2">
                    <a:lumMod val="50000"/>
                  </a:schemeClr>
                </a:solidFill>
                <a:latin typeface="Times New Roman" pitchFamily="18" charset="0"/>
                <a:ea typeface="Cambria" pitchFamily="18" charset="0"/>
                <a:cs typeface="Times New Roman" pitchFamily="18" charset="0"/>
              </a:rPr>
              <a:t>Date                             : 12/07/2023 	</a:t>
            </a:r>
            <a:endParaRPr lang="en-US" sz="2000" b="1" dirty="0">
              <a:solidFill>
                <a:schemeClr val="tx2">
                  <a:lumMod val="50000"/>
                </a:schemeClr>
              </a:solidFill>
              <a:latin typeface="Times New Roman" pitchFamily="18" charset="0"/>
              <a:cs typeface="Times New Roman" pitchFamily="18" charset="0"/>
            </a:endParaRPr>
          </a:p>
        </p:txBody>
      </p:sp>
      <p:sp>
        <p:nvSpPr>
          <p:cNvPr id="2" name="Right Brace 1"/>
          <p:cNvSpPr/>
          <p:nvPr/>
        </p:nvSpPr>
        <p:spPr>
          <a:xfrm>
            <a:off x="3840163" y="2468563"/>
            <a:ext cx="46037" cy="4603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3" name="Picture 2"/>
          <p:cNvPicPr>
            <a:picLocks noChangeAspect="1"/>
          </p:cNvPicPr>
          <p:nvPr/>
        </p:nvPicPr>
        <p:blipFill>
          <a:blip r:embed="rId2"/>
          <a:stretch>
            <a:fillRect/>
          </a:stretch>
        </p:blipFill>
        <p:spPr>
          <a:xfrm>
            <a:off x="4343400" y="3733800"/>
            <a:ext cx="763892" cy="608864"/>
          </a:xfrm>
          <a:prstGeom prst="rect">
            <a:avLst/>
          </a:prstGeom>
        </p:spPr>
      </p:pic>
    </p:spTree>
    <p:extLst>
      <p:ext uri="{BB962C8B-B14F-4D97-AF65-F5344CB8AC3E}">
        <p14:creationId xmlns:p14="http://schemas.microsoft.com/office/powerpoint/2010/main" val="19571094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4294967295"/>
          </p:nvPr>
        </p:nvSpPr>
        <p:spPr>
          <a:xfrm>
            <a:off x="0" y="457200"/>
            <a:ext cx="4038600" cy="4525963"/>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eaLnBrk="1" hangingPunct="1">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800" b="1" i="1" u="sng" smtClean="0"/>
              <a:t>Neap Tide</a:t>
            </a:r>
          </a:p>
          <a:p>
            <a:pPr lvl="1"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smtClean="0"/>
              <a:t>sun and moon are at right angles </a:t>
            </a:r>
          </a:p>
          <a:p>
            <a:pPr lvl="1" eaLnBrk="1" hangingPunct="1">
              <a:lnSpc>
                <a:spcPct val="80000"/>
              </a:lnSpc>
              <a:spcBef>
                <a:spcPts val="5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smtClean="0"/>
          </a:p>
          <a:p>
            <a:pPr lvl="1"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smtClean="0"/>
              <a:t>Pulls cancel each other out – causes a weak pull</a:t>
            </a:r>
          </a:p>
          <a:p>
            <a:pPr lvl="1" eaLnBrk="1" hangingPunct="1">
              <a:lnSpc>
                <a:spcPct val="80000"/>
              </a:lnSpc>
              <a:spcBef>
                <a:spcPts val="5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smtClean="0"/>
          </a:p>
          <a:p>
            <a:pPr lvl="1"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smtClean="0"/>
              <a:t>unusually low tidal range</a:t>
            </a:r>
          </a:p>
          <a:p>
            <a:pPr lvl="1" eaLnBrk="1" hangingPunct="1">
              <a:lnSpc>
                <a:spcPct val="80000"/>
              </a:lnSpc>
              <a:spcBef>
                <a:spcPts val="5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smtClean="0"/>
          </a:p>
          <a:p>
            <a:pPr lvl="1"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smtClean="0"/>
              <a:t>2 x’s / month</a:t>
            </a:r>
          </a:p>
        </p:txBody>
      </p:sp>
      <p:pic>
        <p:nvPicPr>
          <p:cNvPr id="63491" name="Picture 6" descr="tide2"/>
          <p:cNvPicPr>
            <a:picLocks noChangeAspect="1" noChangeArrowheads="1"/>
          </p:cNvPicPr>
          <p:nvPr/>
        </p:nvPicPr>
        <p:blipFill>
          <a:blip r:embed="rId3"/>
          <a:srcRect/>
          <a:stretch>
            <a:fillRect/>
          </a:stretch>
        </p:blipFill>
        <p:spPr bwMode="auto">
          <a:xfrm>
            <a:off x="3733800" y="609600"/>
            <a:ext cx="5181600" cy="3813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srcRect/>
          <a:stretch>
            <a:fillRect/>
          </a:stretch>
        </p:blipFill>
        <p:spPr bwMode="auto">
          <a:xfrm>
            <a:off x="2139950" y="1295400"/>
            <a:ext cx="4953000" cy="4430713"/>
          </a:xfrm>
          <a:prstGeom prst="rect">
            <a:avLst/>
          </a:prstGeom>
          <a:noFill/>
          <a:ln w="9525">
            <a:noFill/>
            <a:miter lim="800000"/>
            <a:headEnd/>
            <a:tailEnd/>
          </a:ln>
        </p:spPr>
      </p:pic>
      <p:sp>
        <p:nvSpPr>
          <p:cNvPr id="20482" name="Rectangle 2"/>
          <p:cNvSpPr>
            <a:spLocks noGrp="1" noChangeArrowheads="1"/>
          </p:cNvSpPr>
          <p:nvPr>
            <p:ph type="title"/>
          </p:nvPr>
        </p:nvSpPr>
        <p:spPr>
          <a:xfrm>
            <a:off x="457200"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0"/>
          <a:lstStyle/>
          <a:p>
            <a:pPr eaLnBrk="1" hangingPunct="1">
              <a:buFont typeface="Boulder"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i="1" u="sng" smtClean="0">
                <a:latin typeface="Boulder" charset="0"/>
              </a:rPr>
              <a:t>Spring vs. Neap Tides</a:t>
            </a:r>
          </a:p>
        </p:txBody>
      </p:sp>
      <p:sp>
        <p:nvSpPr>
          <p:cNvPr id="65540" name="Rectangle 1"/>
          <p:cNvSpPr>
            <a:spLocks noChangeArrowheads="1"/>
          </p:cNvSpPr>
          <p:nvPr/>
        </p:nvSpPr>
        <p:spPr bwMode="auto">
          <a:xfrm>
            <a:off x="2209800" y="5943600"/>
            <a:ext cx="4572000" cy="646113"/>
          </a:xfrm>
          <a:prstGeom prst="rect">
            <a:avLst/>
          </a:prstGeom>
          <a:noFill/>
          <a:ln w="9525">
            <a:noFill/>
            <a:miter lim="800000"/>
            <a:headEnd/>
            <a:tailEnd/>
          </a:ln>
        </p:spPr>
        <p:txBody>
          <a:bodyPr>
            <a:spAutoFit/>
          </a:bodyPr>
          <a:lstStyle/>
          <a:p>
            <a:r>
              <a:rPr lang="en-US" altLang="en-US">
                <a:hlinkClick r:id="rId4"/>
              </a:rPr>
              <a:t>http://oceanserv</a:t>
            </a:r>
            <a:r>
              <a:rPr lang="en-US" altLang="en-US" u="sng">
                <a:hlinkClick r:id="rId4"/>
              </a:rPr>
              <a:t>ice</a:t>
            </a:r>
            <a:r>
              <a:rPr lang="en-US" altLang="en-US">
                <a:hlinkClick r:id="rId4"/>
              </a:rPr>
              <a:t>.noaa.gov/education/kits/tides/media/supp_tide06a.html</a:t>
            </a:r>
            <a:endParaRPr lang="en-US" alt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defRPr/>
            </a:pPr>
            <a:r>
              <a:rPr lang="en-US" altLang="en-US" smtClean="0"/>
              <a:t>The monthly tidal cycle</a:t>
            </a:r>
            <a:br>
              <a:rPr lang="en-US" altLang="en-US" smtClean="0"/>
            </a:br>
            <a:r>
              <a:rPr lang="en-US" altLang="en-US" smtClean="0"/>
              <a:t>(29½ days)</a:t>
            </a:r>
          </a:p>
        </p:txBody>
      </p:sp>
      <p:sp>
        <p:nvSpPr>
          <p:cNvPr id="18435" name="Rectangle 3"/>
          <p:cNvSpPr>
            <a:spLocks noGrp="1" noChangeArrowheads="1"/>
          </p:cNvSpPr>
          <p:nvPr>
            <p:ph idx="1"/>
          </p:nvPr>
        </p:nvSpPr>
        <p:spPr>
          <a:xfrm>
            <a:off x="228600" y="1981200"/>
            <a:ext cx="8229600" cy="3886200"/>
          </a:xfrm>
        </p:spPr>
        <p:txBody>
          <a:bodyPr/>
          <a:lstStyle/>
          <a:p>
            <a:pPr marL="0" indent="0" eaLnBrk="1" hangingPunct="1">
              <a:lnSpc>
                <a:spcPct val="90000"/>
              </a:lnSpc>
              <a:buFontTx/>
              <a:buNone/>
              <a:defRPr/>
            </a:pPr>
            <a:r>
              <a:rPr lang="en-US" altLang="en-US" dirty="0" smtClean="0"/>
              <a:t>About every 7 days, Earth alternates between:</a:t>
            </a:r>
          </a:p>
          <a:p>
            <a:pPr lvl="1" eaLnBrk="1" hangingPunct="1">
              <a:lnSpc>
                <a:spcPct val="90000"/>
              </a:lnSpc>
              <a:defRPr/>
            </a:pPr>
            <a:r>
              <a:rPr lang="en-US" altLang="en-US" dirty="0" smtClean="0"/>
              <a:t>Spring tide</a:t>
            </a:r>
          </a:p>
          <a:p>
            <a:pPr lvl="2" eaLnBrk="1" hangingPunct="1">
              <a:lnSpc>
                <a:spcPct val="90000"/>
              </a:lnSpc>
              <a:defRPr/>
            </a:pPr>
            <a:r>
              <a:rPr lang="en-US" altLang="en-US" dirty="0" smtClean="0"/>
              <a:t>Alignment of Earth-Moon-Sun system (syzygy)</a:t>
            </a:r>
          </a:p>
          <a:p>
            <a:pPr lvl="2" eaLnBrk="1" hangingPunct="1">
              <a:lnSpc>
                <a:spcPct val="90000"/>
              </a:lnSpc>
              <a:defRPr/>
            </a:pPr>
            <a:r>
              <a:rPr lang="en-US" altLang="en-US" dirty="0" smtClean="0"/>
              <a:t>Lunar and solar bulges constructively interfere</a:t>
            </a:r>
          </a:p>
          <a:p>
            <a:pPr lvl="2" eaLnBrk="1" hangingPunct="1">
              <a:lnSpc>
                <a:spcPct val="90000"/>
              </a:lnSpc>
              <a:defRPr/>
            </a:pPr>
            <a:r>
              <a:rPr lang="en-US" altLang="en-US" dirty="0" smtClean="0"/>
              <a:t>Large tidal range</a:t>
            </a:r>
          </a:p>
          <a:p>
            <a:pPr lvl="1" eaLnBrk="1" hangingPunct="1">
              <a:lnSpc>
                <a:spcPct val="90000"/>
              </a:lnSpc>
              <a:defRPr/>
            </a:pPr>
            <a:r>
              <a:rPr lang="en-US" altLang="en-US" dirty="0" smtClean="0"/>
              <a:t>Neap tide</a:t>
            </a:r>
          </a:p>
          <a:p>
            <a:pPr lvl="2" eaLnBrk="1" hangingPunct="1">
              <a:lnSpc>
                <a:spcPct val="90000"/>
              </a:lnSpc>
              <a:defRPr/>
            </a:pPr>
            <a:r>
              <a:rPr lang="en-US" altLang="en-US" dirty="0" smtClean="0"/>
              <a:t>Earth-Moon-Sun system at right angles (quadrature)</a:t>
            </a:r>
          </a:p>
          <a:p>
            <a:pPr lvl="2" eaLnBrk="1" hangingPunct="1">
              <a:lnSpc>
                <a:spcPct val="90000"/>
              </a:lnSpc>
              <a:defRPr/>
            </a:pPr>
            <a:r>
              <a:rPr lang="en-US" altLang="en-US" dirty="0" smtClean="0"/>
              <a:t>Lunar and solar bulges destructively interfere</a:t>
            </a:r>
          </a:p>
          <a:p>
            <a:pPr lvl="2" eaLnBrk="1" hangingPunct="1">
              <a:lnSpc>
                <a:spcPct val="90000"/>
              </a:lnSpc>
              <a:defRPr/>
            </a:pPr>
            <a:r>
              <a:rPr lang="en-US" altLang="en-US" dirty="0" smtClean="0"/>
              <a:t>Small tidal range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0" y="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0">
            <a:normAutofit/>
          </a:bodyPr>
          <a:lstStyle/>
          <a:p>
            <a:pPr eaLnBrk="1" hangingPunct="1">
              <a:buFont typeface="Boulder"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i="1" u="sng" smtClean="0">
                <a:latin typeface="Boulder" charset="0"/>
              </a:rPr>
              <a:t>Distance bet. Moon &amp; Earth</a:t>
            </a:r>
          </a:p>
        </p:txBody>
      </p:sp>
      <p:sp>
        <p:nvSpPr>
          <p:cNvPr id="21506" name="Rectangle 2"/>
          <p:cNvSpPr>
            <a:spLocks noGrp="1" noChangeArrowheads="1"/>
          </p:cNvSpPr>
          <p:nvPr>
            <p:ph type="body" idx="4294967295"/>
          </p:nvPr>
        </p:nvSpPr>
        <p:spPr>
          <a:xfrm>
            <a:off x="0" y="990600"/>
            <a:ext cx="8915400" cy="4525963"/>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eaLnBrk="1" hangingPunct="1">
              <a:lnSpc>
                <a:spcPct val="93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b="1" i="1" smtClean="0"/>
              <a:t>    </a:t>
            </a:r>
            <a:r>
              <a:rPr lang="en-GB" altLang="en-US" b="1" i="1" u="sng" smtClean="0"/>
              <a:t>Perigee Tides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800" smtClean="0"/>
              <a:t>Moon closest to earth, very high tides (causes flooding)</a:t>
            </a:r>
          </a:p>
          <a:p>
            <a:pPr lvl="1"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3200" b="1" i="1" u="sng" smtClean="0"/>
              <a:t>Apogee Tides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800" smtClean="0"/>
              <a:t>Moon farthest away from earth, very low tides</a:t>
            </a:r>
          </a:p>
        </p:txBody>
      </p:sp>
      <p:pic>
        <p:nvPicPr>
          <p:cNvPr id="68612" name="Picture 6" descr="image?id=63023&amp;rendTypeId=4"/>
          <p:cNvPicPr>
            <a:picLocks noChangeAspect="1" noChangeArrowheads="1"/>
          </p:cNvPicPr>
          <p:nvPr/>
        </p:nvPicPr>
        <p:blipFill>
          <a:blip r:embed="rId3"/>
          <a:srcRect/>
          <a:stretch>
            <a:fillRect/>
          </a:stretch>
        </p:blipFill>
        <p:spPr bwMode="auto">
          <a:xfrm>
            <a:off x="2438400" y="3622675"/>
            <a:ext cx="3963988" cy="32353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apogee_vs_perigee"/>
          <p:cNvPicPr>
            <a:picLocks noChangeAspect="1" noChangeArrowheads="1"/>
          </p:cNvPicPr>
          <p:nvPr/>
        </p:nvPicPr>
        <p:blipFill>
          <a:blip r:embed="rId3"/>
          <a:srcRect/>
          <a:stretch>
            <a:fillRect/>
          </a:stretch>
        </p:blipFill>
        <p:spPr bwMode="auto">
          <a:xfrm>
            <a:off x="1052513" y="790575"/>
            <a:ext cx="7038975"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0"/>
          <a:lstStyle/>
          <a:p>
            <a:pPr eaLnBrk="1" hangingPunct="1">
              <a:buFont typeface="Boulder"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i="1" u="sng" smtClean="0">
                <a:latin typeface="Boulder" charset="0"/>
              </a:rPr>
              <a:t>Types of Tides Continued</a:t>
            </a:r>
          </a:p>
        </p:txBody>
      </p:sp>
      <p:sp>
        <p:nvSpPr>
          <p:cNvPr id="22530" name="Rectangle 2"/>
          <p:cNvSpPr>
            <a:spLocks noGrp="1" noChangeArrowheads="1"/>
          </p:cNvSpPr>
          <p:nvPr>
            <p:ph idx="1"/>
          </p:nvPr>
        </p:nvSpPr>
        <p:spPr>
          <a:xfrm>
            <a:off x="457200" y="1295400"/>
            <a:ext cx="3810000" cy="4525963"/>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lnSpcReduction="10000"/>
          </a:bodyPr>
          <a:lstStyle/>
          <a:p>
            <a:pPr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u="sng" dirty="0" smtClean="0"/>
              <a:t>Diurnal Tides</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dirty="0" smtClean="0"/>
              <a:t>1 high &amp; 1 low / day</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dirty="0" smtClean="0"/>
              <a:t>Parts of Gulf of Mexico and Asia</a:t>
            </a:r>
          </a:p>
          <a:p>
            <a:pPr lvl="1" eaLnBrk="1" hangingPunct="1">
              <a:lnSpc>
                <a:spcPct val="90000"/>
              </a:lnSpc>
              <a:spcBef>
                <a:spcPts val="5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000" b="1" dirty="0" smtClean="0"/>
          </a:p>
          <a:p>
            <a:pPr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u="sng" dirty="0" smtClean="0"/>
              <a:t>Semi-Diurnal Tides</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dirty="0" smtClean="0"/>
              <a:t>2 high &amp; 2 low / day</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dirty="0" smtClean="0"/>
              <a:t>Atlantic coasts of North America and Europe</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000" b="1" dirty="0" smtClean="0"/>
          </a:p>
          <a:p>
            <a:pPr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u="sng" dirty="0" smtClean="0"/>
              <a:t>Mixed</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dirty="0" smtClean="0"/>
              <a:t>2 high &amp; 2 low / day (height varies)</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000" b="1" dirty="0" smtClean="0"/>
              <a:t>Pacific coast</a:t>
            </a:r>
          </a:p>
          <a:p>
            <a:pPr lvl="1" eaLnBrk="1" hangingPunct="1">
              <a:lnSpc>
                <a:spcPct val="90000"/>
              </a:lnSpc>
              <a:spcBef>
                <a:spcPts val="5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b="1" dirty="0" smtClean="0"/>
          </a:p>
        </p:txBody>
      </p:sp>
      <p:pic>
        <p:nvPicPr>
          <p:cNvPr id="72708" name="Picture 3"/>
          <p:cNvPicPr>
            <a:picLocks noChangeAspect="1"/>
          </p:cNvPicPr>
          <p:nvPr/>
        </p:nvPicPr>
        <p:blipFill>
          <a:blip r:embed="rId3"/>
          <a:srcRect/>
          <a:stretch>
            <a:fillRect/>
          </a:stretch>
        </p:blipFill>
        <p:spPr bwMode="auto">
          <a:xfrm>
            <a:off x="4267200" y="1319213"/>
            <a:ext cx="4724400" cy="41814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74755" name="Content Placeholder 3"/>
          <p:cNvPicPr>
            <a:picLocks noGrp="1" noChangeAspect="1"/>
          </p:cNvPicPr>
          <p:nvPr>
            <p:ph idx="1"/>
          </p:nvPr>
        </p:nvPicPr>
        <p:blipFill>
          <a:blip r:embed="rId2"/>
          <a:srcRect/>
          <a:stretch>
            <a:fillRect/>
          </a:stretch>
        </p:blipFill>
        <p:spPr>
          <a:xfrm>
            <a:off x="76200" y="28575"/>
            <a:ext cx="8947150" cy="46958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p:cNvPicPr>
          <p:nvPr/>
        </p:nvPicPr>
        <p:blipFill>
          <a:blip r:embed="rId2"/>
          <a:srcRect/>
          <a:stretch>
            <a:fillRect/>
          </a:stretch>
        </p:blipFill>
        <p:spPr bwMode="auto">
          <a:xfrm>
            <a:off x="838200" y="152400"/>
            <a:ext cx="6880225" cy="2590800"/>
          </a:xfrm>
          <a:prstGeom prst="rect">
            <a:avLst/>
          </a:prstGeom>
          <a:noFill/>
          <a:ln w="9525">
            <a:noFill/>
            <a:miter lim="800000"/>
            <a:headEnd/>
            <a:tailEnd/>
          </a:ln>
        </p:spPr>
      </p:pic>
      <p:sp>
        <p:nvSpPr>
          <p:cNvPr id="75779" name="Rectangle 2"/>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r>
              <a:rPr lang="en-US" altLang="en-US">
                <a:hlinkClick r:id="rId3"/>
              </a:rPr>
              <a:t>http://oceanservice.noaa.gov/education/tutorial_tides/media/supp_tide01.html</a:t>
            </a: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0" y="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0"/>
          <a:lstStyle/>
          <a:p>
            <a:pPr eaLnBrk="1" hangingPunct="1">
              <a:buFont typeface="Boulder"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i="1" u="sng" smtClean="0">
                <a:latin typeface="Boulder" charset="0"/>
              </a:rPr>
              <a:t>Importance of Tides</a:t>
            </a:r>
          </a:p>
        </p:txBody>
      </p:sp>
      <p:sp>
        <p:nvSpPr>
          <p:cNvPr id="25604" name="Text Box 4"/>
          <p:cNvSpPr txBox="1">
            <a:spLocks noChangeArrowheads="1"/>
          </p:cNvSpPr>
          <p:nvPr/>
        </p:nvSpPr>
        <p:spPr bwMode="auto">
          <a:xfrm>
            <a:off x="228600" y="1295400"/>
            <a:ext cx="8915400" cy="457200"/>
          </a:xfrm>
          <a:prstGeom prst="rect">
            <a:avLst/>
          </a:prstGeom>
          <a:noFill/>
          <a:ln w="9525">
            <a:noFill/>
            <a:miter lim="800000"/>
            <a:headEnd/>
            <a:tailEnd/>
          </a:ln>
          <a:effectLst/>
        </p:spPr>
        <p:txBody>
          <a:bodyPr>
            <a:spAutoFit/>
          </a:bodyPr>
          <a:lstStyle/>
          <a:p>
            <a:pPr>
              <a:spcBef>
                <a:spcPct val="50000"/>
              </a:spcBef>
              <a:buFontTx/>
              <a:buChar char="•"/>
            </a:pPr>
            <a:r>
              <a:rPr lang="en-US" altLang="en-US" sz="2400"/>
              <a:t>  Expose &amp; submerge orgs</a:t>
            </a:r>
          </a:p>
        </p:txBody>
      </p:sp>
      <p:sp>
        <p:nvSpPr>
          <p:cNvPr id="25605" name="Text Box 5"/>
          <p:cNvSpPr txBox="1">
            <a:spLocks noChangeArrowheads="1"/>
          </p:cNvSpPr>
          <p:nvPr/>
        </p:nvSpPr>
        <p:spPr bwMode="auto">
          <a:xfrm>
            <a:off x="381000" y="1981200"/>
            <a:ext cx="4267200" cy="822325"/>
          </a:xfrm>
          <a:prstGeom prst="rect">
            <a:avLst/>
          </a:prstGeom>
          <a:noFill/>
          <a:ln w="9525">
            <a:noFill/>
            <a:miter lim="800000"/>
            <a:headEnd/>
            <a:tailEnd/>
          </a:ln>
          <a:effectLst/>
        </p:spPr>
        <p:txBody>
          <a:bodyPr>
            <a:spAutoFit/>
          </a:bodyPr>
          <a:lstStyle/>
          <a:p>
            <a:pPr>
              <a:spcBef>
                <a:spcPct val="50000"/>
              </a:spcBef>
              <a:buFontTx/>
              <a:buChar char="•"/>
            </a:pPr>
            <a:r>
              <a:rPr lang="en-US" altLang="en-US" sz="2400"/>
              <a:t> Circulate water in bays &amp; 	estuaries</a:t>
            </a:r>
          </a:p>
        </p:txBody>
      </p:sp>
      <p:sp>
        <p:nvSpPr>
          <p:cNvPr id="25606" name="Text Box 6"/>
          <p:cNvSpPr txBox="1">
            <a:spLocks noChangeArrowheads="1"/>
          </p:cNvSpPr>
          <p:nvPr/>
        </p:nvSpPr>
        <p:spPr bwMode="auto">
          <a:xfrm>
            <a:off x="228600" y="3429000"/>
            <a:ext cx="4419600" cy="822325"/>
          </a:xfrm>
          <a:prstGeom prst="rect">
            <a:avLst/>
          </a:prstGeom>
          <a:noFill/>
          <a:ln w="9525">
            <a:noFill/>
            <a:miter lim="800000"/>
            <a:headEnd/>
            <a:tailEnd/>
          </a:ln>
          <a:effectLst/>
        </p:spPr>
        <p:txBody>
          <a:bodyPr>
            <a:spAutoFit/>
          </a:bodyPr>
          <a:lstStyle/>
          <a:p>
            <a:pPr>
              <a:spcBef>
                <a:spcPct val="50000"/>
              </a:spcBef>
              <a:buFontTx/>
              <a:buChar char="•"/>
            </a:pPr>
            <a:r>
              <a:rPr lang="en-US" altLang="en-US" sz="2400"/>
              <a:t>  Trigger spawning 	(grunion, 	horseshoe crab)</a:t>
            </a:r>
          </a:p>
        </p:txBody>
      </p:sp>
      <p:sp>
        <p:nvSpPr>
          <p:cNvPr id="25607" name="Text Box 7"/>
          <p:cNvSpPr txBox="1">
            <a:spLocks noChangeArrowheads="1"/>
          </p:cNvSpPr>
          <p:nvPr/>
        </p:nvSpPr>
        <p:spPr bwMode="auto">
          <a:xfrm>
            <a:off x="381000" y="2895600"/>
            <a:ext cx="7848600" cy="457200"/>
          </a:xfrm>
          <a:prstGeom prst="rect">
            <a:avLst/>
          </a:prstGeom>
          <a:noFill/>
          <a:ln w="9525">
            <a:noFill/>
            <a:miter lim="800000"/>
            <a:headEnd/>
            <a:tailEnd/>
          </a:ln>
          <a:effectLst/>
        </p:spPr>
        <p:txBody>
          <a:bodyPr>
            <a:spAutoFit/>
          </a:bodyPr>
          <a:lstStyle/>
          <a:p>
            <a:pPr>
              <a:spcBef>
                <a:spcPct val="50000"/>
              </a:spcBef>
              <a:buFontTx/>
              <a:buChar char="•"/>
            </a:pPr>
            <a:r>
              <a:rPr lang="en-US" altLang="en-US" sz="2400"/>
              <a:t>  Circulates food, wastes, etc</a:t>
            </a:r>
          </a:p>
        </p:txBody>
      </p:sp>
      <p:pic>
        <p:nvPicPr>
          <p:cNvPr id="25609" name="Picture 9" descr="12-tide-pool-closeup"/>
          <p:cNvPicPr>
            <a:picLocks noChangeAspect="1" noChangeArrowheads="1"/>
          </p:cNvPicPr>
          <p:nvPr/>
        </p:nvPicPr>
        <p:blipFill>
          <a:blip r:embed="rId3"/>
          <a:srcRect/>
          <a:stretch>
            <a:fillRect/>
          </a:stretch>
        </p:blipFill>
        <p:spPr bwMode="auto">
          <a:xfrm>
            <a:off x="4724400" y="1219200"/>
            <a:ext cx="4022725" cy="2659063"/>
          </a:xfrm>
          <a:prstGeom prst="rect">
            <a:avLst/>
          </a:prstGeom>
          <a:noFill/>
          <a:ln w="9525">
            <a:noFill/>
            <a:miter lim="800000"/>
            <a:headEnd/>
            <a:tailEnd/>
          </a:ln>
        </p:spPr>
      </p:pic>
      <p:pic>
        <p:nvPicPr>
          <p:cNvPr id="25611" name="Picture 11" descr="run"/>
          <p:cNvPicPr>
            <a:picLocks noChangeAspect="1" noChangeArrowheads="1"/>
          </p:cNvPicPr>
          <p:nvPr/>
        </p:nvPicPr>
        <p:blipFill>
          <a:blip r:embed="rId4"/>
          <a:srcRect/>
          <a:stretch>
            <a:fillRect/>
          </a:stretch>
        </p:blipFill>
        <p:spPr bwMode="auto">
          <a:xfrm>
            <a:off x="685800" y="4191000"/>
            <a:ext cx="3829050" cy="2466975"/>
          </a:xfrm>
          <a:prstGeom prst="rect">
            <a:avLst/>
          </a:prstGeom>
          <a:noFill/>
          <a:ln w="9525">
            <a:noFill/>
            <a:miter lim="800000"/>
            <a:headEnd/>
            <a:tailEnd/>
          </a:ln>
        </p:spPr>
      </p:pic>
      <p:pic>
        <p:nvPicPr>
          <p:cNvPr id="25613" name="Picture 13" descr="crab5"/>
          <p:cNvPicPr>
            <a:picLocks noChangeAspect="1" noChangeArrowheads="1"/>
          </p:cNvPicPr>
          <p:nvPr/>
        </p:nvPicPr>
        <p:blipFill>
          <a:blip r:embed="rId5"/>
          <a:srcRect/>
          <a:stretch>
            <a:fillRect/>
          </a:stretch>
        </p:blipFill>
        <p:spPr bwMode="auto">
          <a:xfrm>
            <a:off x="4800600" y="3962400"/>
            <a:ext cx="4114800" cy="2724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linds(horizontal)">
                                      <p:cBhvr>
                                        <p:cTn id="7" dur="500"/>
                                        <p:tgtEl>
                                          <p:spTgt spid="25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blinds(horizontal)">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609"/>
                                        </p:tgtEl>
                                        <p:attrNameLst>
                                          <p:attrName>style.visibility</p:attrName>
                                        </p:attrNameLst>
                                      </p:cBhvr>
                                      <p:to>
                                        <p:strVal val="visible"/>
                                      </p:to>
                                    </p:set>
                                    <p:animEffect transition="in" filter="dissolve">
                                      <p:cBhvr>
                                        <p:cTn id="17" dur="500"/>
                                        <p:tgtEl>
                                          <p:spTgt spid="256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blinds(horizontal)">
                                      <p:cBhvr>
                                        <p:cTn id="22" dur="500"/>
                                        <p:tgtEl>
                                          <p:spTgt spid="256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7"/>
                                        </p:tgtEl>
                                        <p:attrNameLst>
                                          <p:attrName>style.visibility</p:attrName>
                                        </p:attrNameLst>
                                      </p:cBhvr>
                                      <p:to>
                                        <p:strVal val="visible"/>
                                      </p:to>
                                    </p:set>
                                    <p:animEffect transition="in" filter="blinds(horizontal)">
                                      <p:cBhvr>
                                        <p:cTn id="27" dur="500"/>
                                        <p:tgtEl>
                                          <p:spTgt spid="256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blinds(horizontal)">
                                      <p:cBhvr>
                                        <p:cTn id="32" dur="500"/>
                                        <p:tgtEl>
                                          <p:spTgt spid="256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5611"/>
                                        </p:tgtEl>
                                        <p:attrNameLst>
                                          <p:attrName>style.visibility</p:attrName>
                                        </p:attrNameLst>
                                      </p:cBhvr>
                                      <p:to>
                                        <p:strVal val="visible"/>
                                      </p:to>
                                    </p:set>
                                    <p:animEffect transition="in" filter="dissolve">
                                      <p:cBhvr>
                                        <p:cTn id="37" dur="500"/>
                                        <p:tgtEl>
                                          <p:spTgt spid="256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5613"/>
                                        </p:tgtEl>
                                        <p:attrNameLst>
                                          <p:attrName>style.visibility</p:attrName>
                                        </p:attrNameLst>
                                      </p:cBhvr>
                                      <p:to>
                                        <p:strVal val="visible"/>
                                      </p:to>
                                    </p:set>
                                    <p:animEffect transition="in" filter="dissolve">
                                      <p:cBhvr>
                                        <p:cTn id="42"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4" grpId="0"/>
      <p:bldP spid="25605" grpId="0"/>
      <p:bldP spid="25606" grpId="0"/>
      <p:bldP spid="256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9399" y="2967335"/>
            <a:ext cx="260520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4"/>
          <p:cNvSpPr>
            <a:spLocks noChangeArrowheads="1" noChangeShapeType="1" noTextEdit="1"/>
          </p:cNvSpPr>
          <p:nvPr/>
        </p:nvSpPr>
        <p:spPr bwMode="auto">
          <a:xfrm>
            <a:off x="2971800" y="381000"/>
            <a:ext cx="3124200" cy="914400"/>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Tides</a:t>
            </a:r>
          </a:p>
        </p:txBody>
      </p:sp>
      <p:pic>
        <p:nvPicPr>
          <p:cNvPr id="39939" name="Picture 6" descr="Earth and moon viewed by Clementine"/>
          <p:cNvPicPr>
            <a:picLocks noChangeAspect="1" noChangeArrowheads="1"/>
          </p:cNvPicPr>
          <p:nvPr/>
        </p:nvPicPr>
        <p:blipFill>
          <a:blip r:embed="rId3"/>
          <a:srcRect l="1266" b="3113"/>
          <a:stretch>
            <a:fillRect/>
          </a:stretch>
        </p:blipFill>
        <p:spPr bwMode="auto">
          <a:xfrm>
            <a:off x="1446213" y="1828800"/>
            <a:ext cx="5792787" cy="4622800"/>
          </a:xfrm>
          <a:prstGeom prst="rect">
            <a:avLst/>
          </a:prstGeom>
          <a:noFill/>
          <a:ln w="9525">
            <a:noFill/>
            <a:miter lim="800000"/>
            <a:headEnd/>
            <a:tailEnd/>
          </a:ln>
        </p:spPr>
      </p:pic>
      <p:sp>
        <p:nvSpPr>
          <p:cNvPr id="4" name="Rectangle 3"/>
          <p:cNvSpPr/>
          <p:nvPr/>
        </p:nvSpPr>
        <p:spPr>
          <a:xfrm rot="20281688">
            <a:off x="3440920" y="2967334"/>
            <a:ext cx="2807479" cy="923330"/>
          </a:xfrm>
          <a:prstGeom prst="rect">
            <a:avLst/>
          </a:prstGeom>
          <a:noFill/>
        </p:spPr>
        <p:txBody>
          <a:bodyPr wrap="square" lIns="91440" tIns="45720" rIns="91440" bIns="45720">
            <a:spAutoFit/>
          </a:bodyPr>
          <a:lstStyle/>
          <a:p>
            <a:pPr algn="ctr"/>
            <a:r>
              <a:rPr lang="en-US" sz="5400" b="1" kern="1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a:rPr>
              <a:t>Tides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0"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0"/>
          <a:lstStyle/>
          <a:p>
            <a:pPr eaLnBrk="1" hangingPunct="1">
              <a:buFont typeface="Boulder"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i="1" u="sng" smtClean="0">
                <a:latin typeface="Boulder" charset="0"/>
              </a:rPr>
              <a:t>Tides</a:t>
            </a:r>
          </a:p>
        </p:txBody>
      </p:sp>
      <p:sp>
        <p:nvSpPr>
          <p:cNvPr id="12290" name="Rectangle 2"/>
          <p:cNvSpPr>
            <a:spLocks noGrp="1" noChangeArrowheads="1"/>
          </p:cNvSpPr>
          <p:nvPr>
            <p:ph type="body" idx="4294967295"/>
          </p:nvPr>
        </p:nvSpPr>
        <p:spPr>
          <a:xfrm>
            <a:off x="0" y="1219200"/>
            <a:ext cx="4343400" cy="19812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eaLnBrk="1" hangingPunct="1">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800" smtClean="0"/>
              <a:t>The rhythmic rise and fall of the ocean’s water</a:t>
            </a:r>
          </a:p>
          <a:p>
            <a:pPr eaLnBrk="1" hangingPunct="1">
              <a:spcBef>
                <a:spcPts val="7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800" smtClean="0"/>
          </a:p>
          <a:p>
            <a:pPr lvl="1" eaLnBrk="1" hangingPunct="1">
              <a:spcBef>
                <a:spcPts val="6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smtClean="0"/>
          </a:p>
          <a:p>
            <a:pPr lvl="1" eaLnBrk="1" hangingPunct="1">
              <a:spcBef>
                <a:spcPts val="6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smtClean="0"/>
          </a:p>
        </p:txBody>
      </p:sp>
      <p:grpSp>
        <p:nvGrpSpPr>
          <p:cNvPr id="2" name="Group 3"/>
          <p:cNvGrpSpPr>
            <a:grpSpLocks/>
          </p:cNvGrpSpPr>
          <p:nvPr/>
        </p:nvGrpSpPr>
        <p:grpSpPr bwMode="auto">
          <a:xfrm>
            <a:off x="5029200" y="1676400"/>
            <a:ext cx="3511550" cy="3862388"/>
            <a:chOff x="3168" y="1056"/>
            <a:chExt cx="2212" cy="2433"/>
          </a:xfrm>
        </p:grpSpPr>
        <p:pic>
          <p:nvPicPr>
            <p:cNvPr id="45062" name="Picture 4"/>
            <p:cNvPicPr>
              <a:picLocks noChangeAspect="1" noChangeArrowheads="1"/>
            </p:cNvPicPr>
            <p:nvPr/>
          </p:nvPicPr>
          <p:blipFill>
            <a:blip r:embed="rId3"/>
            <a:srcRect/>
            <a:stretch>
              <a:fillRect/>
            </a:stretch>
          </p:blipFill>
          <p:spPr bwMode="auto">
            <a:xfrm>
              <a:off x="3168" y="1056"/>
              <a:ext cx="2213" cy="2434"/>
            </a:xfrm>
            <a:prstGeom prst="rect">
              <a:avLst/>
            </a:prstGeom>
            <a:noFill/>
            <a:ln w="9525">
              <a:noFill/>
              <a:miter lim="800000"/>
              <a:headEnd/>
              <a:tailEnd/>
            </a:ln>
          </p:spPr>
        </p:pic>
        <p:sp>
          <p:nvSpPr>
            <p:cNvPr id="45063" name="AutoShape 5"/>
            <p:cNvSpPr>
              <a:spLocks noChangeArrowheads="1"/>
            </p:cNvSpPr>
            <p:nvPr/>
          </p:nvSpPr>
          <p:spPr bwMode="auto">
            <a:xfrm>
              <a:off x="3168" y="1056"/>
              <a:ext cx="2213" cy="2434"/>
            </a:xfrm>
            <a:prstGeom prst="roundRect">
              <a:avLst>
                <a:gd name="adj" fmla="val 42"/>
              </a:avLst>
            </a:prstGeom>
            <a:noFill/>
            <a:ln w="28440">
              <a:solidFill>
                <a:srgbClr val="000000"/>
              </a:solidFill>
              <a:round/>
              <a:headEnd/>
              <a:tailEnd/>
            </a:ln>
          </p:spPr>
          <p:txBody>
            <a:bodyPr wrap="none" anchor="ctr"/>
            <a:lstStyle/>
            <a:p>
              <a:endParaRPr lang="en-US" altLang="en-US"/>
            </a:p>
          </p:txBody>
        </p:sp>
      </p:grpSp>
      <p:sp>
        <p:nvSpPr>
          <p:cNvPr id="12295" name="Text Box 7"/>
          <p:cNvSpPr txBox="1">
            <a:spLocks noChangeArrowheads="1"/>
          </p:cNvSpPr>
          <p:nvPr/>
        </p:nvSpPr>
        <p:spPr bwMode="auto">
          <a:xfrm>
            <a:off x="228600" y="2286000"/>
            <a:ext cx="4953000" cy="2830513"/>
          </a:xfrm>
          <a:prstGeom prst="rect">
            <a:avLst/>
          </a:prstGeom>
          <a:noFill/>
          <a:ln w="9525">
            <a:noFill/>
            <a:miter lim="800000"/>
            <a:headEnd/>
            <a:tailEnd/>
          </a:ln>
          <a:effectLst/>
        </p:spPr>
        <p:txBody>
          <a:bodyPr>
            <a:spAutoFit/>
          </a:bodyPr>
          <a:lstStyle/>
          <a:p>
            <a:endParaRPr lang="en-GB" altLang="en-US" sz="2400" b="1" i="1" u="sng">
              <a:solidFill>
                <a:srgbClr val="000000"/>
              </a:solidFill>
            </a:endParaRPr>
          </a:p>
          <a:p>
            <a:pPr lvl="1"/>
            <a:r>
              <a:rPr lang="en-GB" altLang="en-US" sz="2400" u="sng"/>
              <a:t>High tide</a:t>
            </a:r>
            <a:r>
              <a:rPr lang="en-GB" altLang="en-US" sz="2400"/>
              <a:t> = rising, incoming 	tide, flow</a:t>
            </a:r>
          </a:p>
          <a:p>
            <a:pPr lvl="1"/>
            <a:r>
              <a:rPr lang="en-GB" altLang="en-US" sz="2400" u="sng"/>
              <a:t>Low tide</a:t>
            </a:r>
            <a:r>
              <a:rPr lang="en-GB" altLang="en-US" sz="2400"/>
              <a:t> = receding, outgoing 	tide, ebb</a:t>
            </a:r>
          </a:p>
          <a:p>
            <a:pPr>
              <a:spcBef>
                <a:spcPct val="50000"/>
              </a:spcBef>
            </a:pPr>
            <a:r>
              <a:rPr lang="en-US" altLang="en-US" sz="2400"/>
              <a:t>     </a:t>
            </a:r>
            <a:r>
              <a:rPr lang="en-US" altLang="en-US" sz="2400" u="sng"/>
              <a:t>Slack tide</a:t>
            </a:r>
            <a:r>
              <a:rPr lang="en-US" altLang="en-US" sz="2400"/>
              <a:t> = vertical movement 	stops</a:t>
            </a:r>
            <a:endParaRPr lang="en-US" altLang="en-US" sz="2400" u="sng"/>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additive="base">
                                        <p:cTn id="7" dur="2000" fill="hold"/>
                                        <p:tgtEl>
                                          <p:spTgt spid="12289"/>
                                        </p:tgtEl>
                                        <p:attrNameLst>
                                          <p:attrName>ppt_x</p:attrName>
                                        </p:attrNameLst>
                                      </p:cBhvr>
                                      <p:tavLst>
                                        <p:tav tm="0">
                                          <p:val>
                                            <p:strVal val="#ppt_x"/>
                                          </p:val>
                                        </p:tav>
                                        <p:tav tm="100000">
                                          <p:val>
                                            <p:strVal val="#ppt_x"/>
                                          </p:val>
                                        </p:tav>
                                      </p:tavLst>
                                    </p:anim>
                                    <p:anim calcmode="lin" valueType="num">
                                      <p:cBhvr additive="base">
                                        <p:cTn id="8" dur="2000" fill="hold"/>
                                        <p:tgtEl>
                                          <p:spTgt spid="1228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290">
                                            <p:txEl>
                                              <p:pRg st="0" end="0"/>
                                            </p:txEl>
                                          </p:spTgt>
                                        </p:tgtEl>
                                        <p:attrNameLst>
                                          <p:attrName>style.visibility</p:attrName>
                                        </p:attrNameLst>
                                      </p:cBhvr>
                                      <p:to>
                                        <p:strVal val="visible"/>
                                      </p:to>
                                    </p:set>
                                    <p:animEffect transition="in" filter="blinds(horizontal)">
                                      <p:cBhvr>
                                        <p:cTn id="13" dur="500"/>
                                        <p:tgtEl>
                                          <p:spTgt spid="1229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blinds(horizontal)">
                                      <p:cBhvr>
                                        <p:cTn id="18" dur="500"/>
                                        <p:tgtEl>
                                          <p:spTgt spid="1229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12290" grpId="0" build="p"/>
      <p:bldP spid="122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4294967295"/>
          </p:nvPr>
        </p:nvSpPr>
        <p:spPr>
          <a:xfrm>
            <a:off x="0" y="1600200"/>
            <a:ext cx="4267200" cy="25146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eaLnBrk="1" hangingPunct="1">
              <a:spcBef>
                <a:spcPts val="7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800" smtClean="0"/>
              <a:t>1. Gravitational pull of sun &amp; moon on Earth</a:t>
            </a:r>
          </a:p>
        </p:txBody>
      </p:sp>
      <p:sp>
        <p:nvSpPr>
          <p:cNvPr id="15362" name="Rectangle 2"/>
          <p:cNvSpPr>
            <a:spLocks noGrp="1" noChangeArrowheads="1"/>
          </p:cNvSpPr>
          <p:nvPr>
            <p:ph type="title" idx="4294967295"/>
          </p:nvPr>
        </p:nvSpPr>
        <p:spPr>
          <a:xfrm>
            <a:off x="0" y="274638"/>
            <a:ext cx="8229600" cy="11430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0"/>
          <a:lstStyle/>
          <a:p>
            <a:pPr eaLnBrk="1" hangingPunct="1">
              <a:buFont typeface="Boulder"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i="1" u="sng" smtClean="0">
                <a:latin typeface="Boulder" charset="0"/>
              </a:rPr>
              <a:t>What Causes Tides?</a:t>
            </a:r>
          </a:p>
        </p:txBody>
      </p:sp>
      <p:pic>
        <p:nvPicPr>
          <p:cNvPr id="15365" name="Picture 5" descr="tidal_force"/>
          <p:cNvPicPr>
            <a:picLocks noChangeAspect="1" noChangeArrowheads="1"/>
          </p:cNvPicPr>
          <p:nvPr/>
        </p:nvPicPr>
        <p:blipFill>
          <a:blip r:embed="rId3"/>
          <a:srcRect/>
          <a:stretch>
            <a:fillRect/>
          </a:stretch>
        </p:blipFill>
        <p:spPr bwMode="auto">
          <a:xfrm>
            <a:off x="4800600" y="1398588"/>
            <a:ext cx="4254500" cy="5067300"/>
          </a:xfrm>
          <a:prstGeom prst="rect">
            <a:avLst/>
          </a:prstGeom>
          <a:noFill/>
          <a:ln w="9525">
            <a:noFill/>
            <a:miter lim="800000"/>
            <a:headEnd/>
            <a:tailEnd/>
          </a:ln>
        </p:spPr>
      </p:pic>
      <p:sp>
        <p:nvSpPr>
          <p:cNvPr id="15367" name="Text Box 7"/>
          <p:cNvSpPr txBox="1">
            <a:spLocks noChangeArrowheads="1"/>
          </p:cNvSpPr>
          <p:nvPr/>
        </p:nvSpPr>
        <p:spPr bwMode="auto">
          <a:xfrm>
            <a:off x="304800" y="2971800"/>
            <a:ext cx="3733800" cy="822325"/>
          </a:xfrm>
          <a:prstGeom prst="rect">
            <a:avLst/>
          </a:prstGeom>
          <a:noFill/>
          <a:ln w="9525">
            <a:noFill/>
            <a:miter lim="800000"/>
            <a:headEnd/>
            <a:tailEnd/>
          </a:ln>
          <a:effectLst/>
        </p:spPr>
        <p:txBody>
          <a:bodyPr>
            <a:spAutoFit/>
          </a:bodyPr>
          <a:lstStyle/>
          <a:p>
            <a:pPr>
              <a:spcBef>
                <a:spcPct val="50000"/>
              </a:spcBef>
              <a:buFontTx/>
              <a:buChar char="•"/>
            </a:pPr>
            <a:r>
              <a:rPr lang="en-US" altLang="en-US" sz="2400"/>
              <a:t>  Moon closer, therefore         	&gt; effect</a:t>
            </a:r>
          </a:p>
        </p:txBody>
      </p:sp>
      <p:sp>
        <p:nvSpPr>
          <p:cNvPr id="15368" name="Text Box 8"/>
          <p:cNvSpPr txBox="1">
            <a:spLocks noChangeArrowheads="1"/>
          </p:cNvSpPr>
          <p:nvPr/>
        </p:nvSpPr>
        <p:spPr bwMode="auto">
          <a:xfrm>
            <a:off x="304800" y="4114800"/>
            <a:ext cx="3733800" cy="1187450"/>
          </a:xfrm>
          <a:prstGeom prst="rect">
            <a:avLst/>
          </a:prstGeom>
          <a:noFill/>
          <a:ln w="9525">
            <a:noFill/>
            <a:miter lim="800000"/>
            <a:headEnd/>
            <a:tailEnd/>
          </a:ln>
          <a:effectLst/>
        </p:spPr>
        <p:txBody>
          <a:bodyPr>
            <a:spAutoFit/>
          </a:bodyPr>
          <a:lstStyle/>
          <a:p>
            <a:pPr>
              <a:spcBef>
                <a:spcPct val="50000"/>
              </a:spcBef>
              <a:buFontTx/>
              <a:buChar char="•"/>
            </a:pPr>
            <a:r>
              <a:rPr lang="en-US" altLang="en-US" sz="2400">
                <a:latin typeface="Times New Roman" pitchFamily="18" charset="0"/>
              </a:rPr>
              <a:t>  </a:t>
            </a:r>
            <a:r>
              <a:rPr lang="en-US" altLang="en-US" sz="2400"/>
              <a:t>Like magnet, pulls water 	away from surface 	= </a:t>
            </a:r>
            <a:r>
              <a:rPr lang="en-US" altLang="en-US" sz="2400" b="1"/>
              <a:t>TIDAL BULGE</a:t>
            </a:r>
            <a:endParaRPr lang="en-US" altLang="en-US" sz="2400" b="1">
              <a:latin typeface="Times New Roman" pitchFamily="18" charset="0"/>
            </a:endParaRPr>
          </a:p>
        </p:txBody>
      </p:sp>
      <p:sp>
        <p:nvSpPr>
          <p:cNvPr id="51207" name="Rectangle 1"/>
          <p:cNvSpPr>
            <a:spLocks noChangeArrowheads="1"/>
          </p:cNvSpPr>
          <p:nvPr/>
        </p:nvSpPr>
        <p:spPr bwMode="auto">
          <a:xfrm>
            <a:off x="114300" y="5492750"/>
            <a:ext cx="4572000" cy="646113"/>
          </a:xfrm>
          <a:prstGeom prst="rect">
            <a:avLst/>
          </a:prstGeom>
          <a:noFill/>
          <a:ln w="9525">
            <a:noFill/>
            <a:miter lim="800000"/>
            <a:headEnd/>
            <a:tailEnd/>
          </a:ln>
        </p:spPr>
        <p:txBody>
          <a:bodyPr>
            <a:spAutoFit/>
          </a:bodyPr>
          <a:lstStyle/>
          <a:p>
            <a:r>
              <a:rPr lang="en-US" altLang="en-US">
                <a:hlinkClick r:id="rId4"/>
              </a:rPr>
              <a:t>http://oceanservice.noaa.gov/education/kits/tides/media/supp_tide04.html</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blinds(horizontal)">
                                      <p:cBhvr>
                                        <p:cTn id="7" dur="500"/>
                                        <p:tgtEl>
                                          <p:spTgt spid="153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blinds(horizontal)">
                                      <p:cBhvr>
                                        <p:cTn id="12" dur="500"/>
                                        <p:tgtEl>
                                          <p:spTgt spid="1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blinds(horizontal)">
                                      <p:cBhvr>
                                        <p:cTn id="17" dur="500"/>
                                        <p:tgtEl>
                                          <p:spTgt spid="15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blinds(horizontal)">
                                      <p:cBhvr>
                                        <p:cTn id="22"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P spid="15367" grpId="0"/>
      <p:bldP spid="153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1828800" y="228600"/>
            <a:ext cx="5314950" cy="641350"/>
          </a:xfrm>
          <a:prstGeom prst="rect">
            <a:avLst/>
          </a:prstGeom>
          <a:noFill/>
          <a:ln w="9525">
            <a:noFill/>
            <a:miter lim="800000"/>
            <a:headEnd/>
            <a:tailEnd/>
          </a:ln>
          <a:effectLst/>
        </p:spPr>
        <p:txBody>
          <a:bodyPr wrap="none">
            <a:spAutoFit/>
          </a:bodyPr>
          <a:lstStyle/>
          <a:p>
            <a:pPr eaLnBrk="1" hangingPunct="1"/>
            <a:r>
              <a:rPr lang="en-US" altLang="en-US" sz="3600" b="1">
                <a:solidFill>
                  <a:schemeClr val="accent2"/>
                </a:solidFill>
              </a:rPr>
              <a:t>Tides are generated by:</a:t>
            </a:r>
          </a:p>
        </p:txBody>
      </p:sp>
      <p:pic>
        <p:nvPicPr>
          <p:cNvPr id="53251" name="Picture 4" descr="E:\OCEAN\CHAP09\FIGURES\FG09_008.JPG"/>
          <p:cNvPicPr>
            <a:picLocks noChangeAspect="1" noChangeArrowheads="1"/>
          </p:cNvPicPr>
          <p:nvPr/>
        </p:nvPicPr>
        <p:blipFill>
          <a:blip r:embed="rId3"/>
          <a:srcRect/>
          <a:stretch>
            <a:fillRect/>
          </a:stretch>
        </p:blipFill>
        <p:spPr bwMode="auto">
          <a:xfrm>
            <a:off x="2038350" y="3454400"/>
            <a:ext cx="5105400" cy="3403600"/>
          </a:xfrm>
          <a:prstGeom prst="rect">
            <a:avLst/>
          </a:prstGeom>
          <a:noFill/>
          <a:ln w="9525">
            <a:noFill/>
            <a:miter lim="800000"/>
            <a:headEnd/>
            <a:tailEnd/>
          </a:ln>
        </p:spPr>
      </p:pic>
      <p:sp>
        <p:nvSpPr>
          <p:cNvPr id="53252" name="Text Box 2"/>
          <p:cNvSpPr txBox="1">
            <a:spLocks noChangeArrowheads="1"/>
          </p:cNvSpPr>
          <p:nvPr/>
        </p:nvSpPr>
        <p:spPr bwMode="auto">
          <a:xfrm>
            <a:off x="304800" y="838200"/>
            <a:ext cx="8458200" cy="2227263"/>
          </a:xfrm>
          <a:prstGeom prst="rect">
            <a:avLst/>
          </a:prstGeom>
          <a:noFill/>
          <a:ln w="9525">
            <a:noFill/>
            <a:miter lim="800000"/>
            <a:headEnd/>
            <a:tailEnd/>
          </a:ln>
          <a:effectLst/>
        </p:spPr>
        <p:txBody>
          <a:bodyPr>
            <a:spAutoFit/>
          </a:bodyPr>
          <a:lstStyle/>
          <a:p>
            <a:pPr marL="457200" indent="-457200" eaLnBrk="1" hangingPunct="1">
              <a:buFontTx/>
              <a:buChar char="•"/>
            </a:pPr>
            <a:r>
              <a:rPr lang="en-US" altLang="en-US" sz="2800"/>
              <a:t>the </a:t>
            </a:r>
            <a:r>
              <a:rPr lang="en-US" altLang="en-US" sz="2800" b="1" i="1">
                <a:solidFill>
                  <a:srgbClr val="990000"/>
                </a:solidFill>
              </a:rPr>
              <a:t>gravitational pull</a:t>
            </a:r>
            <a:r>
              <a:rPr lang="en-US" altLang="en-US" sz="2800"/>
              <a:t> of the </a:t>
            </a:r>
            <a:r>
              <a:rPr lang="en-US" altLang="en-US" sz="2800" b="1"/>
              <a:t>moon</a:t>
            </a:r>
            <a:r>
              <a:rPr lang="en-US" altLang="en-US" sz="2800"/>
              <a:t> and </a:t>
            </a:r>
            <a:r>
              <a:rPr lang="en-US" altLang="en-US" sz="2800" b="1"/>
              <a:t>sun</a:t>
            </a:r>
          </a:p>
          <a:p>
            <a:pPr marL="457200" indent="-457200" eaLnBrk="1" hangingPunct="1"/>
            <a:r>
              <a:rPr lang="en-US" altLang="en-US" sz="2800"/>
              <a:t>	- moon has 2x greater gravitational pull than the    </a:t>
            </a:r>
          </a:p>
          <a:p>
            <a:pPr marL="457200" indent="-457200" eaLnBrk="1" hangingPunct="1"/>
            <a:r>
              <a:rPr lang="en-US" altLang="en-US" sz="2800"/>
              <a:t>	  sun </a:t>
            </a:r>
          </a:p>
          <a:p>
            <a:pPr marL="457200" indent="-457200" eaLnBrk="1" hangingPunct="1"/>
            <a:r>
              <a:rPr lang="en-US" altLang="en-US" sz="2800"/>
              <a:t>	- sun is 10 million x more massive than the  </a:t>
            </a:r>
          </a:p>
          <a:p>
            <a:pPr marL="457200" indent="-457200" eaLnBrk="1" hangingPunct="1"/>
            <a:r>
              <a:rPr lang="en-US" altLang="en-US" sz="2800"/>
              <a:t> 	  moon and is 390 times farther away</a:t>
            </a:r>
          </a:p>
        </p:txBody>
      </p:sp>
      <p:grpSp>
        <p:nvGrpSpPr>
          <p:cNvPr id="2" name="Group 6"/>
          <p:cNvGrpSpPr>
            <a:grpSpLocks/>
          </p:cNvGrpSpPr>
          <p:nvPr/>
        </p:nvGrpSpPr>
        <p:grpSpPr bwMode="auto">
          <a:xfrm>
            <a:off x="82550" y="950913"/>
            <a:ext cx="509588" cy="385762"/>
            <a:chOff x="0" y="3136"/>
            <a:chExt cx="1287" cy="1088"/>
          </a:xfrm>
        </p:grpSpPr>
        <p:sp>
          <p:nvSpPr>
            <p:cNvPr id="53254" name="Oval 7"/>
            <p:cNvSpPr>
              <a:spLocks noChangeArrowheads="1"/>
            </p:cNvSpPr>
            <p:nvPr/>
          </p:nvSpPr>
          <p:spPr bwMode="auto">
            <a:xfrm>
              <a:off x="0" y="4082"/>
              <a:ext cx="910" cy="142"/>
            </a:xfrm>
            <a:prstGeom prst="ellipse">
              <a:avLst/>
            </a:prstGeom>
            <a:solidFill>
              <a:schemeClr val="bg2"/>
            </a:solidFill>
            <a:ln w="9525">
              <a:noFill/>
              <a:round/>
              <a:headEnd/>
              <a:tailEnd/>
            </a:ln>
            <a:effectLst/>
          </p:spPr>
          <p:txBody>
            <a:bodyPr wrap="none" anchor="ctr"/>
            <a:lstStyle/>
            <a:p>
              <a:endParaRPr lang="en-US" altLang="en-US" sz="2400"/>
            </a:p>
          </p:txBody>
        </p:sp>
        <p:sp>
          <p:nvSpPr>
            <p:cNvPr id="53255" name="Oval 8"/>
            <p:cNvSpPr>
              <a:spLocks noChangeArrowheads="1"/>
            </p:cNvSpPr>
            <p:nvPr/>
          </p:nvSpPr>
          <p:spPr bwMode="auto">
            <a:xfrm>
              <a:off x="327" y="3136"/>
              <a:ext cx="960" cy="1038"/>
            </a:xfrm>
            <a:prstGeom prst="ellipse">
              <a:avLst/>
            </a:prstGeom>
            <a:solidFill>
              <a:srgbClr val="0000FF"/>
            </a:solidFill>
            <a:ln w="9525">
              <a:noFill/>
              <a:round/>
              <a:headEnd/>
              <a:tailEnd/>
            </a:ln>
            <a:effectLst/>
          </p:spPr>
          <p:txBody>
            <a:bodyPr wrap="none" anchor="ctr"/>
            <a:lstStyle/>
            <a:p>
              <a:endParaRPr lang="en-US" altLang="en-US" sz="2400"/>
            </a:p>
          </p:txBody>
        </p:sp>
        <p:sp>
          <p:nvSpPr>
            <p:cNvPr id="53256" name="Oval 9"/>
            <p:cNvSpPr>
              <a:spLocks noChangeArrowheads="1"/>
            </p:cNvSpPr>
            <p:nvPr/>
          </p:nvSpPr>
          <p:spPr bwMode="auto">
            <a:xfrm rot="1132505">
              <a:off x="787" y="3365"/>
              <a:ext cx="350" cy="103"/>
            </a:xfrm>
            <a:prstGeom prst="ellipse">
              <a:avLst/>
            </a:prstGeom>
            <a:solidFill>
              <a:schemeClr val="bg1"/>
            </a:solidFill>
            <a:ln w="9525">
              <a:noFill/>
              <a:round/>
              <a:headEnd/>
              <a:tailEnd/>
            </a:ln>
            <a:effectLst/>
          </p:spPr>
          <p:txBody>
            <a:bodyPr wrap="none" anchor="ctr"/>
            <a:lstStyle/>
            <a:p>
              <a:endParaRPr lang="en-US" altLang="en-US" sz="240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457200" y="914400"/>
            <a:ext cx="4038600" cy="4525963"/>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eaLnBrk="1" hangingPunct="1">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800" smtClean="0"/>
              <a:t>Tides are very long, slow waves</a:t>
            </a:r>
          </a:p>
          <a:p>
            <a:pPr eaLnBrk="1" hangingPunct="1">
              <a:lnSpc>
                <a:spcPct val="80000"/>
              </a:lnSpc>
              <a:spcBef>
                <a:spcPts val="7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800" smtClean="0"/>
          </a:p>
          <a:p>
            <a:pPr lvl="1"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smtClean="0"/>
              <a:t>They have a wave period of 12 hours 25 min</a:t>
            </a:r>
          </a:p>
          <a:p>
            <a:pPr lvl="1"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smtClean="0"/>
          </a:p>
          <a:p>
            <a:pPr lvl="1"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smtClean="0"/>
              <a:t>Tidal day is 24 hours 50 min</a:t>
            </a:r>
          </a:p>
          <a:p>
            <a:pPr lvl="1" eaLnBrk="1" hangingPunct="1">
              <a:lnSpc>
                <a:spcPct val="80000"/>
              </a:lnSpc>
              <a:spcBef>
                <a:spcPts val="6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smtClean="0"/>
          </a:p>
          <a:p>
            <a:pPr lvl="1"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smtClean="0"/>
              <a:t>NJ has 2 high and 2 low tides daily</a:t>
            </a:r>
          </a:p>
        </p:txBody>
      </p:sp>
      <p:pic>
        <p:nvPicPr>
          <p:cNvPr id="55299" name="Picture 3"/>
          <p:cNvPicPr>
            <a:picLocks noChangeAspect="1" noChangeArrowheads="1"/>
          </p:cNvPicPr>
          <p:nvPr/>
        </p:nvPicPr>
        <p:blipFill>
          <a:blip r:embed="rId3"/>
          <a:srcRect/>
          <a:stretch>
            <a:fillRect/>
          </a:stretch>
        </p:blipFill>
        <p:spPr bwMode="auto">
          <a:xfrm>
            <a:off x="4953000" y="914400"/>
            <a:ext cx="3643313" cy="3886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304800" y="533400"/>
            <a:ext cx="8153400" cy="519113"/>
          </a:xfrm>
          <a:prstGeom prst="rect">
            <a:avLst/>
          </a:prstGeom>
          <a:noFill/>
          <a:ln w="9525">
            <a:noFill/>
            <a:miter lim="800000"/>
            <a:headEnd/>
            <a:tailEnd/>
          </a:ln>
          <a:effectLst/>
        </p:spPr>
        <p:txBody>
          <a:bodyPr>
            <a:spAutoFit/>
          </a:bodyPr>
          <a:lstStyle/>
          <a:p>
            <a:pPr>
              <a:spcBef>
                <a:spcPct val="50000"/>
              </a:spcBef>
            </a:pPr>
            <a:r>
              <a:rPr lang="en-US" altLang="en-US" sz="2800"/>
              <a:t>2.  Centrifugal Forces</a:t>
            </a:r>
          </a:p>
        </p:txBody>
      </p:sp>
      <p:sp>
        <p:nvSpPr>
          <p:cNvPr id="17415" name="Text Box 7"/>
          <p:cNvSpPr txBox="1">
            <a:spLocks noChangeArrowheads="1"/>
          </p:cNvSpPr>
          <p:nvPr/>
        </p:nvSpPr>
        <p:spPr bwMode="auto">
          <a:xfrm>
            <a:off x="0" y="1371600"/>
            <a:ext cx="4038600" cy="822325"/>
          </a:xfrm>
          <a:prstGeom prst="rect">
            <a:avLst/>
          </a:prstGeom>
          <a:noFill/>
          <a:ln w="9525">
            <a:noFill/>
            <a:miter lim="800000"/>
            <a:headEnd/>
            <a:tailEnd/>
          </a:ln>
          <a:effectLst/>
        </p:spPr>
        <p:txBody>
          <a:bodyPr>
            <a:spAutoFit/>
          </a:bodyPr>
          <a:lstStyle/>
          <a:p>
            <a:pPr>
              <a:spcBef>
                <a:spcPct val="50000"/>
              </a:spcBef>
              <a:buFontTx/>
              <a:buChar char="•"/>
            </a:pPr>
            <a:r>
              <a:rPr lang="en-US" altLang="en-US" sz="2400"/>
              <a:t>  Produced by motions of 	Earth, sun, &amp; moon</a:t>
            </a:r>
          </a:p>
        </p:txBody>
      </p:sp>
      <p:sp>
        <p:nvSpPr>
          <p:cNvPr id="17416" name="Text Box 8"/>
          <p:cNvSpPr txBox="1">
            <a:spLocks noChangeArrowheads="1"/>
          </p:cNvSpPr>
          <p:nvPr/>
        </p:nvSpPr>
        <p:spPr bwMode="auto">
          <a:xfrm>
            <a:off x="4724400" y="1219200"/>
            <a:ext cx="4038600" cy="1187450"/>
          </a:xfrm>
          <a:prstGeom prst="rect">
            <a:avLst/>
          </a:prstGeom>
          <a:noFill/>
          <a:ln w="9525">
            <a:noFill/>
            <a:miter lim="800000"/>
            <a:headEnd/>
            <a:tailEnd/>
          </a:ln>
          <a:effectLst/>
        </p:spPr>
        <p:txBody>
          <a:bodyPr>
            <a:spAutoFit/>
          </a:bodyPr>
          <a:lstStyle/>
          <a:p>
            <a:pPr>
              <a:spcBef>
                <a:spcPct val="50000"/>
              </a:spcBef>
              <a:buFontTx/>
              <a:buChar char="•"/>
            </a:pPr>
            <a:r>
              <a:rPr lang="en-US" altLang="en-US" sz="2400"/>
              <a:t>  Bulge on opposite side 	because centr. force 	&gt; pull of moon</a:t>
            </a:r>
          </a:p>
        </p:txBody>
      </p:sp>
      <p:pic>
        <p:nvPicPr>
          <p:cNvPr id="17418" name="Picture 10" descr="Ch2-Fig-1-tidal-bulge"/>
          <p:cNvPicPr>
            <a:picLocks noChangeAspect="1" noChangeArrowheads="1"/>
          </p:cNvPicPr>
          <p:nvPr/>
        </p:nvPicPr>
        <p:blipFill>
          <a:blip r:embed="rId3"/>
          <a:srcRect/>
          <a:stretch>
            <a:fillRect/>
          </a:stretch>
        </p:blipFill>
        <p:spPr bwMode="auto">
          <a:xfrm>
            <a:off x="914400" y="2590800"/>
            <a:ext cx="7086600" cy="39417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blinds(horizontal)">
                                      <p:cBhvr>
                                        <p:cTn id="12" dur="500"/>
                                        <p:tgtEl>
                                          <p:spTgt spid="17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blinds(horizontal)">
                                      <p:cBhvr>
                                        <p:cTn id="17" dur="500"/>
                                        <p:tgtEl>
                                          <p:spTgt spid="174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dissolve">
                                      <p:cBhvr>
                                        <p:cTn id="22"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http://www.bartleby.com/images/A4images/A4centfc.jpg">
            <a:hlinkClick r:id="rId3"/>
          </p:cNvPr>
          <p:cNvPicPr>
            <a:picLocks noChangeAspect="1" noChangeArrowheads="1"/>
          </p:cNvPicPr>
          <p:nvPr/>
        </p:nvPicPr>
        <p:blipFill>
          <a:blip r:embed="rId4"/>
          <a:srcRect/>
          <a:stretch>
            <a:fillRect/>
          </a:stretch>
        </p:blipFill>
        <p:spPr bwMode="auto">
          <a:xfrm>
            <a:off x="317500" y="869950"/>
            <a:ext cx="3130550" cy="2940050"/>
          </a:xfrm>
          <a:prstGeom prst="rect">
            <a:avLst/>
          </a:prstGeom>
          <a:noFill/>
          <a:ln w="9525">
            <a:noFill/>
            <a:miter lim="800000"/>
            <a:headEnd/>
            <a:tailEnd/>
          </a:ln>
        </p:spPr>
      </p:pic>
      <p:sp>
        <p:nvSpPr>
          <p:cNvPr id="59395" name="Text Box 4"/>
          <p:cNvSpPr txBox="1">
            <a:spLocks noChangeArrowheads="1"/>
          </p:cNvSpPr>
          <p:nvPr/>
        </p:nvSpPr>
        <p:spPr bwMode="auto">
          <a:xfrm>
            <a:off x="2438400" y="228600"/>
            <a:ext cx="3816350" cy="641350"/>
          </a:xfrm>
          <a:prstGeom prst="rect">
            <a:avLst/>
          </a:prstGeom>
          <a:noFill/>
          <a:ln w="9525">
            <a:noFill/>
            <a:miter lim="800000"/>
            <a:headEnd/>
            <a:tailEnd/>
          </a:ln>
          <a:effectLst/>
        </p:spPr>
        <p:txBody>
          <a:bodyPr wrap="none">
            <a:spAutoFit/>
          </a:bodyPr>
          <a:lstStyle/>
          <a:p>
            <a:pPr eaLnBrk="1" hangingPunct="1"/>
            <a:r>
              <a:rPr lang="en-US" altLang="en-US" sz="3600" b="1"/>
              <a:t>Centripetal force</a:t>
            </a:r>
          </a:p>
        </p:txBody>
      </p:sp>
      <p:pic>
        <p:nvPicPr>
          <p:cNvPr id="59396" name="Picture 31" descr="http://www.lhup.edu/~dsimanek/scenario/img008.gif"/>
          <p:cNvPicPr>
            <a:picLocks noChangeAspect="1" noChangeArrowheads="1"/>
          </p:cNvPicPr>
          <p:nvPr/>
        </p:nvPicPr>
        <p:blipFill>
          <a:blip r:embed="rId5"/>
          <a:srcRect/>
          <a:stretch>
            <a:fillRect/>
          </a:stretch>
        </p:blipFill>
        <p:spPr bwMode="auto">
          <a:xfrm>
            <a:off x="3468688" y="869950"/>
            <a:ext cx="5638800" cy="422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0" y="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0"/>
          <a:lstStyle/>
          <a:p>
            <a:pPr eaLnBrk="1" hangingPunct="1">
              <a:buFont typeface="Boulder"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i="1" u="sng" smtClean="0">
                <a:latin typeface="Boulder" charset="0"/>
              </a:rPr>
              <a:t>Types of Tides</a:t>
            </a:r>
          </a:p>
        </p:txBody>
      </p:sp>
      <p:sp>
        <p:nvSpPr>
          <p:cNvPr id="18434" name="Rectangle 2"/>
          <p:cNvSpPr>
            <a:spLocks noGrp="1" noChangeArrowheads="1"/>
          </p:cNvSpPr>
          <p:nvPr>
            <p:ph type="body" idx="4294967295"/>
          </p:nvPr>
        </p:nvSpPr>
        <p:spPr>
          <a:xfrm>
            <a:off x="0" y="3962400"/>
            <a:ext cx="4038600" cy="4525963"/>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lvl="1" eaLnBrk="1" hangingPunct="1">
              <a:spcBef>
                <a:spcPts val="5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000" smtClean="0"/>
          </a:p>
          <a:p>
            <a:pPr lvl="1"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smtClean="0"/>
              <a:t>2x’s/month</a:t>
            </a:r>
            <a:endParaRPr lang="en-GB" altLang="en-US" sz="2000" smtClean="0"/>
          </a:p>
        </p:txBody>
      </p:sp>
      <p:sp>
        <p:nvSpPr>
          <p:cNvPr id="18437" name="Text Box 5"/>
          <p:cNvSpPr txBox="1">
            <a:spLocks noChangeArrowheads="1"/>
          </p:cNvSpPr>
          <p:nvPr/>
        </p:nvSpPr>
        <p:spPr bwMode="auto">
          <a:xfrm>
            <a:off x="0" y="990600"/>
            <a:ext cx="5029200" cy="2100263"/>
          </a:xfrm>
          <a:prstGeom prst="rect">
            <a:avLst/>
          </a:prstGeom>
          <a:noFill/>
          <a:ln w="9525">
            <a:noFill/>
            <a:miter lim="800000"/>
            <a:headEnd/>
            <a:tailEnd/>
          </a:ln>
          <a:effectLst/>
        </p:spPr>
        <p:txBody>
          <a:bodyPr>
            <a:spAutoFit/>
          </a:bodyPr>
          <a:lstStyle/>
          <a:p>
            <a:pPr>
              <a:buFontTx/>
              <a:buChar char="•"/>
            </a:pPr>
            <a:r>
              <a:rPr lang="en-GB" altLang="en-US" sz="2400" b="1" i="1" u="sng"/>
              <a:t>Spring Tide</a:t>
            </a:r>
            <a:r>
              <a:rPr lang="en-GB" altLang="en-US" sz="2400"/>
              <a:t> </a:t>
            </a:r>
          </a:p>
          <a:p>
            <a:pPr lvl="1"/>
            <a:r>
              <a:rPr lang="en-GB" altLang="en-US" sz="2400"/>
              <a:t>    - Moon and sun are in direct 	         	line with one another</a:t>
            </a:r>
          </a:p>
          <a:p>
            <a:pPr lvl="1"/>
            <a:endParaRPr lang="en-GB" altLang="en-US" sz="2400"/>
          </a:p>
          <a:p>
            <a:pPr>
              <a:spcBef>
                <a:spcPct val="50000"/>
              </a:spcBef>
            </a:pPr>
            <a:endParaRPr lang="en-US" altLang="en-US" sz="2400">
              <a:latin typeface="Times New Roman" pitchFamily="18" charset="0"/>
            </a:endParaRPr>
          </a:p>
        </p:txBody>
      </p:sp>
      <p:sp>
        <p:nvSpPr>
          <p:cNvPr id="18438" name="Text Box 6"/>
          <p:cNvSpPr txBox="1">
            <a:spLocks noChangeArrowheads="1"/>
          </p:cNvSpPr>
          <p:nvPr/>
        </p:nvSpPr>
        <p:spPr bwMode="auto">
          <a:xfrm>
            <a:off x="381000" y="2133600"/>
            <a:ext cx="4343400" cy="1250950"/>
          </a:xfrm>
          <a:prstGeom prst="rect">
            <a:avLst/>
          </a:prstGeom>
          <a:noFill/>
          <a:ln w="9525">
            <a:noFill/>
            <a:miter lim="800000"/>
            <a:headEnd/>
            <a:tailEnd/>
          </a:ln>
          <a:effectLst/>
        </p:spPr>
        <p:txBody>
          <a:bodyPr>
            <a:spAutoFit/>
          </a:bodyPr>
          <a:lstStyle/>
          <a:p>
            <a:pPr lvl="1" eaLnBrk="1" hangingPunct="1">
              <a:spcBef>
                <a:spcPts val="500"/>
              </a:spcBef>
              <a:buClr>
                <a:srgbClr val="000000"/>
              </a:buClr>
              <a:buSzPct val="100000"/>
              <a:buFont typeface="Arial" charset="0"/>
              <a:buNone/>
            </a:pPr>
            <a:r>
              <a:rPr lang="en-GB" altLang="en-US" sz="2400">
                <a:solidFill>
                  <a:srgbClr val="000000"/>
                </a:solidFill>
              </a:rPr>
              <a:t>- </a:t>
            </a:r>
            <a:r>
              <a:rPr lang="en-GB" altLang="en-US" sz="2400"/>
              <a:t>Results in unusually 	high tidal range  </a:t>
            </a:r>
          </a:p>
          <a:p>
            <a:pPr lvl="1" eaLnBrk="1" hangingPunct="1">
              <a:spcBef>
                <a:spcPts val="500"/>
              </a:spcBef>
              <a:buClr>
                <a:srgbClr val="000000"/>
              </a:buClr>
              <a:buSzPct val="100000"/>
              <a:buFont typeface="Arial" charset="0"/>
              <a:buNone/>
            </a:pPr>
            <a:r>
              <a:rPr lang="en-GB" altLang="en-US" sz="2400">
                <a:solidFill>
                  <a:srgbClr val="000000"/>
                </a:solidFill>
              </a:rPr>
              <a:t>                </a:t>
            </a:r>
            <a:endParaRPr lang="en-US" altLang="en-US" sz="2400">
              <a:solidFill>
                <a:schemeClr val="bg1"/>
              </a:solidFill>
            </a:endParaRPr>
          </a:p>
        </p:txBody>
      </p:sp>
      <p:sp>
        <p:nvSpPr>
          <p:cNvPr id="18439" name="Text Box 7"/>
          <p:cNvSpPr txBox="1">
            <a:spLocks noChangeArrowheads="1"/>
          </p:cNvSpPr>
          <p:nvPr/>
        </p:nvSpPr>
        <p:spPr bwMode="auto">
          <a:xfrm>
            <a:off x="0" y="3048000"/>
            <a:ext cx="4648200" cy="1735138"/>
          </a:xfrm>
          <a:prstGeom prst="rect">
            <a:avLst/>
          </a:prstGeom>
          <a:noFill/>
          <a:ln w="9525">
            <a:noFill/>
            <a:miter lim="800000"/>
            <a:headEnd/>
            <a:tailEnd/>
          </a:ln>
          <a:effectLst/>
        </p:spPr>
        <p:txBody>
          <a:bodyPr>
            <a:spAutoFit/>
          </a:bodyPr>
          <a:lstStyle/>
          <a:p>
            <a:pPr lvl="1" eaLnBrk="1" hangingPunct="1">
              <a:spcBef>
                <a:spcPts val="500"/>
              </a:spcBef>
              <a:buClr>
                <a:srgbClr val="000000"/>
              </a:buClr>
              <a:buSzPct val="100000"/>
              <a:buFontTx/>
              <a:buChar char="-"/>
            </a:pPr>
            <a:r>
              <a:rPr lang="en-GB" altLang="en-US" sz="2400"/>
              <a:t>Tidal Range = vertical distance between high &amp;     low tides</a:t>
            </a:r>
          </a:p>
          <a:p>
            <a:pPr>
              <a:spcBef>
                <a:spcPct val="50000"/>
              </a:spcBef>
            </a:pPr>
            <a:endParaRPr lang="en-US" altLang="en-US" sz="2400"/>
          </a:p>
        </p:txBody>
      </p:sp>
      <p:pic>
        <p:nvPicPr>
          <p:cNvPr id="18441" name="Picture 9" descr="tide2"/>
          <p:cNvPicPr>
            <a:picLocks noChangeAspect="1" noChangeArrowheads="1"/>
          </p:cNvPicPr>
          <p:nvPr/>
        </p:nvPicPr>
        <p:blipFill>
          <a:blip r:embed="rId3"/>
          <a:srcRect/>
          <a:stretch>
            <a:fillRect/>
          </a:stretch>
        </p:blipFill>
        <p:spPr bwMode="auto">
          <a:xfrm>
            <a:off x="3962400" y="2209800"/>
            <a:ext cx="5181600" cy="38131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linds(horizontal)">
                                      <p:cBhvr>
                                        <p:cTn id="12" dur="500"/>
                                        <p:tgtEl>
                                          <p:spTgt spid="184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linds(horizontal)">
                                      <p:cBhvr>
                                        <p:cTn id="17" dur="500"/>
                                        <p:tgtEl>
                                          <p:spTgt spid="184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22" dur="500"/>
                                        <p:tgtEl>
                                          <p:spTgt spid="1843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8441"/>
                                        </p:tgtEl>
                                        <p:attrNameLst>
                                          <p:attrName>style.visibility</p:attrName>
                                        </p:attrNameLst>
                                      </p:cBhvr>
                                      <p:to>
                                        <p:strVal val="visible"/>
                                      </p:to>
                                    </p:set>
                                    <p:animEffect transition="in" filter="dissolve">
                                      <p:cBhvr>
                                        <p:cTn id="27"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7" grpId="0"/>
      <p:bldP spid="18438" grpId="0"/>
      <p:bldP spid="184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TotalTime>
  <Words>1217</Words>
  <Application>Microsoft Office PowerPoint</Application>
  <PresentationFormat>On-screen Show (4:3)</PresentationFormat>
  <Paragraphs>113</Paragraphs>
  <Slides>19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Boulder</vt:lpstr>
      <vt:lpstr>Calibri</vt:lpstr>
      <vt:lpstr>Calibri Light</vt:lpstr>
      <vt:lpstr>Cambria</vt:lpstr>
      <vt:lpstr>Times New Roman</vt:lpstr>
      <vt:lpstr>Wingdings</vt:lpstr>
      <vt:lpstr>Office Theme</vt:lpstr>
      <vt:lpstr>PowerPoint Presentation</vt:lpstr>
      <vt:lpstr>PowerPoint Presentation</vt:lpstr>
      <vt:lpstr>Tides</vt:lpstr>
      <vt:lpstr>What Causes Tides?</vt:lpstr>
      <vt:lpstr>PowerPoint Presentation</vt:lpstr>
      <vt:lpstr>PowerPoint Presentation</vt:lpstr>
      <vt:lpstr>PowerPoint Presentation</vt:lpstr>
      <vt:lpstr>PowerPoint Presentation</vt:lpstr>
      <vt:lpstr>Types of Tides</vt:lpstr>
      <vt:lpstr>PowerPoint Presentation</vt:lpstr>
      <vt:lpstr>Spring vs. Neap Tides</vt:lpstr>
      <vt:lpstr>The monthly tidal cycle (29½ days)</vt:lpstr>
      <vt:lpstr>Distance bet. Moon &amp; Earth</vt:lpstr>
      <vt:lpstr>PowerPoint Presentation</vt:lpstr>
      <vt:lpstr>Types of Tides Continued</vt:lpstr>
      <vt:lpstr>PowerPoint Presentation</vt:lpstr>
      <vt:lpstr>PowerPoint Presentation</vt:lpstr>
      <vt:lpstr>Importance of Tides</vt:lpstr>
      <vt:lpstr>PowerPoint Presentation</vt:lpstr>
    </vt:vector>
  </TitlesOfParts>
  <Company>Angleton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AISD</dc:creator>
  <cp:lastModifiedBy>Purnima Shukla</cp:lastModifiedBy>
  <cp:revision>37</cp:revision>
  <dcterms:created xsi:type="dcterms:W3CDTF">2012-02-14T18:04:51Z</dcterms:created>
  <dcterms:modified xsi:type="dcterms:W3CDTF">2023-07-14T15:10:17Z</dcterms:modified>
</cp:coreProperties>
</file>