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99B220-3E2C-413B-A44C-434238F7AB23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3E010D-B99E-4001-8DE1-58FE95C4961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517357-DC68-43E1-9173-9B31D3D43C2A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638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A08A-EE65-4869-81C6-3ACD0D2D1D12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DDEA7-CFB3-4008-BBCD-C53F2D0DDC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A08A-EE65-4869-81C6-3ACD0D2D1D12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DDEA7-CFB3-4008-BBCD-C53F2D0DDC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A08A-EE65-4869-81C6-3ACD0D2D1D12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DDEA7-CFB3-4008-BBCD-C53F2D0DDC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A08A-EE65-4869-81C6-3ACD0D2D1D12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DDEA7-CFB3-4008-BBCD-C53F2D0DDC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A08A-EE65-4869-81C6-3ACD0D2D1D12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DDEA7-CFB3-4008-BBCD-C53F2D0DDC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A08A-EE65-4869-81C6-3ACD0D2D1D12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DDEA7-CFB3-4008-BBCD-C53F2D0DDC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A08A-EE65-4869-81C6-3ACD0D2D1D12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DDEA7-CFB3-4008-BBCD-C53F2D0DDC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A08A-EE65-4869-81C6-3ACD0D2D1D12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DDEA7-CFB3-4008-BBCD-C53F2D0DDC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A08A-EE65-4869-81C6-3ACD0D2D1D12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DDEA7-CFB3-4008-BBCD-C53F2D0DDC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A08A-EE65-4869-81C6-3ACD0D2D1D12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DDEA7-CFB3-4008-BBCD-C53F2D0DDC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A08A-EE65-4869-81C6-3ACD0D2D1D12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DDEA7-CFB3-4008-BBCD-C53F2D0DDC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BA08A-EE65-4869-81C6-3ACD0D2D1D12}" type="datetimeFigureOut">
              <a:rPr lang="en-US" smtClean="0"/>
              <a:t>01-03-2024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DDEA7-CFB3-4008-BBCD-C53F2D0DDC6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jpe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1FB971AC-EA3B-4716-BC7D-8A776BE2C039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914400" y="2514600"/>
            <a:ext cx="7162800" cy="3733800"/>
          </a:xfrm>
          <a:prstGeom prst="rect">
            <a:avLst/>
          </a:prstGeom>
        </p:spPr>
        <p:txBody>
          <a:bodyPr/>
          <a:lstStyle/>
          <a:p>
            <a:pPr eaLnBrk="1" hangingPunct="1"/>
            <a:endParaRPr lang="en-US" sz="2800" b="1" dirty="0" smtClean="0">
              <a:solidFill>
                <a:schemeClr val="accent2"/>
              </a:solidFill>
            </a:endParaRPr>
          </a:p>
          <a:p>
            <a:pPr eaLnBrk="1" hangingPunct="1"/>
            <a:endParaRPr lang="en-US" sz="2800" b="1" dirty="0" smtClean="0">
              <a:solidFill>
                <a:schemeClr val="accent2"/>
              </a:solidFill>
            </a:endParaRPr>
          </a:p>
          <a:p>
            <a:pPr eaLnBrk="1" hangingPunct="1"/>
            <a:endParaRPr lang="en-US" sz="2800" b="1" dirty="0" smtClean="0">
              <a:solidFill>
                <a:schemeClr val="accent2"/>
              </a:solidFill>
            </a:endParaRPr>
          </a:p>
          <a:p>
            <a:pPr eaLnBrk="1" hangingPunct="1"/>
            <a:endParaRPr lang="en-US" sz="3600" b="1" dirty="0" smtClean="0">
              <a:solidFill>
                <a:srgbClr val="CC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29200" y="3886201"/>
            <a:ext cx="3429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Presented By</a:t>
            </a:r>
          </a:p>
          <a:p>
            <a:r>
              <a:rPr lang="en-US" sz="2000" b="1" dirty="0" err="1" smtClean="0"/>
              <a:t>Ravindra</a:t>
            </a:r>
            <a:r>
              <a:rPr lang="en-US" sz="2000" b="1" dirty="0" smtClean="0"/>
              <a:t> Singh </a:t>
            </a:r>
            <a:r>
              <a:rPr lang="en-US" sz="2000" b="1" dirty="0" err="1" smtClean="0"/>
              <a:t>Rajput</a:t>
            </a:r>
            <a:endParaRPr lang="en-US" sz="2000" b="1" dirty="0" smtClean="0"/>
          </a:p>
          <a:p>
            <a:r>
              <a:rPr lang="en-US" sz="2000" b="1" dirty="0" smtClean="0"/>
              <a:t>Asst. Professor Computer Dept Durga Mahavidyalaya Raipur(CG) </a:t>
            </a:r>
            <a:endParaRPr lang="en-US" sz="2000" b="1" dirty="0"/>
          </a:p>
        </p:txBody>
      </p:sp>
      <p:sp>
        <p:nvSpPr>
          <p:cNvPr id="6" name="object 7"/>
          <p:cNvSpPr txBox="1"/>
          <p:nvPr/>
        </p:nvSpPr>
        <p:spPr>
          <a:xfrm>
            <a:off x="1285603" y="1513115"/>
            <a:ext cx="7315200" cy="745076"/>
          </a:xfrm>
          <a:prstGeom prst="rect">
            <a:avLst/>
          </a:prstGeom>
          <a:solidFill>
            <a:srgbClr val="8D863D"/>
          </a:solidFill>
        </p:spPr>
        <p:txBody>
          <a:bodyPr vert="horz" wrap="square" lIns="0" tIns="6350" rIns="0" bIns="0" rtlCol="0">
            <a:spAutoFit/>
          </a:bodyPr>
          <a:lstStyle/>
          <a:p>
            <a:pPr marL="238125">
              <a:lnSpc>
                <a:spcPct val="100000"/>
              </a:lnSpc>
              <a:spcBef>
                <a:spcPts val="50"/>
              </a:spcBef>
            </a:pPr>
            <a:r>
              <a:rPr lang="en-US" sz="4800" spc="-4" dirty="0" smtClean="0"/>
              <a:t>Operating</a:t>
            </a:r>
            <a:r>
              <a:rPr lang="en-US" sz="4800" spc="-45" dirty="0" smtClean="0"/>
              <a:t> </a:t>
            </a:r>
            <a:r>
              <a:rPr lang="en-US" sz="4800" spc="-4" dirty="0" smtClean="0"/>
              <a:t>Systems</a:t>
            </a:r>
            <a:endParaRPr sz="4800">
              <a:latin typeface="Constantia"/>
              <a:cs typeface="Constantia"/>
            </a:endParaRPr>
          </a:p>
        </p:txBody>
      </p:sp>
    </p:spTree>
  </p:cSld>
  <p:clrMapOvr>
    <a:masterClrMapping/>
  </p:clrMapOvr>
  <p:transition spd="slow" advClick="0" advTm="3000">
    <p:blind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9955" y="65666"/>
            <a:ext cx="5484668" cy="1366876"/>
          </a:xfrm>
          <a:prstGeom prst="rect">
            <a:avLst/>
          </a:prstGeom>
        </p:spPr>
        <p:txBody>
          <a:bodyPr vert="horz" wrap="square" lIns="0" tIns="12537" rIns="0" bIns="0" rtlCol="0">
            <a:spAutoFit/>
          </a:bodyPr>
          <a:lstStyle/>
          <a:p>
            <a:pPr marL="11397">
              <a:spcBef>
                <a:spcPts val="99"/>
              </a:spcBef>
            </a:pPr>
            <a:r>
              <a:rPr spc="-4" dirty="0"/>
              <a:t>OS’s</a:t>
            </a:r>
            <a:r>
              <a:rPr spc="-9" dirty="0"/>
              <a:t> </a:t>
            </a:r>
            <a:r>
              <a:rPr spc="-4" dirty="0"/>
              <a:t>Manage</a:t>
            </a:r>
            <a:r>
              <a:rPr spc="-22" dirty="0"/>
              <a:t> </a:t>
            </a:r>
            <a:r>
              <a:rPr spc="-4" dirty="0"/>
              <a:t>Applications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9017" y="1022984"/>
            <a:ext cx="4815609" cy="5047371"/>
          </a:xfrm>
          <a:prstGeom prst="rect">
            <a:avLst/>
          </a:prstGeom>
        </p:spPr>
        <p:txBody>
          <a:bodyPr vert="horz" wrap="square" lIns="0" tIns="12537" rIns="0" bIns="0" rtlCol="0">
            <a:spAutoFit/>
          </a:bodyPr>
          <a:lstStyle/>
          <a:p>
            <a:pPr marL="11397" marR="4559">
              <a:spcBef>
                <a:spcPts val="99"/>
              </a:spcBef>
              <a:buSzPct val="96774"/>
              <a:buFont typeface="Arial MT"/>
              <a:buChar char="•"/>
              <a:tabLst>
                <a:tab pos="136194" algn="l"/>
              </a:tabLst>
            </a:pP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Operating </a:t>
            </a:r>
            <a:r>
              <a:rPr sz="2800" b="1" spc="-9" dirty="0">
                <a:solidFill>
                  <a:srgbClr val="4C4C4C"/>
                </a:solidFill>
                <a:latin typeface="Arial"/>
                <a:cs typeface="Arial"/>
              </a:rPr>
              <a:t>systems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provide </a:t>
            </a:r>
            <a:r>
              <a:rPr sz="2800" b="1" spc="-763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4" dirty="0">
                <a:solidFill>
                  <a:srgbClr val="4C4C4C"/>
                </a:solidFill>
                <a:latin typeface="Arial"/>
                <a:cs typeface="Arial"/>
              </a:rPr>
              <a:t>a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software platform 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on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top 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 of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which other “application” </a:t>
            </a:r>
            <a:r>
              <a:rPr sz="2800" b="1" spc="-763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-9" dirty="0">
                <a:solidFill>
                  <a:srgbClr val="4C4C4C"/>
                </a:solidFill>
                <a:latin typeface="Arial"/>
                <a:cs typeface="Arial"/>
              </a:rPr>
              <a:t>programs</a:t>
            </a:r>
            <a:r>
              <a:rPr sz="2800" b="1" spc="-18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-9" dirty="0">
                <a:solidFill>
                  <a:srgbClr val="4C4C4C"/>
                </a:solidFill>
                <a:latin typeface="Arial"/>
                <a:cs typeface="Arial"/>
              </a:rPr>
              <a:t>can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run.</a:t>
            </a:r>
            <a:endParaRPr sz="2800">
              <a:latin typeface="Arial"/>
              <a:cs typeface="Arial"/>
            </a:endParaRPr>
          </a:p>
          <a:p>
            <a:pPr>
              <a:spcBef>
                <a:spcPts val="4"/>
              </a:spcBef>
              <a:buClr>
                <a:srgbClr val="4C4C4C"/>
              </a:buClr>
              <a:buFont typeface="Arial MT"/>
              <a:buChar char="•"/>
            </a:pPr>
            <a:endParaRPr sz="2800">
              <a:latin typeface="Arial"/>
              <a:cs typeface="Arial"/>
            </a:endParaRPr>
          </a:p>
          <a:p>
            <a:pPr marL="468416" marR="156708" lvl="1" algn="just">
              <a:buSzPct val="96296"/>
              <a:buFont typeface="Arial MT"/>
              <a:buChar char="•"/>
              <a:tabLst>
                <a:tab pos="577827" algn="l"/>
              </a:tabLst>
            </a:pPr>
            <a:r>
              <a:rPr sz="2400" b="1" spc="-4" dirty="0">
                <a:solidFill>
                  <a:srgbClr val="0066CC"/>
                </a:solidFill>
                <a:latin typeface="Arial"/>
                <a:cs typeface="Arial"/>
              </a:rPr>
              <a:t>The application programs </a:t>
            </a:r>
            <a:r>
              <a:rPr sz="240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400" b="1" spc="-4" dirty="0">
                <a:solidFill>
                  <a:srgbClr val="0066CC"/>
                </a:solidFill>
                <a:latin typeface="Arial"/>
                <a:cs typeface="Arial"/>
              </a:rPr>
              <a:t>must </a:t>
            </a:r>
            <a:r>
              <a:rPr sz="2400" b="1" dirty="0">
                <a:solidFill>
                  <a:srgbClr val="0066CC"/>
                </a:solidFill>
                <a:latin typeface="Arial"/>
                <a:cs typeface="Arial"/>
              </a:rPr>
              <a:t>be written </a:t>
            </a:r>
            <a:r>
              <a:rPr sz="2400" b="1" spc="-4" dirty="0">
                <a:solidFill>
                  <a:srgbClr val="0066CC"/>
                </a:solidFill>
                <a:latin typeface="Arial"/>
                <a:cs typeface="Arial"/>
              </a:rPr>
              <a:t>to </a:t>
            </a:r>
            <a:r>
              <a:rPr sz="2400" b="1" dirty="0">
                <a:solidFill>
                  <a:srgbClr val="0066CC"/>
                </a:solidFill>
                <a:latin typeface="Arial"/>
                <a:cs typeface="Arial"/>
              </a:rPr>
              <a:t>run on </a:t>
            </a:r>
            <a:r>
              <a:rPr sz="2400" b="1" spc="4" dirty="0">
                <a:solidFill>
                  <a:srgbClr val="0066CC"/>
                </a:solidFill>
                <a:latin typeface="Arial"/>
                <a:cs typeface="Arial"/>
              </a:rPr>
              <a:t>a </a:t>
            </a:r>
            <a:r>
              <a:rPr sz="2400" b="1" spc="9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400" b="1" spc="-4" dirty="0">
                <a:solidFill>
                  <a:srgbClr val="0066CC"/>
                </a:solidFill>
                <a:latin typeface="Arial"/>
                <a:cs typeface="Arial"/>
              </a:rPr>
              <a:t>particular</a:t>
            </a:r>
            <a:r>
              <a:rPr sz="2400" b="1" spc="-9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400" b="1" spc="-4" dirty="0">
                <a:solidFill>
                  <a:srgbClr val="0066CC"/>
                </a:solidFill>
                <a:latin typeface="Arial"/>
                <a:cs typeface="Arial"/>
              </a:rPr>
              <a:t>operating</a:t>
            </a:r>
            <a:r>
              <a:rPr sz="2400" b="1" spc="-9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400" b="1" spc="-4" dirty="0">
                <a:solidFill>
                  <a:srgbClr val="0066CC"/>
                </a:solidFill>
                <a:latin typeface="Arial"/>
                <a:cs typeface="Arial"/>
              </a:rPr>
              <a:t>system.</a:t>
            </a:r>
            <a:endParaRPr sz="2400">
              <a:latin typeface="Arial"/>
              <a:cs typeface="Arial"/>
            </a:endParaRPr>
          </a:p>
          <a:p>
            <a:pPr marL="468416" marR="17665" lvl="1">
              <a:spcBef>
                <a:spcPts val="2297"/>
              </a:spcBef>
              <a:buSzPct val="96296"/>
              <a:buFont typeface="Arial MT"/>
              <a:buChar char="•"/>
              <a:tabLst>
                <a:tab pos="577827" algn="l"/>
              </a:tabLst>
            </a:pPr>
            <a:r>
              <a:rPr sz="2400" b="1" spc="-4" dirty="0">
                <a:solidFill>
                  <a:srgbClr val="0066CC"/>
                </a:solidFill>
                <a:latin typeface="Arial"/>
                <a:cs typeface="Arial"/>
              </a:rPr>
              <a:t>So, </a:t>
            </a:r>
            <a:r>
              <a:rPr sz="2400" b="1" spc="-9" dirty="0">
                <a:solidFill>
                  <a:srgbClr val="0066CC"/>
                </a:solidFill>
                <a:latin typeface="Arial"/>
                <a:cs typeface="Arial"/>
              </a:rPr>
              <a:t>your </a:t>
            </a:r>
            <a:r>
              <a:rPr sz="2400" b="1" spc="-4" dirty="0">
                <a:solidFill>
                  <a:srgbClr val="0066CC"/>
                </a:solidFill>
                <a:latin typeface="Arial"/>
                <a:cs typeface="Arial"/>
              </a:rPr>
              <a:t>choice of operating </a:t>
            </a:r>
            <a:r>
              <a:rPr sz="2400" b="1" spc="-664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400" b="1" spc="-4" dirty="0">
                <a:solidFill>
                  <a:srgbClr val="0066CC"/>
                </a:solidFill>
                <a:latin typeface="Arial"/>
                <a:cs typeface="Arial"/>
              </a:rPr>
              <a:t>system </a:t>
            </a:r>
            <a:r>
              <a:rPr sz="2400" b="1" dirty="0">
                <a:solidFill>
                  <a:srgbClr val="0066CC"/>
                </a:solidFill>
                <a:latin typeface="Arial"/>
                <a:cs typeface="Arial"/>
              </a:rPr>
              <a:t>determines </a:t>
            </a:r>
            <a:r>
              <a:rPr sz="2400" b="1" spc="-4" dirty="0">
                <a:solidFill>
                  <a:srgbClr val="0066CC"/>
                </a:solidFill>
                <a:latin typeface="Arial"/>
                <a:cs typeface="Arial"/>
              </a:rPr>
              <a:t>what </a:t>
            </a:r>
            <a:r>
              <a:rPr sz="240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400" b="1" spc="-4" dirty="0">
                <a:solidFill>
                  <a:srgbClr val="0066CC"/>
                </a:solidFill>
                <a:latin typeface="Arial"/>
                <a:cs typeface="Arial"/>
              </a:rPr>
              <a:t>application software </a:t>
            </a:r>
            <a:r>
              <a:rPr sz="2400" b="1" spc="-9" dirty="0">
                <a:solidFill>
                  <a:srgbClr val="0066CC"/>
                </a:solidFill>
                <a:latin typeface="Arial"/>
                <a:cs typeface="Arial"/>
              </a:rPr>
              <a:t>you </a:t>
            </a:r>
            <a:r>
              <a:rPr sz="2400" b="1" dirty="0">
                <a:solidFill>
                  <a:srgbClr val="0066CC"/>
                </a:solidFill>
                <a:latin typeface="Arial"/>
                <a:cs typeface="Arial"/>
              </a:rPr>
              <a:t>can </a:t>
            </a:r>
            <a:r>
              <a:rPr sz="2400" b="1" spc="-664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400" b="1" spc="-4" dirty="0">
                <a:solidFill>
                  <a:srgbClr val="0066CC"/>
                </a:solidFill>
                <a:latin typeface="Arial"/>
                <a:cs typeface="Arial"/>
              </a:rPr>
              <a:t>run.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655598" y="2122327"/>
            <a:ext cx="3238500" cy="3775822"/>
            <a:chOff x="6221158" y="2405303"/>
            <a:chExt cx="3562350" cy="427926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999122" y="3574084"/>
              <a:ext cx="2783878" cy="2144877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21158" y="4794478"/>
              <a:ext cx="3481197" cy="1889645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889036" y="2405303"/>
              <a:ext cx="1838883" cy="1868754"/>
            </a:xfrm>
            <a:prstGeom prst="rect">
              <a:avLst/>
            </a:prstGeom>
          </p:spPr>
        </p:pic>
      </p:grp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84036" y="65666"/>
            <a:ext cx="5975927" cy="1366876"/>
          </a:xfrm>
          <a:prstGeom prst="rect">
            <a:avLst/>
          </a:prstGeom>
        </p:spPr>
        <p:txBody>
          <a:bodyPr vert="horz" wrap="square" lIns="0" tIns="12537" rIns="0" bIns="0" rtlCol="0">
            <a:spAutoFit/>
          </a:bodyPr>
          <a:lstStyle/>
          <a:p>
            <a:pPr marL="11397">
              <a:spcBef>
                <a:spcPts val="99"/>
              </a:spcBef>
            </a:pPr>
            <a:r>
              <a:rPr spc="-4" dirty="0"/>
              <a:t>Operating</a:t>
            </a:r>
            <a:r>
              <a:rPr spc="-18" dirty="0"/>
              <a:t> </a:t>
            </a:r>
            <a:r>
              <a:rPr spc="-4" dirty="0"/>
              <a:t>System</a:t>
            </a:r>
            <a:r>
              <a:rPr spc="-18" dirty="0"/>
              <a:t> </a:t>
            </a:r>
            <a:r>
              <a:rPr spc="-4" dirty="0"/>
              <a:t>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71418" y="1556384"/>
            <a:ext cx="4934527" cy="3659812"/>
          </a:xfrm>
          <a:prstGeom prst="rect">
            <a:avLst/>
          </a:prstGeom>
        </p:spPr>
        <p:txBody>
          <a:bodyPr vert="horz" wrap="square" lIns="0" tIns="12537" rIns="0" bIns="0" rtlCol="0">
            <a:spAutoFit/>
          </a:bodyPr>
          <a:lstStyle/>
          <a:p>
            <a:pPr marL="11397" marR="601191">
              <a:spcBef>
                <a:spcPts val="99"/>
              </a:spcBef>
              <a:buSzPct val="96774"/>
              <a:buFont typeface="Arial MT"/>
              <a:buChar char="•"/>
              <a:tabLst>
                <a:tab pos="136194" algn="l"/>
              </a:tabLst>
            </a:pPr>
            <a:r>
              <a:rPr sz="2800" b="1" spc="-9" dirty="0">
                <a:solidFill>
                  <a:srgbClr val="4C4C4C"/>
                </a:solidFill>
                <a:latin typeface="Arial"/>
                <a:cs typeface="Arial"/>
              </a:rPr>
              <a:t>Besides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managing 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-9" dirty="0">
                <a:solidFill>
                  <a:srgbClr val="4C4C4C"/>
                </a:solidFill>
                <a:latin typeface="Arial"/>
                <a:cs typeface="Arial"/>
              </a:rPr>
              <a:t>hardware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and software 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-9" dirty="0">
                <a:solidFill>
                  <a:srgbClr val="4C4C4C"/>
                </a:solidFill>
                <a:latin typeface="Arial"/>
                <a:cs typeface="Arial"/>
              </a:rPr>
              <a:t>resources</a:t>
            </a:r>
            <a:r>
              <a:rPr sz="2800" b="1" spc="-36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on</a:t>
            </a:r>
            <a:r>
              <a:rPr sz="2800" b="1" spc="-27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the</a:t>
            </a:r>
            <a:r>
              <a:rPr sz="2800" b="1" spc="-36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-9" dirty="0">
                <a:solidFill>
                  <a:srgbClr val="4C4C4C"/>
                </a:solidFill>
                <a:latin typeface="Arial"/>
                <a:cs typeface="Arial"/>
              </a:rPr>
              <a:t>system, </a:t>
            </a:r>
            <a:r>
              <a:rPr sz="2800" b="1" spc="-757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the </a:t>
            </a:r>
            <a:r>
              <a:rPr sz="2800" b="1" spc="4" dirty="0">
                <a:solidFill>
                  <a:srgbClr val="4C4C4C"/>
                </a:solidFill>
                <a:latin typeface="Arial"/>
                <a:cs typeface="Arial"/>
              </a:rPr>
              <a:t>OS </a:t>
            </a:r>
            <a:r>
              <a:rPr sz="2800" b="1" spc="-9" dirty="0">
                <a:solidFill>
                  <a:srgbClr val="4C4C4C"/>
                </a:solidFill>
                <a:latin typeface="Arial"/>
                <a:cs typeface="Arial"/>
              </a:rPr>
              <a:t>must </a:t>
            </a:r>
            <a:r>
              <a:rPr sz="2800" b="1" spc="-9" dirty="0">
                <a:solidFill>
                  <a:srgbClr val="0066CC"/>
                </a:solidFill>
                <a:latin typeface="Arial"/>
                <a:cs typeface="Arial"/>
              </a:rPr>
              <a:t>manage </a:t>
            </a:r>
            <a:r>
              <a:rPr sz="2800" b="1" spc="-4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800" b="1" spc="-9" dirty="0">
                <a:solidFill>
                  <a:srgbClr val="0066CC"/>
                </a:solidFill>
                <a:latin typeface="Arial"/>
                <a:cs typeface="Arial"/>
              </a:rPr>
              <a:t>resources</a:t>
            </a:r>
            <a:r>
              <a:rPr sz="2800" b="1" spc="-27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800" b="1" spc="-4" dirty="0">
                <a:solidFill>
                  <a:srgbClr val="0066CC"/>
                </a:solidFill>
                <a:latin typeface="Arial"/>
                <a:cs typeface="Arial"/>
              </a:rPr>
              <a:t>and</a:t>
            </a:r>
            <a:r>
              <a:rPr sz="2800" b="1" spc="-18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800" b="1" spc="-9" dirty="0">
                <a:solidFill>
                  <a:srgbClr val="0066CC"/>
                </a:solidFill>
                <a:latin typeface="Arial"/>
                <a:cs typeface="Arial"/>
              </a:rPr>
              <a:t>memory.</a:t>
            </a:r>
            <a:endParaRPr sz="2800">
              <a:latin typeface="Arial"/>
              <a:cs typeface="Arial"/>
            </a:endParaRPr>
          </a:p>
          <a:p>
            <a:pPr>
              <a:spcBef>
                <a:spcPts val="22"/>
              </a:spcBef>
              <a:buClr>
                <a:srgbClr val="4C4C4C"/>
              </a:buClr>
              <a:buFont typeface="Arial MT"/>
              <a:buChar char="•"/>
            </a:pPr>
            <a:endParaRPr sz="4100">
              <a:latin typeface="Arial"/>
              <a:cs typeface="Arial"/>
            </a:endParaRPr>
          </a:p>
          <a:p>
            <a:pPr marL="468416" marR="4559" lvl="1">
              <a:buSzPct val="96774"/>
              <a:buFont typeface="Arial MT"/>
              <a:buChar char="•"/>
              <a:tabLst>
                <a:tab pos="593213" algn="l"/>
              </a:tabLst>
            </a:pPr>
            <a:r>
              <a:rPr sz="2800" b="1" spc="-9" dirty="0">
                <a:solidFill>
                  <a:srgbClr val="0066CC"/>
                </a:solidFill>
                <a:latin typeface="Arial"/>
                <a:cs typeface="Arial"/>
              </a:rPr>
              <a:t>There</a:t>
            </a:r>
            <a:r>
              <a:rPr sz="2800" b="1" spc="9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800" b="1" spc="-4" dirty="0">
                <a:solidFill>
                  <a:srgbClr val="0066CC"/>
                </a:solidFill>
                <a:latin typeface="Arial"/>
                <a:cs typeface="Arial"/>
              </a:rPr>
              <a:t>are</a:t>
            </a:r>
            <a:r>
              <a:rPr sz="2800" b="1" spc="9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800" b="1" spc="-4" dirty="0">
                <a:solidFill>
                  <a:srgbClr val="0066CC"/>
                </a:solidFill>
                <a:latin typeface="Arial"/>
                <a:cs typeface="Arial"/>
              </a:rPr>
              <a:t>two</a:t>
            </a:r>
            <a:r>
              <a:rPr sz="2800" b="1" spc="18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800" b="1" spc="-4" dirty="0">
                <a:solidFill>
                  <a:srgbClr val="0066CC"/>
                </a:solidFill>
                <a:latin typeface="Arial"/>
                <a:cs typeface="Arial"/>
              </a:rPr>
              <a:t>broad </a:t>
            </a:r>
            <a:r>
              <a:rPr sz="280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800" b="1" spc="-9" dirty="0">
                <a:solidFill>
                  <a:srgbClr val="0066CC"/>
                </a:solidFill>
                <a:latin typeface="Arial"/>
                <a:cs typeface="Arial"/>
              </a:rPr>
              <a:t>tasks</a:t>
            </a:r>
            <a:r>
              <a:rPr sz="2800" b="1" spc="-22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66CC"/>
                </a:solidFill>
                <a:latin typeface="Arial"/>
                <a:cs typeface="Arial"/>
              </a:rPr>
              <a:t>to</a:t>
            </a:r>
            <a:r>
              <a:rPr sz="2800" b="1" spc="-9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66CC"/>
                </a:solidFill>
                <a:latin typeface="Arial"/>
                <a:cs typeface="Arial"/>
              </a:rPr>
              <a:t>be</a:t>
            </a:r>
            <a:r>
              <a:rPr sz="2800" b="1" spc="-3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800" b="1" spc="-9" dirty="0">
                <a:solidFill>
                  <a:srgbClr val="0066CC"/>
                </a:solidFill>
                <a:latin typeface="Arial"/>
                <a:cs typeface="Arial"/>
              </a:rPr>
              <a:t>accomplished.</a:t>
            </a:r>
            <a:endParaRPr sz="28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65170" y="1949398"/>
            <a:ext cx="2416255" cy="2832779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48509" y="2476501"/>
            <a:ext cx="6448136" cy="947662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>
              <a:lnSpc>
                <a:spcPts val="7305"/>
              </a:lnSpc>
              <a:spcBef>
                <a:spcPts val="90"/>
              </a:spcBef>
            </a:pPr>
            <a:r>
              <a:rPr sz="6500" spc="-4"/>
              <a:t>Operating</a:t>
            </a:r>
            <a:r>
              <a:rPr sz="6500" spc="-45"/>
              <a:t> </a:t>
            </a:r>
            <a:r>
              <a:rPr sz="6500" spc="-4" smtClean="0"/>
              <a:t>Systems</a:t>
            </a:r>
            <a:endParaRPr sz="65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83146" y="65666"/>
            <a:ext cx="6377709" cy="1366876"/>
          </a:xfrm>
          <a:prstGeom prst="rect">
            <a:avLst/>
          </a:prstGeom>
        </p:spPr>
        <p:txBody>
          <a:bodyPr vert="horz" wrap="square" lIns="0" tIns="12537" rIns="0" bIns="0" rtlCol="0">
            <a:spAutoFit/>
          </a:bodyPr>
          <a:lstStyle/>
          <a:p>
            <a:pPr marL="11397">
              <a:spcBef>
                <a:spcPts val="99"/>
              </a:spcBef>
            </a:pPr>
            <a:r>
              <a:rPr spc="-4" dirty="0"/>
              <a:t>What</a:t>
            </a:r>
            <a:r>
              <a:rPr spc="-18" dirty="0"/>
              <a:t> </a:t>
            </a:r>
            <a:r>
              <a:rPr spc="4" dirty="0"/>
              <a:t>is</a:t>
            </a:r>
            <a:r>
              <a:rPr spc="-9" dirty="0"/>
              <a:t> </a:t>
            </a:r>
            <a:r>
              <a:rPr dirty="0"/>
              <a:t>an</a:t>
            </a:r>
            <a:r>
              <a:rPr spc="-9" dirty="0"/>
              <a:t> </a:t>
            </a:r>
            <a:r>
              <a:rPr spc="-4" dirty="0"/>
              <a:t>Operating</a:t>
            </a:r>
            <a:r>
              <a:rPr spc="-18" dirty="0"/>
              <a:t> </a:t>
            </a:r>
            <a:r>
              <a:rPr spc="-4" dirty="0"/>
              <a:t>System?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70263" y="1526129"/>
            <a:ext cx="4954732" cy="4521586"/>
          </a:xfrm>
          <a:prstGeom prst="rect">
            <a:avLst/>
          </a:prstGeom>
        </p:spPr>
        <p:txBody>
          <a:bodyPr vert="horz" wrap="square" lIns="0" tIns="12537" rIns="0" bIns="0" rtlCol="0">
            <a:spAutoFit/>
          </a:bodyPr>
          <a:lstStyle/>
          <a:p>
            <a:pPr marL="11397" marR="437074">
              <a:spcBef>
                <a:spcPts val="99"/>
              </a:spcBef>
              <a:buSzPct val="96774"/>
              <a:buFont typeface="Arial MT"/>
              <a:buChar char="•"/>
              <a:tabLst>
                <a:tab pos="136194" algn="l"/>
              </a:tabLst>
            </a:pP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The </a:t>
            </a:r>
            <a:r>
              <a:rPr sz="2800" b="1" spc="-9" dirty="0">
                <a:solidFill>
                  <a:srgbClr val="0066CC"/>
                </a:solidFill>
                <a:latin typeface="Arial"/>
                <a:cs typeface="Arial"/>
              </a:rPr>
              <a:t>most </a:t>
            </a:r>
            <a:r>
              <a:rPr sz="2800" b="1" spc="-4" dirty="0">
                <a:solidFill>
                  <a:srgbClr val="0066CC"/>
                </a:solidFill>
                <a:latin typeface="Arial"/>
                <a:cs typeface="Arial"/>
              </a:rPr>
              <a:t>important </a:t>
            </a:r>
            <a:r>
              <a:rPr sz="280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program that runs 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on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your </a:t>
            </a:r>
            <a:r>
              <a:rPr sz="2800" b="1" spc="-763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-9" dirty="0">
                <a:solidFill>
                  <a:srgbClr val="4C4C4C"/>
                </a:solidFill>
                <a:latin typeface="Arial"/>
                <a:cs typeface="Arial"/>
              </a:rPr>
              <a:t>computer. </a:t>
            </a:r>
            <a:r>
              <a:rPr sz="2800" b="1" spc="4" dirty="0">
                <a:solidFill>
                  <a:srgbClr val="4C4C4C"/>
                </a:solidFill>
                <a:latin typeface="Arial"/>
                <a:cs typeface="Arial"/>
              </a:rPr>
              <a:t>It </a:t>
            </a:r>
            <a:r>
              <a:rPr sz="2800" b="1" spc="-9" dirty="0">
                <a:solidFill>
                  <a:srgbClr val="0066CC"/>
                </a:solidFill>
                <a:latin typeface="Arial"/>
                <a:cs typeface="Arial"/>
              </a:rPr>
              <a:t>manages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all 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other </a:t>
            </a:r>
            <a:r>
              <a:rPr sz="2800" b="1" spc="-9" dirty="0">
                <a:solidFill>
                  <a:srgbClr val="4C4C4C"/>
                </a:solidFill>
                <a:latin typeface="Arial"/>
                <a:cs typeface="Arial"/>
              </a:rPr>
              <a:t>programs 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on the </a:t>
            </a:r>
            <a:r>
              <a:rPr sz="2800" b="1" spc="4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-9" dirty="0">
                <a:solidFill>
                  <a:srgbClr val="4C4C4C"/>
                </a:solidFill>
                <a:latin typeface="Arial"/>
                <a:cs typeface="Arial"/>
              </a:rPr>
              <a:t>machine.</a:t>
            </a:r>
            <a:endParaRPr sz="2800" dirty="0">
              <a:latin typeface="Arial"/>
              <a:cs typeface="Arial"/>
            </a:endParaRPr>
          </a:p>
          <a:p>
            <a:pPr>
              <a:spcBef>
                <a:spcPts val="22"/>
              </a:spcBef>
              <a:buClr>
                <a:srgbClr val="4C4C4C"/>
              </a:buClr>
              <a:buFont typeface="Arial MT"/>
              <a:buChar char="•"/>
            </a:pPr>
            <a:endParaRPr sz="4100" dirty="0">
              <a:latin typeface="Arial"/>
              <a:cs typeface="Arial"/>
            </a:endParaRPr>
          </a:p>
          <a:p>
            <a:pPr marL="11397" marR="4559">
              <a:buSzPct val="96774"/>
              <a:buFont typeface="Arial MT"/>
              <a:buChar char="•"/>
              <a:tabLst>
                <a:tab pos="136194" algn="l"/>
                <a:tab pos="1932358" algn="l"/>
              </a:tabLst>
            </a:pPr>
            <a:r>
              <a:rPr sz="2800" b="1" spc="-9" dirty="0">
                <a:solidFill>
                  <a:srgbClr val="4C4C4C"/>
                </a:solidFill>
                <a:latin typeface="Arial"/>
                <a:cs typeface="Arial"/>
              </a:rPr>
              <a:t>Every</a:t>
            </a:r>
            <a:r>
              <a:rPr sz="2800" b="1" spc="-22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PC</a:t>
            </a:r>
            <a:r>
              <a:rPr sz="2800" b="1" spc="-18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-4" dirty="0">
                <a:solidFill>
                  <a:srgbClr val="0066CC"/>
                </a:solidFill>
                <a:latin typeface="Arial"/>
                <a:cs typeface="Arial"/>
              </a:rPr>
              <a:t>has</a:t>
            </a:r>
            <a:r>
              <a:rPr sz="2800" b="1" spc="-22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66CC"/>
                </a:solidFill>
                <a:latin typeface="Arial"/>
                <a:cs typeface="Arial"/>
              </a:rPr>
              <a:t>to</a:t>
            </a:r>
            <a:r>
              <a:rPr sz="2800" b="1" spc="-13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800" b="1" spc="-4" dirty="0">
                <a:solidFill>
                  <a:srgbClr val="0066CC"/>
                </a:solidFill>
                <a:latin typeface="Arial"/>
                <a:cs typeface="Arial"/>
              </a:rPr>
              <a:t>have</a:t>
            </a:r>
            <a:r>
              <a:rPr sz="2800" b="1" spc="-22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800" b="1" spc="-4" dirty="0">
                <a:solidFill>
                  <a:srgbClr val="0066CC"/>
                </a:solidFill>
                <a:latin typeface="Arial"/>
                <a:cs typeface="Arial"/>
              </a:rPr>
              <a:t>one</a:t>
            </a:r>
            <a:r>
              <a:rPr sz="2800" b="1" spc="-22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to </a:t>
            </a:r>
            <a:r>
              <a:rPr sz="2800" b="1" spc="-763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run other applications 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or </a:t>
            </a:r>
            <a:r>
              <a:rPr sz="2800" b="1" spc="4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-9" dirty="0">
                <a:solidFill>
                  <a:srgbClr val="4C4C4C"/>
                </a:solidFill>
                <a:latin typeface="Arial"/>
                <a:cs typeface="Arial"/>
              </a:rPr>
              <a:t>programs.	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It’s the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first 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thing </a:t>
            </a:r>
            <a:r>
              <a:rPr sz="2800" b="1" spc="-763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-4" dirty="0">
                <a:solidFill>
                  <a:srgbClr val="0066CC"/>
                </a:solidFill>
                <a:latin typeface="Arial"/>
                <a:cs typeface="Arial"/>
              </a:rPr>
              <a:t>“loaded”.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49533" y="2285786"/>
            <a:ext cx="3123495" cy="30004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33750" y="2822314"/>
            <a:ext cx="3910249" cy="388003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75081" y="65666"/>
            <a:ext cx="3796723" cy="1366876"/>
          </a:xfrm>
          <a:prstGeom prst="rect">
            <a:avLst/>
          </a:prstGeom>
        </p:spPr>
        <p:txBody>
          <a:bodyPr vert="horz" wrap="square" lIns="0" tIns="12537" rIns="0" bIns="0" rtlCol="0">
            <a:spAutoFit/>
          </a:bodyPr>
          <a:lstStyle/>
          <a:p>
            <a:pPr marL="11397">
              <a:spcBef>
                <a:spcPts val="99"/>
              </a:spcBef>
            </a:pPr>
            <a:r>
              <a:rPr spc="-4" dirty="0"/>
              <a:t>Operating</a:t>
            </a:r>
            <a:r>
              <a:rPr spc="-63" dirty="0"/>
              <a:t> </a:t>
            </a:r>
            <a:r>
              <a:rPr dirty="0"/>
              <a:t>System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15372" y="1024251"/>
            <a:ext cx="6006523" cy="4194705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 marR="663304">
              <a:spcBef>
                <a:spcPts val="90"/>
              </a:spcBef>
              <a:buSzPct val="97500"/>
              <a:buFont typeface="Arial MT"/>
              <a:buChar char="•"/>
              <a:tabLst>
                <a:tab pos="172094" algn="l"/>
              </a:tabLst>
            </a:pPr>
            <a:r>
              <a:rPr sz="3600" b="1" dirty="0">
                <a:solidFill>
                  <a:srgbClr val="4C4C4C"/>
                </a:solidFill>
                <a:latin typeface="Arial"/>
                <a:cs typeface="Arial"/>
              </a:rPr>
              <a:t>It</a:t>
            </a:r>
            <a:r>
              <a:rPr sz="3600" b="1" spc="-27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600" b="1" spc="-4" dirty="0">
                <a:solidFill>
                  <a:srgbClr val="4C4C4C"/>
                </a:solidFill>
                <a:latin typeface="Arial"/>
                <a:cs typeface="Arial"/>
              </a:rPr>
              <a:t>performs</a:t>
            </a:r>
            <a:r>
              <a:rPr sz="3600" b="1" spc="-31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600" b="1" spc="-4" dirty="0">
                <a:solidFill>
                  <a:srgbClr val="4C4C4C"/>
                </a:solidFill>
                <a:latin typeface="Arial"/>
                <a:cs typeface="Arial"/>
              </a:rPr>
              <a:t>basic</a:t>
            </a:r>
            <a:r>
              <a:rPr sz="3600" b="1" spc="-22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600" b="1" spc="-4" dirty="0">
                <a:solidFill>
                  <a:srgbClr val="4C4C4C"/>
                </a:solidFill>
                <a:latin typeface="Arial"/>
                <a:cs typeface="Arial"/>
              </a:rPr>
              <a:t>tasks, </a:t>
            </a:r>
            <a:r>
              <a:rPr sz="3600" b="1" spc="-987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600" b="1" spc="-9" dirty="0">
                <a:solidFill>
                  <a:srgbClr val="4C4C4C"/>
                </a:solidFill>
                <a:latin typeface="Arial"/>
                <a:cs typeface="Arial"/>
              </a:rPr>
              <a:t>such </a:t>
            </a:r>
            <a:r>
              <a:rPr sz="3600" b="1" spc="-4" dirty="0">
                <a:solidFill>
                  <a:srgbClr val="4C4C4C"/>
                </a:solidFill>
                <a:latin typeface="Arial"/>
                <a:cs typeface="Arial"/>
              </a:rPr>
              <a:t>as:</a:t>
            </a:r>
            <a:endParaRPr sz="3600">
              <a:latin typeface="Arial"/>
              <a:cs typeface="Arial"/>
            </a:endParaRPr>
          </a:p>
          <a:p>
            <a:pPr>
              <a:spcBef>
                <a:spcPts val="49"/>
              </a:spcBef>
              <a:buClr>
                <a:srgbClr val="4C4C4C"/>
              </a:buClr>
              <a:buFont typeface="Arial MT"/>
              <a:buChar char="•"/>
            </a:pPr>
            <a:endParaRPr sz="3100">
              <a:latin typeface="Arial"/>
              <a:cs typeface="Arial"/>
            </a:endParaRPr>
          </a:p>
          <a:p>
            <a:pPr marL="468416" marR="4559" lvl="1">
              <a:buSzPct val="97222"/>
              <a:buFont typeface="Arial MT"/>
              <a:buChar char="•"/>
              <a:tabLst>
                <a:tab pos="613158" algn="l"/>
              </a:tabLst>
            </a:pPr>
            <a:r>
              <a:rPr sz="3200" b="1" spc="-4" dirty="0">
                <a:solidFill>
                  <a:srgbClr val="0066CC"/>
                </a:solidFill>
                <a:latin typeface="Arial"/>
                <a:cs typeface="Arial"/>
              </a:rPr>
              <a:t>Recognizing</a:t>
            </a:r>
            <a:r>
              <a:rPr sz="3200" b="1" spc="-3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0066CC"/>
                </a:solidFill>
                <a:latin typeface="Arial"/>
                <a:cs typeface="Arial"/>
              </a:rPr>
              <a:t>input</a:t>
            </a:r>
            <a:r>
              <a:rPr sz="3200" b="1" spc="-3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4C4C4C"/>
                </a:solidFill>
                <a:latin typeface="Arial"/>
                <a:cs typeface="Arial"/>
              </a:rPr>
              <a:t>from</a:t>
            </a:r>
            <a:r>
              <a:rPr sz="3200" b="1" spc="-31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4C4C4C"/>
                </a:solidFill>
                <a:latin typeface="Arial"/>
                <a:cs typeface="Arial"/>
              </a:rPr>
              <a:t>the </a:t>
            </a:r>
            <a:r>
              <a:rPr sz="3200" b="1" spc="-884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4C4C4C"/>
                </a:solidFill>
                <a:latin typeface="Arial"/>
                <a:cs typeface="Arial"/>
              </a:rPr>
              <a:t>keyboard</a:t>
            </a:r>
            <a:r>
              <a:rPr sz="3200" b="1" spc="-13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4C4C4C"/>
                </a:solidFill>
                <a:latin typeface="Arial"/>
                <a:cs typeface="Arial"/>
              </a:rPr>
              <a:t>or</a:t>
            </a:r>
            <a:r>
              <a:rPr sz="3200" b="1" spc="-9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4C4C4C"/>
                </a:solidFill>
                <a:latin typeface="Arial"/>
                <a:cs typeface="Arial"/>
              </a:rPr>
              <a:t>mouse,</a:t>
            </a:r>
            <a:endParaRPr sz="3200">
              <a:latin typeface="Arial"/>
              <a:cs typeface="Arial"/>
            </a:endParaRPr>
          </a:p>
          <a:p>
            <a:pPr lvl="1">
              <a:spcBef>
                <a:spcPts val="4"/>
              </a:spcBef>
              <a:buClr>
                <a:srgbClr val="0066CC"/>
              </a:buClr>
              <a:buFont typeface="Arial MT"/>
              <a:buChar char="•"/>
            </a:pPr>
            <a:endParaRPr sz="3200">
              <a:latin typeface="Arial"/>
              <a:cs typeface="Arial"/>
            </a:endParaRPr>
          </a:p>
          <a:p>
            <a:pPr marL="468416" marR="1076445" lvl="1">
              <a:buSzPct val="97222"/>
              <a:buFont typeface="Arial MT"/>
              <a:buChar char="•"/>
              <a:tabLst>
                <a:tab pos="613158" algn="l"/>
              </a:tabLst>
            </a:pPr>
            <a:r>
              <a:rPr sz="3200" b="1" spc="-4" dirty="0">
                <a:solidFill>
                  <a:srgbClr val="0066CC"/>
                </a:solidFill>
                <a:latin typeface="Arial"/>
                <a:cs typeface="Arial"/>
              </a:rPr>
              <a:t>Sending</a:t>
            </a:r>
            <a:r>
              <a:rPr sz="3200" b="1" spc="-3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0066CC"/>
                </a:solidFill>
                <a:latin typeface="Arial"/>
                <a:cs typeface="Arial"/>
              </a:rPr>
              <a:t>output</a:t>
            </a:r>
            <a:r>
              <a:rPr sz="3200" b="1" spc="-3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3200" b="1" spc="4" dirty="0">
                <a:solidFill>
                  <a:srgbClr val="4C4C4C"/>
                </a:solidFill>
                <a:latin typeface="Arial"/>
                <a:cs typeface="Arial"/>
              </a:rPr>
              <a:t>to</a:t>
            </a:r>
            <a:r>
              <a:rPr sz="3200" b="1" spc="-31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4C4C4C"/>
                </a:solidFill>
                <a:latin typeface="Arial"/>
                <a:cs typeface="Arial"/>
              </a:rPr>
              <a:t>the </a:t>
            </a:r>
            <a:r>
              <a:rPr sz="3200" b="1" spc="-884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4C4C4C"/>
                </a:solidFill>
                <a:latin typeface="Arial"/>
                <a:cs typeface="Arial"/>
              </a:rPr>
              <a:t>monitor,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5081" y="65666"/>
            <a:ext cx="3796723" cy="1366876"/>
          </a:xfrm>
          <a:prstGeom prst="rect">
            <a:avLst/>
          </a:prstGeom>
        </p:spPr>
        <p:txBody>
          <a:bodyPr vert="horz" wrap="square" lIns="0" tIns="12537" rIns="0" bIns="0" rtlCol="0">
            <a:spAutoFit/>
          </a:bodyPr>
          <a:lstStyle/>
          <a:p>
            <a:pPr marL="11397">
              <a:spcBef>
                <a:spcPts val="99"/>
              </a:spcBef>
            </a:pPr>
            <a:r>
              <a:rPr spc="-4" dirty="0"/>
              <a:t>Operating</a:t>
            </a:r>
            <a:r>
              <a:rPr spc="-63" dirty="0"/>
              <a:t> </a:t>
            </a:r>
            <a:r>
              <a:rPr dirty="0"/>
              <a:t>System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4391" y="1251697"/>
            <a:ext cx="3947968" cy="4074159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 marR="4559">
              <a:spcBef>
                <a:spcPts val="90"/>
              </a:spcBef>
              <a:buSzPct val="97222"/>
              <a:buFont typeface="Arial MT"/>
              <a:buChar char="•"/>
              <a:tabLst>
                <a:tab pos="156139" algn="l"/>
              </a:tabLst>
            </a:pPr>
            <a:r>
              <a:rPr sz="3200" b="1" spc="-4" dirty="0">
                <a:solidFill>
                  <a:srgbClr val="0066CC"/>
                </a:solidFill>
                <a:latin typeface="Arial"/>
                <a:cs typeface="Arial"/>
              </a:rPr>
              <a:t>Keeping track </a:t>
            </a:r>
            <a:r>
              <a:rPr sz="3200" b="1" dirty="0">
                <a:solidFill>
                  <a:srgbClr val="0066CC"/>
                </a:solidFill>
                <a:latin typeface="Arial"/>
                <a:cs typeface="Arial"/>
              </a:rPr>
              <a:t>of </a:t>
            </a:r>
            <a:r>
              <a:rPr sz="3200" b="1" spc="4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0066CC"/>
                </a:solidFill>
                <a:latin typeface="Arial"/>
                <a:cs typeface="Arial"/>
              </a:rPr>
              <a:t>files</a:t>
            </a:r>
            <a:r>
              <a:rPr sz="3200" b="1" spc="-3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4C4C4C"/>
                </a:solidFill>
                <a:latin typeface="Arial"/>
                <a:cs typeface="Arial"/>
              </a:rPr>
              <a:t>and</a:t>
            </a:r>
            <a:r>
              <a:rPr sz="3200" b="1" spc="-36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4C4C4C"/>
                </a:solidFill>
                <a:latin typeface="Arial"/>
                <a:cs typeface="Arial"/>
              </a:rPr>
              <a:t>directories </a:t>
            </a:r>
            <a:r>
              <a:rPr sz="3200" b="1" spc="-884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4C4C4C"/>
                </a:solidFill>
                <a:latin typeface="Arial"/>
                <a:cs typeface="Arial"/>
              </a:rPr>
              <a:t>on</a:t>
            </a:r>
            <a:r>
              <a:rPr sz="3200" b="1" spc="-18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4C4C4C"/>
                </a:solidFill>
                <a:latin typeface="Arial"/>
                <a:cs typeface="Arial"/>
              </a:rPr>
              <a:t>the</a:t>
            </a:r>
            <a:r>
              <a:rPr sz="3200" b="1" spc="-13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4C4C4C"/>
                </a:solidFill>
                <a:latin typeface="Arial"/>
                <a:cs typeface="Arial"/>
              </a:rPr>
              <a:t>disk,</a:t>
            </a:r>
            <a:r>
              <a:rPr sz="3200" b="1" spc="-18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4C4C4C"/>
                </a:solidFill>
                <a:latin typeface="Arial"/>
                <a:cs typeface="Arial"/>
              </a:rPr>
              <a:t>and</a:t>
            </a:r>
            <a:endParaRPr sz="3200">
              <a:latin typeface="Arial"/>
              <a:cs typeface="Arial"/>
            </a:endParaRPr>
          </a:p>
          <a:p>
            <a:pPr>
              <a:spcBef>
                <a:spcPts val="4"/>
              </a:spcBef>
              <a:buClr>
                <a:srgbClr val="0066CC"/>
              </a:buClr>
              <a:buFont typeface="Arial MT"/>
              <a:buChar char="•"/>
            </a:pPr>
            <a:endParaRPr sz="3200">
              <a:latin typeface="Arial"/>
              <a:cs typeface="Arial"/>
            </a:endParaRPr>
          </a:p>
          <a:p>
            <a:pPr marL="11397" marR="94595">
              <a:buSzPct val="97222"/>
              <a:buFont typeface="Arial MT"/>
              <a:buChar char="•"/>
              <a:tabLst>
                <a:tab pos="156139" algn="l"/>
              </a:tabLst>
            </a:pPr>
            <a:r>
              <a:rPr sz="3200" b="1" spc="-4" dirty="0">
                <a:solidFill>
                  <a:srgbClr val="0066CC"/>
                </a:solidFill>
                <a:latin typeface="Arial"/>
                <a:cs typeface="Arial"/>
              </a:rPr>
              <a:t>Controlling </a:t>
            </a:r>
            <a:r>
              <a:rPr sz="320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0066CC"/>
                </a:solidFill>
                <a:latin typeface="Arial"/>
                <a:cs typeface="Arial"/>
              </a:rPr>
              <a:t>peripheral devices </a:t>
            </a:r>
            <a:r>
              <a:rPr sz="320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4C4C4C"/>
                </a:solidFill>
                <a:latin typeface="Arial"/>
                <a:cs typeface="Arial"/>
              </a:rPr>
              <a:t>such</a:t>
            </a:r>
            <a:r>
              <a:rPr sz="3200" b="1" spc="-31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4C4C4C"/>
                </a:solidFill>
                <a:latin typeface="Arial"/>
                <a:cs typeface="Arial"/>
              </a:rPr>
              <a:t>as</a:t>
            </a:r>
            <a:r>
              <a:rPr sz="3200" b="1" spc="-22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4C4C4C"/>
                </a:solidFill>
                <a:latin typeface="Arial"/>
                <a:cs typeface="Arial"/>
              </a:rPr>
              <a:t>disk</a:t>
            </a:r>
            <a:r>
              <a:rPr sz="3200" b="1" spc="-22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4C4C4C"/>
                </a:solidFill>
                <a:latin typeface="Arial"/>
                <a:cs typeface="Arial"/>
              </a:rPr>
              <a:t>drives </a:t>
            </a:r>
            <a:r>
              <a:rPr sz="3200" b="1" spc="-884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4C4C4C"/>
                </a:solidFill>
                <a:latin typeface="Arial"/>
                <a:cs typeface="Arial"/>
              </a:rPr>
              <a:t>and</a:t>
            </a:r>
            <a:r>
              <a:rPr sz="3200" b="1" spc="-18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4C4C4C"/>
                </a:solidFill>
                <a:latin typeface="Arial"/>
                <a:cs typeface="Arial"/>
              </a:rPr>
              <a:t>printers.</a:t>
            </a:r>
            <a:endParaRPr sz="32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1419" y="4266315"/>
            <a:ext cx="2346867" cy="1650491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64399" y="826523"/>
            <a:ext cx="2287639" cy="3390877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5500" y="65666"/>
            <a:ext cx="7494155" cy="1366876"/>
          </a:xfrm>
          <a:prstGeom prst="rect">
            <a:avLst/>
          </a:prstGeom>
        </p:spPr>
        <p:txBody>
          <a:bodyPr vert="horz" wrap="square" lIns="0" tIns="12537" rIns="0" bIns="0" rtlCol="0">
            <a:spAutoFit/>
          </a:bodyPr>
          <a:lstStyle/>
          <a:p>
            <a:pPr marL="11397">
              <a:spcBef>
                <a:spcPts val="99"/>
              </a:spcBef>
            </a:pPr>
            <a:r>
              <a:rPr dirty="0"/>
              <a:t>Is</a:t>
            </a:r>
            <a:r>
              <a:rPr spc="-13" dirty="0"/>
              <a:t> </a:t>
            </a:r>
            <a:r>
              <a:rPr spc="-4" dirty="0"/>
              <a:t>There</a:t>
            </a:r>
            <a:r>
              <a:rPr spc="-9" dirty="0"/>
              <a:t> </a:t>
            </a:r>
            <a:r>
              <a:rPr spc="-4" dirty="0"/>
              <a:t>More</a:t>
            </a:r>
            <a:r>
              <a:rPr spc="-18" dirty="0"/>
              <a:t> </a:t>
            </a:r>
            <a:r>
              <a:rPr dirty="0"/>
              <a:t>Than</a:t>
            </a:r>
            <a:r>
              <a:rPr spc="-13" dirty="0"/>
              <a:t> </a:t>
            </a:r>
            <a:r>
              <a:rPr spc="-4" dirty="0"/>
              <a:t>One</a:t>
            </a:r>
            <a:r>
              <a:rPr spc="-9" dirty="0"/>
              <a:t> </a:t>
            </a:r>
            <a:r>
              <a:rPr dirty="0"/>
              <a:t>Type</a:t>
            </a:r>
            <a:r>
              <a:rPr spc="-13" dirty="0"/>
              <a:t> </a:t>
            </a:r>
            <a:r>
              <a:rPr dirty="0"/>
              <a:t>of</a:t>
            </a:r>
            <a:r>
              <a:rPr spc="-13" dirty="0"/>
              <a:t> </a:t>
            </a:r>
            <a:r>
              <a:rPr dirty="0"/>
              <a:t>OS?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48943" y="3809541"/>
            <a:ext cx="2492836" cy="26717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070263" y="1024217"/>
            <a:ext cx="6289386" cy="5656643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 marR="4559">
              <a:spcBef>
                <a:spcPts val="90"/>
              </a:spcBef>
              <a:buSzPct val="97222"/>
              <a:buFont typeface="Arial MT"/>
              <a:buChar char="•"/>
              <a:tabLst>
                <a:tab pos="156139" algn="l"/>
              </a:tabLst>
            </a:pPr>
            <a:r>
              <a:rPr sz="3200" b="1" spc="-4" dirty="0">
                <a:solidFill>
                  <a:srgbClr val="4C4C4C"/>
                </a:solidFill>
                <a:latin typeface="Arial"/>
                <a:cs typeface="Arial"/>
              </a:rPr>
              <a:t>Generally, there </a:t>
            </a:r>
            <a:r>
              <a:rPr sz="3200" b="1" dirty="0">
                <a:solidFill>
                  <a:srgbClr val="4C4C4C"/>
                </a:solidFill>
                <a:latin typeface="Arial"/>
                <a:cs typeface="Arial"/>
              </a:rPr>
              <a:t>are </a:t>
            </a:r>
            <a:r>
              <a:rPr sz="3200" b="1" spc="-4" dirty="0">
                <a:solidFill>
                  <a:srgbClr val="4C4C4C"/>
                </a:solidFill>
                <a:latin typeface="Arial"/>
                <a:cs typeface="Arial"/>
              </a:rPr>
              <a:t>four types, </a:t>
            </a:r>
            <a:r>
              <a:rPr sz="3200" b="1" spc="-888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4C4C4C"/>
                </a:solidFill>
                <a:latin typeface="Arial"/>
                <a:cs typeface="Arial"/>
              </a:rPr>
              <a:t>based </a:t>
            </a:r>
            <a:r>
              <a:rPr sz="3200" b="1" dirty="0">
                <a:solidFill>
                  <a:srgbClr val="4C4C4C"/>
                </a:solidFill>
                <a:latin typeface="Arial"/>
                <a:cs typeface="Arial"/>
              </a:rPr>
              <a:t>on the </a:t>
            </a:r>
            <a:r>
              <a:rPr sz="3200" b="1" spc="-4" dirty="0">
                <a:solidFill>
                  <a:srgbClr val="0066CC"/>
                </a:solidFill>
                <a:latin typeface="Arial"/>
                <a:cs typeface="Arial"/>
              </a:rPr>
              <a:t>type of computer </a:t>
            </a:r>
            <a:r>
              <a:rPr sz="320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0066CC"/>
                </a:solidFill>
                <a:latin typeface="Arial"/>
                <a:cs typeface="Arial"/>
              </a:rPr>
              <a:t>they control </a:t>
            </a:r>
            <a:r>
              <a:rPr sz="3200" b="1" spc="-4" dirty="0">
                <a:solidFill>
                  <a:srgbClr val="4C4C4C"/>
                </a:solidFill>
                <a:latin typeface="Arial"/>
                <a:cs typeface="Arial"/>
              </a:rPr>
              <a:t>and </a:t>
            </a:r>
            <a:r>
              <a:rPr sz="3200" b="1" dirty="0">
                <a:solidFill>
                  <a:srgbClr val="4C4C4C"/>
                </a:solidFill>
                <a:latin typeface="Arial"/>
                <a:cs typeface="Arial"/>
              </a:rPr>
              <a:t>the </a:t>
            </a:r>
            <a:r>
              <a:rPr sz="3200" b="1" spc="-4" dirty="0">
                <a:solidFill>
                  <a:srgbClr val="0066CC"/>
                </a:solidFill>
                <a:latin typeface="Arial"/>
                <a:cs typeface="Arial"/>
              </a:rPr>
              <a:t>sort of </a:t>
            </a:r>
            <a:r>
              <a:rPr sz="320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0066CC"/>
                </a:solidFill>
                <a:latin typeface="Arial"/>
                <a:cs typeface="Arial"/>
              </a:rPr>
              <a:t>applications</a:t>
            </a:r>
            <a:r>
              <a:rPr sz="3200" b="1" spc="-9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0066CC"/>
                </a:solidFill>
                <a:latin typeface="Arial"/>
                <a:cs typeface="Arial"/>
              </a:rPr>
              <a:t>they</a:t>
            </a:r>
            <a:r>
              <a:rPr sz="3200" b="1" spc="-9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0066CC"/>
                </a:solidFill>
                <a:latin typeface="Arial"/>
                <a:cs typeface="Arial"/>
              </a:rPr>
              <a:t>support</a:t>
            </a:r>
            <a:r>
              <a:rPr sz="3200" b="1" spc="-4" dirty="0">
                <a:solidFill>
                  <a:srgbClr val="4C4C4C"/>
                </a:solidFill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  <a:p>
            <a:pPr marL="586375" marR="1968828" lvl="1" indent="-343049">
              <a:spcBef>
                <a:spcPts val="2800"/>
              </a:spcBef>
              <a:buSzPct val="97222"/>
              <a:buAutoNum type="arabicPeriod"/>
              <a:tabLst>
                <a:tab pos="586944" algn="l"/>
              </a:tabLst>
            </a:pPr>
            <a:r>
              <a:rPr sz="3200" b="1" spc="-4" dirty="0">
                <a:solidFill>
                  <a:srgbClr val="0066CC"/>
                </a:solidFill>
                <a:latin typeface="Arial"/>
                <a:cs typeface="Arial"/>
              </a:rPr>
              <a:t>Single-user,</a:t>
            </a:r>
            <a:r>
              <a:rPr sz="3200" b="1" spc="-72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0066CC"/>
                </a:solidFill>
                <a:latin typeface="Arial"/>
                <a:cs typeface="Arial"/>
              </a:rPr>
              <a:t>single </a:t>
            </a:r>
            <a:r>
              <a:rPr sz="3200" b="1" spc="-884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66CC"/>
                </a:solidFill>
                <a:latin typeface="Arial"/>
                <a:cs typeface="Arial"/>
              </a:rPr>
              <a:t>task</a:t>
            </a:r>
            <a:endParaRPr sz="3200">
              <a:latin typeface="Arial"/>
              <a:cs typeface="Arial"/>
            </a:endParaRPr>
          </a:p>
          <a:p>
            <a:pPr>
              <a:spcBef>
                <a:spcPts val="4"/>
              </a:spcBef>
            </a:pPr>
            <a:endParaRPr sz="3400">
              <a:latin typeface="Arial"/>
              <a:cs typeface="Arial"/>
            </a:endParaRPr>
          </a:p>
          <a:p>
            <a:pPr marL="586375" marR="1181297" indent="-47867"/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This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type </a:t>
            </a:r>
            <a:r>
              <a:rPr sz="2800" b="1" spc="-9" dirty="0">
                <a:solidFill>
                  <a:srgbClr val="4C4C4C"/>
                </a:solidFill>
                <a:latin typeface="Arial"/>
                <a:cs typeface="Arial"/>
              </a:rPr>
              <a:t>manages 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the </a:t>
            </a:r>
            <a:r>
              <a:rPr sz="2800" b="1" spc="4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computer </a:t>
            </a:r>
            <a:r>
              <a:rPr sz="2800" b="1" spc="-9" dirty="0">
                <a:solidFill>
                  <a:srgbClr val="4C4C4C"/>
                </a:solidFill>
                <a:latin typeface="Arial"/>
                <a:cs typeface="Arial"/>
              </a:rPr>
              <a:t>so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that one </a:t>
            </a:r>
            <a:r>
              <a:rPr sz="2800" b="1" spc="-9" dirty="0">
                <a:solidFill>
                  <a:srgbClr val="4C4C4C"/>
                </a:solidFill>
                <a:latin typeface="Arial"/>
                <a:cs typeface="Arial"/>
              </a:rPr>
              <a:t>user </a:t>
            </a:r>
            <a:r>
              <a:rPr sz="2800" b="1" spc="-763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can </a:t>
            </a:r>
            <a:r>
              <a:rPr sz="2800" b="1" spc="-9" dirty="0">
                <a:solidFill>
                  <a:srgbClr val="4C4C4C"/>
                </a:solidFill>
                <a:latin typeface="Arial"/>
                <a:cs typeface="Arial"/>
              </a:rPr>
              <a:t>effectively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do 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one </a:t>
            </a:r>
            <a:r>
              <a:rPr sz="2800" b="1" spc="4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thing</a:t>
            </a:r>
            <a:r>
              <a:rPr sz="2800" b="1" spc="-9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at</a:t>
            </a:r>
            <a:r>
              <a:rPr sz="2800" b="1" spc="-13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4" dirty="0">
                <a:solidFill>
                  <a:srgbClr val="4C4C4C"/>
                </a:solidFill>
                <a:latin typeface="Arial"/>
                <a:cs typeface="Arial"/>
              </a:rPr>
              <a:t>a</a:t>
            </a:r>
            <a:r>
              <a:rPr sz="2800" b="1" spc="-18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time.</a:t>
            </a:r>
            <a:endParaRPr sz="28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353819" y="2410307"/>
            <a:ext cx="1546040" cy="1648901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5600" y="65666"/>
            <a:ext cx="5892223" cy="1366876"/>
          </a:xfrm>
          <a:prstGeom prst="rect">
            <a:avLst/>
          </a:prstGeom>
        </p:spPr>
        <p:txBody>
          <a:bodyPr vert="horz" wrap="square" lIns="0" tIns="12537" rIns="0" bIns="0" rtlCol="0">
            <a:spAutoFit/>
          </a:bodyPr>
          <a:lstStyle/>
          <a:p>
            <a:pPr marL="11397">
              <a:spcBef>
                <a:spcPts val="99"/>
              </a:spcBef>
            </a:pPr>
            <a:r>
              <a:rPr dirty="0"/>
              <a:t>Types</a:t>
            </a:r>
            <a:r>
              <a:rPr spc="-13" dirty="0"/>
              <a:t> </a:t>
            </a:r>
            <a:r>
              <a:rPr dirty="0"/>
              <a:t>of</a:t>
            </a:r>
            <a:r>
              <a:rPr spc="-18" dirty="0"/>
              <a:t> </a:t>
            </a:r>
            <a:r>
              <a:rPr spc="-4" dirty="0"/>
              <a:t>Operating</a:t>
            </a:r>
            <a:r>
              <a:rPr spc="-22" dirty="0"/>
              <a:t> </a:t>
            </a:r>
            <a:r>
              <a:rPr spc="-4" dirty="0"/>
              <a:t>Systems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5898572" y="4571585"/>
            <a:ext cx="2072986" cy="1856815"/>
            <a:chOff x="6488429" y="5181130"/>
            <a:chExt cx="2280285" cy="210439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74229" y="5181130"/>
              <a:ext cx="1594078" cy="102599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88429" y="6095517"/>
              <a:ext cx="1526412" cy="1189443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1071419" y="1024217"/>
            <a:ext cx="6711950" cy="3058496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sz="3200" b="1" spc="-4" dirty="0">
                <a:solidFill>
                  <a:srgbClr val="0066CC"/>
                </a:solidFill>
                <a:latin typeface="Arial"/>
                <a:cs typeface="Arial"/>
              </a:rPr>
              <a:t>2.</a:t>
            </a:r>
            <a:r>
              <a:rPr sz="3200" b="1" spc="-27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0066CC"/>
                </a:solidFill>
                <a:latin typeface="Arial"/>
                <a:cs typeface="Arial"/>
              </a:rPr>
              <a:t>Multi-user,</a:t>
            </a:r>
            <a:r>
              <a:rPr sz="3200" b="1" spc="-27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0066CC"/>
                </a:solidFill>
                <a:latin typeface="Arial"/>
                <a:cs typeface="Arial"/>
              </a:rPr>
              <a:t>multi-task</a:t>
            </a:r>
            <a:endParaRPr sz="3200">
              <a:latin typeface="Arial"/>
              <a:cs typeface="Arial"/>
            </a:endParaRPr>
          </a:p>
          <a:p>
            <a:pPr>
              <a:spcBef>
                <a:spcPts val="13"/>
              </a:spcBef>
            </a:pPr>
            <a:endParaRPr sz="5100">
              <a:latin typeface="Arial"/>
              <a:cs typeface="Arial"/>
            </a:endParaRPr>
          </a:p>
          <a:p>
            <a:pPr marL="161837" marR="4559">
              <a:lnSpc>
                <a:spcPct val="99900"/>
              </a:lnSpc>
              <a:spcBef>
                <a:spcPts val="4"/>
              </a:spcBef>
            </a:pP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Allows </a:t>
            </a:r>
            <a:r>
              <a:rPr sz="2800" b="1" dirty="0">
                <a:solidFill>
                  <a:srgbClr val="0066CC"/>
                </a:solidFill>
                <a:latin typeface="Arial"/>
                <a:cs typeface="Arial"/>
              </a:rPr>
              <a:t>two </a:t>
            </a:r>
            <a:r>
              <a:rPr sz="2800" b="1" spc="-4" dirty="0">
                <a:solidFill>
                  <a:srgbClr val="0066CC"/>
                </a:solidFill>
                <a:latin typeface="Arial"/>
                <a:cs typeface="Arial"/>
              </a:rPr>
              <a:t>or </a:t>
            </a:r>
            <a:r>
              <a:rPr sz="2800" b="1" spc="-9" dirty="0">
                <a:solidFill>
                  <a:srgbClr val="0066CC"/>
                </a:solidFill>
                <a:latin typeface="Arial"/>
                <a:cs typeface="Arial"/>
              </a:rPr>
              <a:t>more users </a:t>
            </a:r>
            <a:r>
              <a:rPr sz="2800" b="1" dirty="0">
                <a:solidFill>
                  <a:srgbClr val="0066CC"/>
                </a:solidFill>
                <a:latin typeface="Arial"/>
                <a:cs typeface="Arial"/>
              </a:rPr>
              <a:t>to </a:t>
            </a:r>
            <a:r>
              <a:rPr sz="2800" b="1" spc="-4" dirty="0">
                <a:solidFill>
                  <a:srgbClr val="0066CC"/>
                </a:solidFill>
                <a:latin typeface="Arial"/>
                <a:cs typeface="Arial"/>
              </a:rPr>
              <a:t>run </a:t>
            </a:r>
            <a:r>
              <a:rPr sz="2800" b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800" b="1" spc="-4" dirty="0">
                <a:solidFill>
                  <a:srgbClr val="0066CC"/>
                </a:solidFill>
                <a:latin typeface="Arial"/>
                <a:cs typeface="Arial"/>
              </a:rPr>
              <a:t>programs at </a:t>
            </a:r>
            <a:r>
              <a:rPr sz="2800" b="1" dirty="0">
                <a:solidFill>
                  <a:srgbClr val="0066CC"/>
                </a:solidFill>
                <a:latin typeface="Arial"/>
                <a:cs typeface="Arial"/>
              </a:rPr>
              <a:t>the </a:t>
            </a:r>
            <a:r>
              <a:rPr sz="2800" b="1" spc="-9" dirty="0">
                <a:solidFill>
                  <a:srgbClr val="0066CC"/>
                </a:solidFill>
                <a:latin typeface="Arial"/>
                <a:cs typeface="Arial"/>
              </a:rPr>
              <a:t>same </a:t>
            </a:r>
            <a:r>
              <a:rPr sz="2800" b="1" spc="-4" dirty="0">
                <a:solidFill>
                  <a:srgbClr val="0066CC"/>
                </a:solidFill>
                <a:latin typeface="Arial"/>
                <a:cs typeface="Arial"/>
              </a:rPr>
              <a:t>time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. Some 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operating </a:t>
            </a:r>
            <a:r>
              <a:rPr sz="2800" b="1" spc="-9" dirty="0">
                <a:solidFill>
                  <a:srgbClr val="4C4C4C"/>
                </a:solidFill>
                <a:latin typeface="Arial"/>
                <a:cs typeface="Arial"/>
              </a:rPr>
              <a:t>systems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permit hundreds 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or </a:t>
            </a:r>
            <a:r>
              <a:rPr sz="2800" b="1" spc="-763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-9" dirty="0">
                <a:solidFill>
                  <a:srgbClr val="4C4C4C"/>
                </a:solidFill>
                <a:latin typeface="Arial"/>
                <a:cs typeface="Arial"/>
              </a:rPr>
              <a:t>even 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thousands</a:t>
            </a:r>
            <a:r>
              <a:rPr sz="2800" b="1" spc="-27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of</a:t>
            </a:r>
            <a:r>
              <a:rPr sz="2800" b="1" spc="-4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-9" dirty="0">
                <a:solidFill>
                  <a:srgbClr val="4C4C4C"/>
                </a:solidFill>
                <a:latin typeface="Arial"/>
                <a:cs typeface="Arial"/>
              </a:rPr>
              <a:t>concurrent</a:t>
            </a:r>
            <a:r>
              <a:rPr sz="2800" b="1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800" b="1" spc="-9" dirty="0">
                <a:solidFill>
                  <a:srgbClr val="4C4C4C"/>
                </a:solidFill>
                <a:latin typeface="Arial"/>
                <a:cs typeface="Arial"/>
              </a:rPr>
              <a:t>users.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286055" y="4969862"/>
            <a:ext cx="3304886" cy="1104340"/>
            <a:chOff x="2514660" y="5632510"/>
            <a:chExt cx="3635375" cy="1251585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34043" y="5667883"/>
              <a:ext cx="911161" cy="1186561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533649" y="5671820"/>
              <a:ext cx="910590" cy="1186180"/>
            </a:xfrm>
            <a:custGeom>
              <a:avLst/>
              <a:gdLst/>
              <a:ahLst/>
              <a:cxnLst/>
              <a:rect l="l" t="t" r="r" b="b"/>
              <a:pathLst>
                <a:path w="910589" h="1186179">
                  <a:moveTo>
                    <a:pt x="431800" y="0"/>
                  </a:moveTo>
                  <a:lnTo>
                    <a:pt x="605789" y="0"/>
                  </a:lnTo>
                  <a:lnTo>
                    <a:pt x="408939" y="720089"/>
                  </a:lnTo>
                  <a:lnTo>
                    <a:pt x="737870" y="0"/>
                  </a:lnTo>
                  <a:lnTo>
                    <a:pt x="910589" y="0"/>
                  </a:lnTo>
                  <a:lnTo>
                    <a:pt x="480060" y="1186179"/>
                  </a:lnTo>
                  <a:lnTo>
                    <a:pt x="372110" y="1186179"/>
                  </a:lnTo>
                  <a:lnTo>
                    <a:pt x="701039" y="280669"/>
                  </a:lnTo>
                  <a:lnTo>
                    <a:pt x="288289" y="1186179"/>
                  </a:lnTo>
                  <a:lnTo>
                    <a:pt x="191769" y="1186179"/>
                  </a:lnTo>
                  <a:lnTo>
                    <a:pt x="438150" y="280669"/>
                  </a:lnTo>
                  <a:lnTo>
                    <a:pt x="107950" y="1186179"/>
                  </a:lnTo>
                  <a:lnTo>
                    <a:pt x="0" y="1186179"/>
                  </a:lnTo>
                  <a:lnTo>
                    <a:pt x="431800" y="0"/>
                  </a:lnTo>
                  <a:close/>
                </a:path>
              </a:pathLst>
            </a:custGeom>
            <a:ln w="12579">
              <a:solidFill>
                <a:srgbClr val="BFBFB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116160" y="5971324"/>
              <a:ext cx="562686" cy="91259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481920" y="5664962"/>
              <a:ext cx="568439" cy="119915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684600" y="5974600"/>
              <a:ext cx="589673" cy="879843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3684269" y="5977890"/>
              <a:ext cx="589280" cy="880110"/>
            </a:xfrm>
            <a:custGeom>
              <a:avLst/>
              <a:gdLst/>
              <a:ahLst/>
              <a:cxnLst/>
              <a:rect l="l" t="t" r="r" b="b"/>
              <a:pathLst>
                <a:path w="589279" h="880109">
                  <a:moveTo>
                    <a:pt x="313689" y="20320"/>
                  </a:moveTo>
                  <a:lnTo>
                    <a:pt x="422909" y="20320"/>
                  </a:lnTo>
                  <a:lnTo>
                    <a:pt x="372109" y="160020"/>
                  </a:lnTo>
                  <a:lnTo>
                    <a:pt x="386079" y="138430"/>
                  </a:lnTo>
                  <a:lnTo>
                    <a:pt x="398779" y="120650"/>
                  </a:lnTo>
                  <a:lnTo>
                    <a:pt x="411479" y="102870"/>
                  </a:lnTo>
                  <a:lnTo>
                    <a:pt x="424179" y="86360"/>
                  </a:lnTo>
                  <a:lnTo>
                    <a:pt x="435609" y="71120"/>
                  </a:lnTo>
                  <a:lnTo>
                    <a:pt x="447039" y="58420"/>
                  </a:lnTo>
                  <a:lnTo>
                    <a:pt x="457200" y="46990"/>
                  </a:lnTo>
                  <a:lnTo>
                    <a:pt x="467359" y="38100"/>
                  </a:lnTo>
                  <a:lnTo>
                    <a:pt x="476250" y="29210"/>
                  </a:lnTo>
                  <a:lnTo>
                    <a:pt x="486409" y="21590"/>
                  </a:lnTo>
                  <a:lnTo>
                    <a:pt x="495300" y="15240"/>
                  </a:lnTo>
                  <a:lnTo>
                    <a:pt x="505459" y="10160"/>
                  </a:lnTo>
                  <a:lnTo>
                    <a:pt x="514350" y="5080"/>
                  </a:lnTo>
                  <a:lnTo>
                    <a:pt x="524509" y="2540"/>
                  </a:lnTo>
                  <a:lnTo>
                    <a:pt x="533400" y="1270"/>
                  </a:lnTo>
                  <a:lnTo>
                    <a:pt x="542289" y="0"/>
                  </a:lnTo>
                  <a:lnTo>
                    <a:pt x="579119" y="21590"/>
                  </a:lnTo>
                  <a:lnTo>
                    <a:pt x="580389" y="26670"/>
                  </a:lnTo>
                  <a:lnTo>
                    <a:pt x="584200" y="31750"/>
                  </a:lnTo>
                  <a:lnTo>
                    <a:pt x="585469" y="39370"/>
                  </a:lnTo>
                  <a:lnTo>
                    <a:pt x="588009" y="45720"/>
                  </a:lnTo>
                  <a:lnTo>
                    <a:pt x="588009" y="54610"/>
                  </a:lnTo>
                  <a:lnTo>
                    <a:pt x="589279" y="62230"/>
                  </a:lnTo>
                  <a:lnTo>
                    <a:pt x="589279" y="71120"/>
                  </a:lnTo>
                  <a:lnTo>
                    <a:pt x="589279" y="82550"/>
                  </a:lnTo>
                  <a:lnTo>
                    <a:pt x="589279" y="92710"/>
                  </a:lnTo>
                  <a:lnTo>
                    <a:pt x="588009" y="104140"/>
                  </a:lnTo>
                  <a:lnTo>
                    <a:pt x="586739" y="115570"/>
                  </a:lnTo>
                  <a:lnTo>
                    <a:pt x="585469" y="127000"/>
                  </a:lnTo>
                  <a:lnTo>
                    <a:pt x="582929" y="140970"/>
                  </a:lnTo>
                  <a:lnTo>
                    <a:pt x="580389" y="154940"/>
                  </a:lnTo>
                  <a:lnTo>
                    <a:pt x="576579" y="170180"/>
                  </a:lnTo>
                  <a:lnTo>
                    <a:pt x="572769" y="185420"/>
                  </a:lnTo>
                  <a:lnTo>
                    <a:pt x="563879" y="217170"/>
                  </a:lnTo>
                  <a:lnTo>
                    <a:pt x="552450" y="254000"/>
                  </a:lnTo>
                  <a:lnTo>
                    <a:pt x="541019" y="292100"/>
                  </a:lnTo>
                  <a:lnTo>
                    <a:pt x="525779" y="332740"/>
                  </a:lnTo>
                  <a:lnTo>
                    <a:pt x="327659" y="880110"/>
                  </a:lnTo>
                  <a:lnTo>
                    <a:pt x="208279" y="880110"/>
                  </a:lnTo>
                  <a:lnTo>
                    <a:pt x="381000" y="406400"/>
                  </a:lnTo>
                  <a:lnTo>
                    <a:pt x="387350" y="387350"/>
                  </a:lnTo>
                  <a:lnTo>
                    <a:pt x="393700" y="369570"/>
                  </a:lnTo>
                  <a:lnTo>
                    <a:pt x="398779" y="353060"/>
                  </a:lnTo>
                  <a:lnTo>
                    <a:pt x="402589" y="337820"/>
                  </a:lnTo>
                  <a:lnTo>
                    <a:pt x="406400" y="323850"/>
                  </a:lnTo>
                  <a:lnTo>
                    <a:pt x="407669" y="317500"/>
                  </a:lnTo>
                  <a:lnTo>
                    <a:pt x="408939" y="312420"/>
                  </a:lnTo>
                  <a:lnTo>
                    <a:pt x="410209" y="306070"/>
                  </a:lnTo>
                  <a:lnTo>
                    <a:pt x="410209" y="302260"/>
                  </a:lnTo>
                  <a:lnTo>
                    <a:pt x="410209" y="297180"/>
                  </a:lnTo>
                  <a:lnTo>
                    <a:pt x="411479" y="293370"/>
                  </a:lnTo>
                  <a:lnTo>
                    <a:pt x="411479" y="288290"/>
                  </a:lnTo>
                  <a:lnTo>
                    <a:pt x="411479" y="284480"/>
                  </a:lnTo>
                  <a:lnTo>
                    <a:pt x="410209" y="281940"/>
                  </a:lnTo>
                  <a:lnTo>
                    <a:pt x="410209" y="278130"/>
                  </a:lnTo>
                  <a:lnTo>
                    <a:pt x="410209" y="275590"/>
                  </a:lnTo>
                  <a:lnTo>
                    <a:pt x="408939" y="271780"/>
                  </a:lnTo>
                  <a:lnTo>
                    <a:pt x="408939" y="269240"/>
                  </a:lnTo>
                  <a:lnTo>
                    <a:pt x="407669" y="266700"/>
                  </a:lnTo>
                  <a:lnTo>
                    <a:pt x="406400" y="265430"/>
                  </a:lnTo>
                  <a:lnTo>
                    <a:pt x="405129" y="264160"/>
                  </a:lnTo>
                  <a:lnTo>
                    <a:pt x="401319" y="260350"/>
                  </a:lnTo>
                  <a:lnTo>
                    <a:pt x="397509" y="260350"/>
                  </a:lnTo>
                  <a:lnTo>
                    <a:pt x="393700" y="259080"/>
                  </a:lnTo>
                  <a:lnTo>
                    <a:pt x="391159" y="259080"/>
                  </a:lnTo>
                  <a:lnTo>
                    <a:pt x="387350" y="260350"/>
                  </a:lnTo>
                  <a:lnTo>
                    <a:pt x="384809" y="260350"/>
                  </a:lnTo>
                  <a:lnTo>
                    <a:pt x="382269" y="261620"/>
                  </a:lnTo>
                  <a:lnTo>
                    <a:pt x="378459" y="262890"/>
                  </a:lnTo>
                  <a:lnTo>
                    <a:pt x="375919" y="265430"/>
                  </a:lnTo>
                  <a:lnTo>
                    <a:pt x="372109" y="267970"/>
                  </a:lnTo>
                  <a:lnTo>
                    <a:pt x="369569" y="270510"/>
                  </a:lnTo>
                  <a:lnTo>
                    <a:pt x="365759" y="273050"/>
                  </a:lnTo>
                  <a:lnTo>
                    <a:pt x="363219" y="276860"/>
                  </a:lnTo>
                  <a:lnTo>
                    <a:pt x="359409" y="280670"/>
                  </a:lnTo>
                  <a:lnTo>
                    <a:pt x="355600" y="284480"/>
                  </a:lnTo>
                  <a:lnTo>
                    <a:pt x="351789" y="288290"/>
                  </a:lnTo>
                  <a:lnTo>
                    <a:pt x="349250" y="294640"/>
                  </a:lnTo>
                  <a:lnTo>
                    <a:pt x="345439" y="298450"/>
                  </a:lnTo>
                  <a:lnTo>
                    <a:pt x="341629" y="303530"/>
                  </a:lnTo>
                  <a:lnTo>
                    <a:pt x="337819" y="311150"/>
                  </a:lnTo>
                  <a:lnTo>
                    <a:pt x="334009" y="316230"/>
                  </a:lnTo>
                  <a:lnTo>
                    <a:pt x="330200" y="323850"/>
                  </a:lnTo>
                  <a:lnTo>
                    <a:pt x="326389" y="331470"/>
                  </a:lnTo>
                  <a:lnTo>
                    <a:pt x="321309" y="339090"/>
                  </a:lnTo>
                  <a:lnTo>
                    <a:pt x="317500" y="349250"/>
                  </a:lnTo>
                  <a:lnTo>
                    <a:pt x="308609" y="367030"/>
                  </a:lnTo>
                  <a:lnTo>
                    <a:pt x="299719" y="388620"/>
                  </a:lnTo>
                  <a:lnTo>
                    <a:pt x="289559" y="412750"/>
                  </a:lnTo>
                  <a:lnTo>
                    <a:pt x="279400" y="438150"/>
                  </a:lnTo>
                  <a:lnTo>
                    <a:pt x="269239" y="466090"/>
                  </a:lnTo>
                  <a:lnTo>
                    <a:pt x="119379" y="880110"/>
                  </a:lnTo>
                  <a:lnTo>
                    <a:pt x="0" y="880110"/>
                  </a:lnTo>
                  <a:lnTo>
                    <a:pt x="313689" y="20320"/>
                  </a:lnTo>
                  <a:close/>
                </a:path>
              </a:pathLst>
            </a:custGeom>
            <a:ln w="12579">
              <a:solidFill>
                <a:srgbClr val="BFBFB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095356" y="5642102"/>
              <a:ext cx="632155" cy="1212342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095749" y="5651500"/>
              <a:ext cx="631190" cy="1206500"/>
            </a:xfrm>
            <a:custGeom>
              <a:avLst/>
              <a:gdLst/>
              <a:ahLst/>
              <a:cxnLst/>
              <a:rect l="l" t="t" r="r" b="b"/>
              <a:pathLst>
                <a:path w="631189" h="1206500">
                  <a:moveTo>
                    <a:pt x="430529" y="346710"/>
                  </a:moveTo>
                  <a:lnTo>
                    <a:pt x="487679" y="346710"/>
                  </a:lnTo>
                  <a:lnTo>
                    <a:pt x="400050" y="586740"/>
                  </a:lnTo>
                  <a:lnTo>
                    <a:pt x="342900" y="586740"/>
                  </a:lnTo>
                  <a:lnTo>
                    <a:pt x="118110" y="1206500"/>
                  </a:lnTo>
                  <a:lnTo>
                    <a:pt x="0" y="1206500"/>
                  </a:lnTo>
                  <a:lnTo>
                    <a:pt x="224789" y="586740"/>
                  </a:lnTo>
                  <a:lnTo>
                    <a:pt x="180339" y="586740"/>
                  </a:lnTo>
                  <a:lnTo>
                    <a:pt x="267970" y="346710"/>
                  </a:lnTo>
                  <a:lnTo>
                    <a:pt x="312420" y="346710"/>
                  </a:lnTo>
                  <a:lnTo>
                    <a:pt x="326389" y="307339"/>
                  </a:lnTo>
                  <a:lnTo>
                    <a:pt x="336550" y="280669"/>
                  </a:lnTo>
                  <a:lnTo>
                    <a:pt x="347979" y="252730"/>
                  </a:lnTo>
                  <a:lnTo>
                    <a:pt x="359410" y="222250"/>
                  </a:lnTo>
                  <a:lnTo>
                    <a:pt x="372110" y="191769"/>
                  </a:lnTo>
                  <a:lnTo>
                    <a:pt x="379729" y="175260"/>
                  </a:lnTo>
                  <a:lnTo>
                    <a:pt x="386079" y="161289"/>
                  </a:lnTo>
                  <a:lnTo>
                    <a:pt x="392429" y="148589"/>
                  </a:lnTo>
                  <a:lnTo>
                    <a:pt x="398779" y="134619"/>
                  </a:lnTo>
                  <a:lnTo>
                    <a:pt x="405129" y="121919"/>
                  </a:lnTo>
                  <a:lnTo>
                    <a:pt x="412750" y="110489"/>
                  </a:lnTo>
                  <a:lnTo>
                    <a:pt x="419100" y="99060"/>
                  </a:lnTo>
                  <a:lnTo>
                    <a:pt x="425450" y="88900"/>
                  </a:lnTo>
                  <a:lnTo>
                    <a:pt x="431800" y="78739"/>
                  </a:lnTo>
                  <a:lnTo>
                    <a:pt x="438150" y="69850"/>
                  </a:lnTo>
                  <a:lnTo>
                    <a:pt x="444500" y="60960"/>
                  </a:lnTo>
                  <a:lnTo>
                    <a:pt x="452120" y="53339"/>
                  </a:lnTo>
                  <a:lnTo>
                    <a:pt x="458470" y="44450"/>
                  </a:lnTo>
                  <a:lnTo>
                    <a:pt x="466089" y="38100"/>
                  </a:lnTo>
                  <a:lnTo>
                    <a:pt x="473710" y="30480"/>
                  </a:lnTo>
                  <a:lnTo>
                    <a:pt x="480060" y="24130"/>
                  </a:lnTo>
                  <a:lnTo>
                    <a:pt x="487679" y="17780"/>
                  </a:lnTo>
                  <a:lnTo>
                    <a:pt x="495300" y="13969"/>
                  </a:lnTo>
                  <a:lnTo>
                    <a:pt x="504189" y="8889"/>
                  </a:lnTo>
                  <a:lnTo>
                    <a:pt x="511810" y="5080"/>
                  </a:lnTo>
                  <a:lnTo>
                    <a:pt x="520700" y="2539"/>
                  </a:lnTo>
                  <a:lnTo>
                    <a:pt x="529589" y="1269"/>
                  </a:lnTo>
                  <a:lnTo>
                    <a:pt x="539750" y="0"/>
                  </a:lnTo>
                  <a:lnTo>
                    <a:pt x="548639" y="0"/>
                  </a:lnTo>
                  <a:lnTo>
                    <a:pt x="565150" y="0"/>
                  </a:lnTo>
                  <a:lnTo>
                    <a:pt x="584200" y="5080"/>
                  </a:lnTo>
                  <a:lnTo>
                    <a:pt x="631189" y="20319"/>
                  </a:lnTo>
                  <a:lnTo>
                    <a:pt x="546100" y="218439"/>
                  </a:lnTo>
                  <a:lnTo>
                    <a:pt x="537210" y="214630"/>
                  </a:lnTo>
                  <a:lnTo>
                    <a:pt x="529589" y="210819"/>
                  </a:lnTo>
                  <a:lnTo>
                    <a:pt x="521970" y="209550"/>
                  </a:lnTo>
                  <a:lnTo>
                    <a:pt x="515620" y="209550"/>
                  </a:lnTo>
                  <a:lnTo>
                    <a:pt x="511810" y="209550"/>
                  </a:lnTo>
                  <a:lnTo>
                    <a:pt x="506729" y="209550"/>
                  </a:lnTo>
                  <a:lnTo>
                    <a:pt x="504189" y="210819"/>
                  </a:lnTo>
                  <a:lnTo>
                    <a:pt x="500379" y="213360"/>
                  </a:lnTo>
                  <a:lnTo>
                    <a:pt x="496570" y="214630"/>
                  </a:lnTo>
                  <a:lnTo>
                    <a:pt x="494029" y="217169"/>
                  </a:lnTo>
                  <a:lnTo>
                    <a:pt x="491489" y="218439"/>
                  </a:lnTo>
                  <a:lnTo>
                    <a:pt x="490220" y="220980"/>
                  </a:lnTo>
                  <a:lnTo>
                    <a:pt x="488950" y="220980"/>
                  </a:lnTo>
                  <a:lnTo>
                    <a:pt x="487679" y="223519"/>
                  </a:lnTo>
                  <a:lnTo>
                    <a:pt x="483870" y="227330"/>
                  </a:lnTo>
                  <a:lnTo>
                    <a:pt x="481329" y="231139"/>
                  </a:lnTo>
                  <a:lnTo>
                    <a:pt x="477520" y="237489"/>
                  </a:lnTo>
                  <a:lnTo>
                    <a:pt x="473710" y="242569"/>
                  </a:lnTo>
                  <a:lnTo>
                    <a:pt x="469900" y="248919"/>
                  </a:lnTo>
                  <a:lnTo>
                    <a:pt x="467360" y="255269"/>
                  </a:lnTo>
                  <a:lnTo>
                    <a:pt x="463550" y="262889"/>
                  </a:lnTo>
                  <a:lnTo>
                    <a:pt x="459739" y="270510"/>
                  </a:lnTo>
                  <a:lnTo>
                    <a:pt x="457200" y="276860"/>
                  </a:lnTo>
                  <a:lnTo>
                    <a:pt x="454660" y="281939"/>
                  </a:lnTo>
                  <a:lnTo>
                    <a:pt x="448310" y="298450"/>
                  </a:lnTo>
                  <a:lnTo>
                    <a:pt x="440689" y="320039"/>
                  </a:lnTo>
                  <a:lnTo>
                    <a:pt x="430529" y="346710"/>
                  </a:lnTo>
                  <a:close/>
                </a:path>
              </a:pathLst>
            </a:custGeom>
            <a:ln w="12579">
              <a:solidFill>
                <a:srgbClr val="BFBFB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14596" y="5974600"/>
              <a:ext cx="549910" cy="879843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4314189" y="5977890"/>
              <a:ext cx="546100" cy="880110"/>
            </a:xfrm>
            <a:custGeom>
              <a:avLst/>
              <a:gdLst/>
              <a:ahLst/>
              <a:cxnLst/>
              <a:rect l="l" t="t" r="r" b="b"/>
              <a:pathLst>
                <a:path w="546100" h="880109">
                  <a:moveTo>
                    <a:pt x="313689" y="20320"/>
                  </a:moveTo>
                  <a:lnTo>
                    <a:pt x="424180" y="20320"/>
                  </a:lnTo>
                  <a:lnTo>
                    <a:pt x="372110" y="160020"/>
                  </a:lnTo>
                  <a:lnTo>
                    <a:pt x="384810" y="138430"/>
                  </a:lnTo>
                  <a:lnTo>
                    <a:pt x="406400" y="100330"/>
                  </a:lnTo>
                  <a:lnTo>
                    <a:pt x="435610" y="55880"/>
                  </a:lnTo>
                  <a:lnTo>
                    <a:pt x="443230" y="44450"/>
                  </a:lnTo>
                  <a:lnTo>
                    <a:pt x="452120" y="34290"/>
                  </a:lnTo>
                  <a:lnTo>
                    <a:pt x="458470" y="26670"/>
                  </a:lnTo>
                  <a:lnTo>
                    <a:pt x="466089" y="20320"/>
                  </a:lnTo>
                  <a:lnTo>
                    <a:pt x="499110" y="1270"/>
                  </a:lnTo>
                  <a:lnTo>
                    <a:pt x="505460" y="0"/>
                  </a:lnTo>
                  <a:lnTo>
                    <a:pt x="511810" y="1270"/>
                  </a:lnTo>
                  <a:lnTo>
                    <a:pt x="518160" y="3810"/>
                  </a:lnTo>
                  <a:lnTo>
                    <a:pt x="524510" y="6350"/>
                  </a:lnTo>
                  <a:lnTo>
                    <a:pt x="546100" y="45720"/>
                  </a:lnTo>
                  <a:lnTo>
                    <a:pt x="424180" y="281940"/>
                  </a:lnTo>
                  <a:lnTo>
                    <a:pt x="421639" y="275590"/>
                  </a:lnTo>
                  <a:lnTo>
                    <a:pt x="417830" y="270510"/>
                  </a:lnTo>
                  <a:lnTo>
                    <a:pt x="415289" y="265430"/>
                  </a:lnTo>
                  <a:lnTo>
                    <a:pt x="412750" y="262890"/>
                  </a:lnTo>
                  <a:lnTo>
                    <a:pt x="408939" y="260350"/>
                  </a:lnTo>
                  <a:lnTo>
                    <a:pt x="406400" y="259080"/>
                  </a:lnTo>
                  <a:lnTo>
                    <a:pt x="403860" y="256540"/>
                  </a:lnTo>
                  <a:lnTo>
                    <a:pt x="400050" y="256540"/>
                  </a:lnTo>
                  <a:lnTo>
                    <a:pt x="397510" y="256540"/>
                  </a:lnTo>
                  <a:lnTo>
                    <a:pt x="393700" y="257810"/>
                  </a:lnTo>
                  <a:lnTo>
                    <a:pt x="391160" y="259080"/>
                  </a:lnTo>
                  <a:lnTo>
                    <a:pt x="388620" y="260350"/>
                  </a:lnTo>
                  <a:lnTo>
                    <a:pt x="384810" y="261620"/>
                  </a:lnTo>
                  <a:lnTo>
                    <a:pt x="381000" y="264160"/>
                  </a:lnTo>
                  <a:lnTo>
                    <a:pt x="378460" y="266700"/>
                  </a:lnTo>
                  <a:lnTo>
                    <a:pt x="374650" y="270510"/>
                  </a:lnTo>
                  <a:lnTo>
                    <a:pt x="370839" y="273050"/>
                  </a:lnTo>
                  <a:lnTo>
                    <a:pt x="367030" y="276860"/>
                  </a:lnTo>
                  <a:lnTo>
                    <a:pt x="364489" y="281940"/>
                  </a:lnTo>
                  <a:lnTo>
                    <a:pt x="360680" y="287020"/>
                  </a:lnTo>
                  <a:lnTo>
                    <a:pt x="356870" y="292100"/>
                  </a:lnTo>
                  <a:lnTo>
                    <a:pt x="353060" y="298450"/>
                  </a:lnTo>
                  <a:lnTo>
                    <a:pt x="347980" y="303530"/>
                  </a:lnTo>
                  <a:lnTo>
                    <a:pt x="344170" y="311150"/>
                  </a:lnTo>
                  <a:lnTo>
                    <a:pt x="337820" y="320040"/>
                  </a:lnTo>
                  <a:lnTo>
                    <a:pt x="332739" y="331470"/>
                  </a:lnTo>
                  <a:lnTo>
                    <a:pt x="326389" y="342900"/>
                  </a:lnTo>
                  <a:lnTo>
                    <a:pt x="320039" y="355600"/>
                  </a:lnTo>
                  <a:lnTo>
                    <a:pt x="306070" y="384810"/>
                  </a:lnTo>
                  <a:lnTo>
                    <a:pt x="292100" y="417830"/>
                  </a:lnTo>
                  <a:lnTo>
                    <a:pt x="275589" y="454660"/>
                  </a:lnTo>
                  <a:lnTo>
                    <a:pt x="259080" y="496570"/>
                  </a:lnTo>
                  <a:lnTo>
                    <a:pt x="242570" y="542290"/>
                  </a:lnTo>
                  <a:lnTo>
                    <a:pt x="223520" y="591820"/>
                  </a:lnTo>
                  <a:lnTo>
                    <a:pt x="119380" y="880110"/>
                  </a:lnTo>
                  <a:lnTo>
                    <a:pt x="0" y="880110"/>
                  </a:lnTo>
                  <a:lnTo>
                    <a:pt x="313689" y="20320"/>
                  </a:lnTo>
                  <a:close/>
                </a:path>
              </a:pathLst>
            </a:custGeom>
            <a:ln w="12579">
              <a:solidFill>
                <a:srgbClr val="BFBFB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604042" y="5971324"/>
              <a:ext cx="563041" cy="912596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975923" y="5974600"/>
              <a:ext cx="786599" cy="879843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4975860" y="5977890"/>
              <a:ext cx="786130" cy="880110"/>
            </a:xfrm>
            <a:custGeom>
              <a:avLst/>
              <a:gdLst/>
              <a:ahLst/>
              <a:cxnLst/>
              <a:rect l="l" t="t" r="r" b="b"/>
              <a:pathLst>
                <a:path w="786129" h="880109">
                  <a:moveTo>
                    <a:pt x="312419" y="20320"/>
                  </a:moveTo>
                  <a:lnTo>
                    <a:pt x="422910" y="20320"/>
                  </a:lnTo>
                  <a:lnTo>
                    <a:pt x="378460" y="144780"/>
                  </a:lnTo>
                  <a:lnTo>
                    <a:pt x="391160" y="127000"/>
                  </a:lnTo>
                  <a:lnTo>
                    <a:pt x="403860" y="109220"/>
                  </a:lnTo>
                  <a:lnTo>
                    <a:pt x="415289" y="92710"/>
                  </a:lnTo>
                  <a:lnTo>
                    <a:pt x="426719" y="77470"/>
                  </a:lnTo>
                  <a:lnTo>
                    <a:pt x="457200" y="43180"/>
                  </a:lnTo>
                  <a:lnTo>
                    <a:pt x="476250" y="26670"/>
                  </a:lnTo>
                  <a:lnTo>
                    <a:pt x="485139" y="19050"/>
                  </a:lnTo>
                  <a:lnTo>
                    <a:pt x="494029" y="13970"/>
                  </a:lnTo>
                  <a:lnTo>
                    <a:pt x="502919" y="8890"/>
                  </a:lnTo>
                  <a:lnTo>
                    <a:pt x="511810" y="5080"/>
                  </a:lnTo>
                  <a:lnTo>
                    <a:pt x="520700" y="2540"/>
                  </a:lnTo>
                  <a:lnTo>
                    <a:pt x="528319" y="1270"/>
                  </a:lnTo>
                  <a:lnTo>
                    <a:pt x="537210" y="0"/>
                  </a:lnTo>
                  <a:lnTo>
                    <a:pt x="546100" y="1270"/>
                  </a:lnTo>
                  <a:lnTo>
                    <a:pt x="576579" y="21590"/>
                  </a:lnTo>
                  <a:lnTo>
                    <a:pt x="580389" y="27940"/>
                  </a:lnTo>
                  <a:lnTo>
                    <a:pt x="582929" y="36830"/>
                  </a:lnTo>
                  <a:lnTo>
                    <a:pt x="584200" y="46990"/>
                  </a:lnTo>
                  <a:lnTo>
                    <a:pt x="585469" y="57150"/>
                  </a:lnTo>
                  <a:lnTo>
                    <a:pt x="585469" y="69850"/>
                  </a:lnTo>
                  <a:lnTo>
                    <a:pt x="585469" y="82550"/>
                  </a:lnTo>
                  <a:lnTo>
                    <a:pt x="585469" y="96520"/>
                  </a:lnTo>
                  <a:lnTo>
                    <a:pt x="584200" y="111760"/>
                  </a:lnTo>
                  <a:lnTo>
                    <a:pt x="581660" y="127000"/>
                  </a:lnTo>
                  <a:lnTo>
                    <a:pt x="579119" y="144780"/>
                  </a:lnTo>
                  <a:lnTo>
                    <a:pt x="607060" y="106680"/>
                  </a:lnTo>
                  <a:lnTo>
                    <a:pt x="619760" y="88900"/>
                  </a:lnTo>
                  <a:lnTo>
                    <a:pt x="631189" y="74930"/>
                  </a:lnTo>
                  <a:lnTo>
                    <a:pt x="661669" y="39370"/>
                  </a:lnTo>
                  <a:lnTo>
                    <a:pt x="697229" y="11430"/>
                  </a:lnTo>
                  <a:lnTo>
                    <a:pt x="722629" y="2540"/>
                  </a:lnTo>
                  <a:lnTo>
                    <a:pt x="730250" y="0"/>
                  </a:lnTo>
                  <a:lnTo>
                    <a:pt x="739139" y="0"/>
                  </a:lnTo>
                  <a:lnTo>
                    <a:pt x="750569" y="1270"/>
                  </a:lnTo>
                  <a:lnTo>
                    <a:pt x="781050" y="31750"/>
                  </a:lnTo>
                  <a:lnTo>
                    <a:pt x="782319" y="39370"/>
                  </a:lnTo>
                  <a:lnTo>
                    <a:pt x="783589" y="46990"/>
                  </a:lnTo>
                  <a:lnTo>
                    <a:pt x="784860" y="55880"/>
                  </a:lnTo>
                  <a:lnTo>
                    <a:pt x="786129" y="63500"/>
                  </a:lnTo>
                  <a:lnTo>
                    <a:pt x="786129" y="72390"/>
                  </a:lnTo>
                  <a:lnTo>
                    <a:pt x="786129" y="82550"/>
                  </a:lnTo>
                  <a:lnTo>
                    <a:pt x="786129" y="93980"/>
                  </a:lnTo>
                  <a:lnTo>
                    <a:pt x="784860" y="104140"/>
                  </a:lnTo>
                  <a:lnTo>
                    <a:pt x="783589" y="116840"/>
                  </a:lnTo>
                  <a:lnTo>
                    <a:pt x="781050" y="129540"/>
                  </a:lnTo>
                  <a:lnTo>
                    <a:pt x="779779" y="143510"/>
                  </a:lnTo>
                  <a:lnTo>
                    <a:pt x="775969" y="157480"/>
                  </a:lnTo>
                  <a:lnTo>
                    <a:pt x="768350" y="187960"/>
                  </a:lnTo>
                  <a:lnTo>
                    <a:pt x="759460" y="222250"/>
                  </a:lnTo>
                  <a:lnTo>
                    <a:pt x="749300" y="257810"/>
                  </a:lnTo>
                  <a:lnTo>
                    <a:pt x="735329" y="297180"/>
                  </a:lnTo>
                  <a:lnTo>
                    <a:pt x="721360" y="339090"/>
                  </a:lnTo>
                  <a:lnTo>
                    <a:pt x="524510" y="880110"/>
                  </a:lnTo>
                  <a:lnTo>
                    <a:pt x="405129" y="880110"/>
                  </a:lnTo>
                  <a:lnTo>
                    <a:pt x="584200" y="389890"/>
                  </a:lnTo>
                  <a:lnTo>
                    <a:pt x="589279" y="375920"/>
                  </a:lnTo>
                  <a:lnTo>
                    <a:pt x="593089" y="361950"/>
                  </a:lnTo>
                  <a:lnTo>
                    <a:pt x="596900" y="349250"/>
                  </a:lnTo>
                  <a:lnTo>
                    <a:pt x="600710" y="339090"/>
                  </a:lnTo>
                  <a:lnTo>
                    <a:pt x="603250" y="327660"/>
                  </a:lnTo>
                  <a:lnTo>
                    <a:pt x="604519" y="323850"/>
                  </a:lnTo>
                  <a:lnTo>
                    <a:pt x="605789" y="318770"/>
                  </a:lnTo>
                  <a:lnTo>
                    <a:pt x="605789" y="314960"/>
                  </a:lnTo>
                  <a:lnTo>
                    <a:pt x="605789" y="311150"/>
                  </a:lnTo>
                  <a:lnTo>
                    <a:pt x="607060" y="306070"/>
                  </a:lnTo>
                  <a:lnTo>
                    <a:pt x="607060" y="303530"/>
                  </a:lnTo>
                  <a:lnTo>
                    <a:pt x="608329" y="293370"/>
                  </a:lnTo>
                  <a:lnTo>
                    <a:pt x="608329" y="287020"/>
                  </a:lnTo>
                  <a:lnTo>
                    <a:pt x="608329" y="283210"/>
                  </a:lnTo>
                  <a:lnTo>
                    <a:pt x="608329" y="279400"/>
                  </a:lnTo>
                  <a:lnTo>
                    <a:pt x="607060" y="276860"/>
                  </a:lnTo>
                  <a:lnTo>
                    <a:pt x="607060" y="271780"/>
                  </a:lnTo>
                  <a:lnTo>
                    <a:pt x="605789" y="270510"/>
                  </a:lnTo>
                  <a:lnTo>
                    <a:pt x="604519" y="266700"/>
                  </a:lnTo>
                  <a:lnTo>
                    <a:pt x="603250" y="265430"/>
                  </a:lnTo>
                  <a:lnTo>
                    <a:pt x="603250" y="262890"/>
                  </a:lnTo>
                  <a:lnTo>
                    <a:pt x="600710" y="261620"/>
                  </a:lnTo>
                  <a:lnTo>
                    <a:pt x="599439" y="260350"/>
                  </a:lnTo>
                  <a:lnTo>
                    <a:pt x="598169" y="260350"/>
                  </a:lnTo>
                  <a:lnTo>
                    <a:pt x="595629" y="259080"/>
                  </a:lnTo>
                  <a:lnTo>
                    <a:pt x="594360" y="259080"/>
                  </a:lnTo>
                  <a:lnTo>
                    <a:pt x="588010" y="260350"/>
                  </a:lnTo>
                  <a:lnTo>
                    <a:pt x="585469" y="260350"/>
                  </a:lnTo>
                  <a:lnTo>
                    <a:pt x="582929" y="261620"/>
                  </a:lnTo>
                  <a:lnTo>
                    <a:pt x="580389" y="262890"/>
                  </a:lnTo>
                  <a:lnTo>
                    <a:pt x="576579" y="265430"/>
                  </a:lnTo>
                  <a:lnTo>
                    <a:pt x="574039" y="266700"/>
                  </a:lnTo>
                  <a:lnTo>
                    <a:pt x="571500" y="269240"/>
                  </a:lnTo>
                  <a:lnTo>
                    <a:pt x="567689" y="271780"/>
                  </a:lnTo>
                  <a:lnTo>
                    <a:pt x="565150" y="275590"/>
                  </a:lnTo>
                  <a:lnTo>
                    <a:pt x="561339" y="279400"/>
                  </a:lnTo>
                  <a:lnTo>
                    <a:pt x="558800" y="281940"/>
                  </a:lnTo>
                  <a:lnTo>
                    <a:pt x="554989" y="287020"/>
                  </a:lnTo>
                  <a:lnTo>
                    <a:pt x="552450" y="290830"/>
                  </a:lnTo>
                  <a:lnTo>
                    <a:pt x="547369" y="295910"/>
                  </a:lnTo>
                  <a:lnTo>
                    <a:pt x="544829" y="300990"/>
                  </a:lnTo>
                  <a:lnTo>
                    <a:pt x="541019" y="306070"/>
                  </a:lnTo>
                  <a:lnTo>
                    <a:pt x="537210" y="312420"/>
                  </a:lnTo>
                  <a:lnTo>
                    <a:pt x="533400" y="318770"/>
                  </a:lnTo>
                  <a:lnTo>
                    <a:pt x="530860" y="325120"/>
                  </a:lnTo>
                  <a:lnTo>
                    <a:pt x="527050" y="332740"/>
                  </a:lnTo>
                  <a:lnTo>
                    <a:pt x="523239" y="339090"/>
                  </a:lnTo>
                  <a:lnTo>
                    <a:pt x="515619" y="355600"/>
                  </a:lnTo>
                  <a:lnTo>
                    <a:pt x="508000" y="373380"/>
                  </a:lnTo>
                  <a:lnTo>
                    <a:pt x="499110" y="392430"/>
                  </a:lnTo>
                  <a:lnTo>
                    <a:pt x="491489" y="414020"/>
                  </a:lnTo>
                  <a:lnTo>
                    <a:pt x="482600" y="436880"/>
                  </a:lnTo>
                  <a:lnTo>
                    <a:pt x="321310" y="880110"/>
                  </a:lnTo>
                  <a:lnTo>
                    <a:pt x="203200" y="880110"/>
                  </a:lnTo>
                  <a:lnTo>
                    <a:pt x="374650" y="405130"/>
                  </a:lnTo>
                  <a:lnTo>
                    <a:pt x="384810" y="379730"/>
                  </a:lnTo>
                  <a:lnTo>
                    <a:pt x="392429" y="358140"/>
                  </a:lnTo>
                  <a:lnTo>
                    <a:pt x="394969" y="349250"/>
                  </a:lnTo>
                  <a:lnTo>
                    <a:pt x="397510" y="341630"/>
                  </a:lnTo>
                  <a:lnTo>
                    <a:pt x="398779" y="334010"/>
                  </a:lnTo>
                  <a:lnTo>
                    <a:pt x="401319" y="328930"/>
                  </a:lnTo>
                  <a:lnTo>
                    <a:pt x="402589" y="320040"/>
                  </a:lnTo>
                  <a:lnTo>
                    <a:pt x="403860" y="313690"/>
                  </a:lnTo>
                  <a:lnTo>
                    <a:pt x="405129" y="306070"/>
                  </a:lnTo>
                  <a:lnTo>
                    <a:pt x="406400" y="299720"/>
                  </a:lnTo>
                  <a:lnTo>
                    <a:pt x="407669" y="293370"/>
                  </a:lnTo>
                  <a:lnTo>
                    <a:pt x="407669" y="287020"/>
                  </a:lnTo>
                  <a:lnTo>
                    <a:pt x="407669" y="281940"/>
                  </a:lnTo>
                  <a:lnTo>
                    <a:pt x="406400" y="276860"/>
                  </a:lnTo>
                  <a:lnTo>
                    <a:pt x="406400" y="270510"/>
                  </a:lnTo>
                  <a:lnTo>
                    <a:pt x="405129" y="267970"/>
                  </a:lnTo>
                  <a:lnTo>
                    <a:pt x="403860" y="264160"/>
                  </a:lnTo>
                  <a:lnTo>
                    <a:pt x="401319" y="261620"/>
                  </a:lnTo>
                  <a:lnTo>
                    <a:pt x="400050" y="260350"/>
                  </a:lnTo>
                  <a:lnTo>
                    <a:pt x="397510" y="257810"/>
                  </a:lnTo>
                  <a:lnTo>
                    <a:pt x="394969" y="256540"/>
                  </a:lnTo>
                  <a:lnTo>
                    <a:pt x="392429" y="256540"/>
                  </a:lnTo>
                  <a:lnTo>
                    <a:pt x="386079" y="257810"/>
                  </a:lnTo>
                  <a:lnTo>
                    <a:pt x="384810" y="257810"/>
                  </a:lnTo>
                  <a:lnTo>
                    <a:pt x="382269" y="260350"/>
                  </a:lnTo>
                  <a:lnTo>
                    <a:pt x="378460" y="260350"/>
                  </a:lnTo>
                  <a:lnTo>
                    <a:pt x="375919" y="262890"/>
                  </a:lnTo>
                  <a:lnTo>
                    <a:pt x="372110" y="265430"/>
                  </a:lnTo>
                  <a:lnTo>
                    <a:pt x="369569" y="267970"/>
                  </a:lnTo>
                  <a:lnTo>
                    <a:pt x="367029" y="270510"/>
                  </a:lnTo>
                  <a:lnTo>
                    <a:pt x="363219" y="273050"/>
                  </a:lnTo>
                  <a:lnTo>
                    <a:pt x="360679" y="276860"/>
                  </a:lnTo>
                  <a:lnTo>
                    <a:pt x="356869" y="281940"/>
                  </a:lnTo>
                  <a:lnTo>
                    <a:pt x="353060" y="285750"/>
                  </a:lnTo>
                  <a:lnTo>
                    <a:pt x="350519" y="289560"/>
                  </a:lnTo>
                  <a:lnTo>
                    <a:pt x="342900" y="299720"/>
                  </a:lnTo>
                  <a:lnTo>
                    <a:pt x="339089" y="304800"/>
                  </a:lnTo>
                  <a:lnTo>
                    <a:pt x="335279" y="311150"/>
                  </a:lnTo>
                  <a:lnTo>
                    <a:pt x="331469" y="317500"/>
                  </a:lnTo>
                  <a:lnTo>
                    <a:pt x="328929" y="325120"/>
                  </a:lnTo>
                  <a:lnTo>
                    <a:pt x="323850" y="332740"/>
                  </a:lnTo>
                  <a:lnTo>
                    <a:pt x="321310" y="339090"/>
                  </a:lnTo>
                  <a:lnTo>
                    <a:pt x="312419" y="356870"/>
                  </a:lnTo>
                  <a:lnTo>
                    <a:pt x="304800" y="374650"/>
                  </a:lnTo>
                  <a:lnTo>
                    <a:pt x="295910" y="394970"/>
                  </a:lnTo>
                  <a:lnTo>
                    <a:pt x="288289" y="416560"/>
                  </a:lnTo>
                  <a:lnTo>
                    <a:pt x="278129" y="440690"/>
                  </a:lnTo>
                  <a:lnTo>
                    <a:pt x="119379" y="880110"/>
                  </a:lnTo>
                  <a:lnTo>
                    <a:pt x="0" y="880110"/>
                  </a:lnTo>
                  <a:lnTo>
                    <a:pt x="312419" y="20320"/>
                  </a:lnTo>
                  <a:close/>
                </a:path>
              </a:pathLst>
            </a:custGeom>
            <a:ln w="12579">
              <a:solidFill>
                <a:srgbClr val="BFBFB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631840" y="5971324"/>
              <a:ext cx="518045" cy="912596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514660" y="5632510"/>
              <a:ext cx="3621979" cy="1238189"/>
            </a:xfrm>
            <a:prstGeom prst="rect">
              <a:avLst/>
            </a:prstGeom>
          </p:spPr>
        </p:pic>
      </p:grp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5600" y="65666"/>
            <a:ext cx="5892223" cy="1366876"/>
          </a:xfrm>
          <a:prstGeom prst="rect">
            <a:avLst/>
          </a:prstGeom>
        </p:spPr>
        <p:txBody>
          <a:bodyPr vert="horz" wrap="square" lIns="0" tIns="12537" rIns="0" bIns="0" rtlCol="0">
            <a:spAutoFit/>
          </a:bodyPr>
          <a:lstStyle/>
          <a:p>
            <a:pPr marL="11397">
              <a:spcBef>
                <a:spcPts val="99"/>
              </a:spcBef>
            </a:pPr>
            <a:r>
              <a:rPr dirty="0"/>
              <a:t>Types</a:t>
            </a:r>
            <a:r>
              <a:rPr spc="-13" dirty="0"/>
              <a:t> </a:t>
            </a:r>
            <a:r>
              <a:rPr dirty="0"/>
              <a:t>of</a:t>
            </a:r>
            <a:r>
              <a:rPr spc="-18" dirty="0"/>
              <a:t> </a:t>
            </a:r>
            <a:r>
              <a:rPr spc="-4" dirty="0"/>
              <a:t>Operating</a:t>
            </a:r>
            <a:r>
              <a:rPr spc="-22" dirty="0"/>
              <a:t> </a:t>
            </a:r>
            <a:r>
              <a:rPr spc="-4" dirty="0"/>
              <a:t>Systems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5618" y="1128433"/>
            <a:ext cx="6027882" cy="4966711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sz="3200" spc="-4" dirty="0">
                <a:solidFill>
                  <a:srgbClr val="0066CC"/>
                </a:solidFill>
                <a:latin typeface="Arial MT"/>
                <a:cs typeface="Arial MT"/>
              </a:rPr>
              <a:t>3.</a:t>
            </a:r>
            <a:r>
              <a:rPr sz="3200" spc="-27" dirty="0">
                <a:solidFill>
                  <a:srgbClr val="0066CC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066CC"/>
                </a:solidFill>
                <a:latin typeface="Arial MT"/>
                <a:cs typeface="Arial MT"/>
              </a:rPr>
              <a:t>Real</a:t>
            </a:r>
            <a:r>
              <a:rPr sz="3200" spc="-9" dirty="0">
                <a:solidFill>
                  <a:srgbClr val="0066CC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0066CC"/>
                </a:solidFill>
                <a:latin typeface="Arial MT"/>
                <a:cs typeface="Arial MT"/>
              </a:rPr>
              <a:t>Time</a:t>
            </a:r>
            <a:r>
              <a:rPr sz="3200" spc="-18" dirty="0">
                <a:solidFill>
                  <a:srgbClr val="0066CC"/>
                </a:solidFill>
                <a:latin typeface="Arial MT"/>
                <a:cs typeface="Arial MT"/>
              </a:rPr>
              <a:t> </a:t>
            </a:r>
            <a:r>
              <a:rPr sz="3200" spc="-4" dirty="0">
                <a:solidFill>
                  <a:srgbClr val="0066CC"/>
                </a:solidFill>
                <a:latin typeface="Arial MT"/>
                <a:cs typeface="Arial MT"/>
              </a:rPr>
              <a:t>Operating</a:t>
            </a:r>
            <a:r>
              <a:rPr sz="3200" spc="-13" dirty="0">
                <a:solidFill>
                  <a:srgbClr val="0066CC"/>
                </a:solidFill>
                <a:latin typeface="Arial MT"/>
                <a:cs typeface="Arial MT"/>
              </a:rPr>
              <a:t> </a:t>
            </a:r>
            <a:r>
              <a:rPr sz="3200" spc="-4" dirty="0">
                <a:solidFill>
                  <a:srgbClr val="0066CC"/>
                </a:solidFill>
                <a:latin typeface="Arial MT"/>
                <a:cs typeface="Arial MT"/>
              </a:rPr>
              <a:t>Systems</a:t>
            </a:r>
            <a:endParaRPr sz="3200">
              <a:latin typeface="Arial MT"/>
              <a:cs typeface="Arial MT"/>
            </a:endParaRPr>
          </a:p>
          <a:p>
            <a:pPr>
              <a:spcBef>
                <a:spcPts val="22"/>
              </a:spcBef>
            </a:pPr>
            <a:endParaRPr sz="3500">
              <a:latin typeface="Arial MT"/>
              <a:cs typeface="Arial MT"/>
            </a:endParaRPr>
          </a:p>
          <a:p>
            <a:pPr marL="325954" marR="200017" algn="just"/>
            <a:r>
              <a:rPr sz="2400" b="1" dirty="0">
                <a:solidFill>
                  <a:srgbClr val="0066CC"/>
                </a:solidFill>
                <a:latin typeface="Arial"/>
                <a:cs typeface="Arial"/>
              </a:rPr>
              <a:t>RTOS</a:t>
            </a:r>
            <a:r>
              <a:rPr sz="2400" b="1" spc="-18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C4C4C"/>
                </a:solidFill>
                <a:latin typeface="Arial"/>
                <a:cs typeface="Arial"/>
              </a:rPr>
              <a:t>are</a:t>
            </a:r>
            <a:r>
              <a:rPr sz="2400" b="1" spc="-9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b="1" spc="-4" dirty="0">
                <a:solidFill>
                  <a:srgbClr val="4C4C4C"/>
                </a:solidFill>
                <a:latin typeface="Arial"/>
                <a:cs typeface="Arial"/>
              </a:rPr>
              <a:t>used</a:t>
            </a:r>
            <a:r>
              <a:rPr sz="2400" b="1" spc="-18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b="1" spc="4" dirty="0">
                <a:solidFill>
                  <a:srgbClr val="4C4C4C"/>
                </a:solidFill>
                <a:latin typeface="Arial"/>
                <a:cs typeface="Arial"/>
              </a:rPr>
              <a:t>to</a:t>
            </a:r>
            <a:r>
              <a:rPr sz="2400" b="1" spc="-22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b="1" spc="-4" dirty="0">
                <a:solidFill>
                  <a:srgbClr val="4C4C4C"/>
                </a:solidFill>
                <a:latin typeface="Arial"/>
                <a:cs typeface="Arial"/>
              </a:rPr>
              <a:t>control machinery, </a:t>
            </a:r>
            <a:r>
              <a:rPr sz="2400" b="1" spc="-664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C4C4C"/>
                </a:solidFill>
                <a:latin typeface="Arial"/>
                <a:cs typeface="Arial"/>
              </a:rPr>
              <a:t>scientific </a:t>
            </a:r>
            <a:r>
              <a:rPr sz="2400" b="1" spc="-4" dirty="0">
                <a:solidFill>
                  <a:srgbClr val="4C4C4C"/>
                </a:solidFill>
                <a:latin typeface="Arial"/>
                <a:cs typeface="Arial"/>
              </a:rPr>
              <a:t>instruments, and industrial </a:t>
            </a:r>
            <a:r>
              <a:rPr sz="2400" b="1" spc="-664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b="1" spc="-4" dirty="0">
                <a:solidFill>
                  <a:srgbClr val="4C4C4C"/>
                </a:solidFill>
                <a:latin typeface="Arial"/>
                <a:cs typeface="Arial"/>
              </a:rPr>
              <a:t>systems.</a:t>
            </a:r>
            <a:endParaRPr sz="2400">
              <a:latin typeface="Arial"/>
              <a:cs typeface="Arial"/>
            </a:endParaRPr>
          </a:p>
          <a:p>
            <a:pPr>
              <a:spcBef>
                <a:spcPts val="13"/>
              </a:spcBef>
            </a:pPr>
            <a:endParaRPr sz="3000">
              <a:latin typeface="Arial"/>
              <a:cs typeface="Arial"/>
            </a:endParaRPr>
          </a:p>
          <a:p>
            <a:pPr marL="325954" marR="847365"/>
            <a:r>
              <a:rPr sz="2400" b="1" spc="-4" dirty="0">
                <a:solidFill>
                  <a:srgbClr val="4C4C4C"/>
                </a:solidFill>
                <a:latin typeface="Arial"/>
                <a:cs typeface="Arial"/>
              </a:rPr>
              <a:t>There</a:t>
            </a:r>
            <a:r>
              <a:rPr sz="2400" b="1" spc="-9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b="1" spc="4" dirty="0">
                <a:solidFill>
                  <a:srgbClr val="4C4C4C"/>
                </a:solidFill>
                <a:latin typeface="Arial"/>
                <a:cs typeface="Arial"/>
              </a:rPr>
              <a:t>is</a:t>
            </a:r>
            <a:r>
              <a:rPr sz="2400" b="1" spc="-9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b="1" spc="-4" dirty="0">
                <a:solidFill>
                  <a:srgbClr val="4C4C4C"/>
                </a:solidFill>
                <a:latin typeface="Arial"/>
                <a:cs typeface="Arial"/>
              </a:rPr>
              <a:t>typically</a:t>
            </a:r>
            <a:r>
              <a:rPr sz="2400" b="1" spc="-27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C4C4C"/>
                </a:solidFill>
                <a:latin typeface="Arial"/>
                <a:cs typeface="Arial"/>
              </a:rPr>
              <a:t>very</a:t>
            </a:r>
            <a:r>
              <a:rPr sz="2400" b="1" spc="-22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C4C4C"/>
                </a:solidFill>
                <a:latin typeface="Arial"/>
                <a:cs typeface="Arial"/>
              </a:rPr>
              <a:t>little </a:t>
            </a:r>
            <a:r>
              <a:rPr sz="2400" b="1" spc="-4" dirty="0">
                <a:solidFill>
                  <a:srgbClr val="4C4C4C"/>
                </a:solidFill>
                <a:latin typeface="Arial"/>
                <a:cs typeface="Arial"/>
              </a:rPr>
              <a:t>user- </a:t>
            </a:r>
            <a:r>
              <a:rPr sz="2400" b="1" spc="-66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C4C4C"/>
                </a:solidFill>
                <a:latin typeface="Arial"/>
                <a:cs typeface="Arial"/>
              </a:rPr>
              <a:t>interface</a:t>
            </a:r>
            <a:r>
              <a:rPr sz="2400" b="1" spc="-13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b="1" spc="-4" dirty="0">
                <a:solidFill>
                  <a:srgbClr val="4C4C4C"/>
                </a:solidFill>
                <a:latin typeface="Arial"/>
                <a:cs typeface="Arial"/>
              </a:rPr>
              <a:t>capability.</a:t>
            </a:r>
            <a:endParaRPr sz="2400">
              <a:latin typeface="Arial"/>
              <a:cs typeface="Arial"/>
            </a:endParaRPr>
          </a:p>
          <a:p>
            <a:pPr>
              <a:spcBef>
                <a:spcPts val="27"/>
              </a:spcBef>
            </a:pPr>
            <a:endParaRPr sz="3000">
              <a:latin typeface="Arial"/>
              <a:cs typeface="Arial"/>
            </a:endParaRPr>
          </a:p>
          <a:p>
            <a:pPr marL="325954" marR="710032"/>
            <a:r>
              <a:rPr sz="2400" b="1" spc="-4" dirty="0">
                <a:solidFill>
                  <a:srgbClr val="4C4C4C"/>
                </a:solidFill>
                <a:latin typeface="Arial"/>
                <a:cs typeface="Arial"/>
              </a:rPr>
              <a:t>Resources </a:t>
            </a:r>
            <a:r>
              <a:rPr sz="2400" b="1" dirty="0">
                <a:solidFill>
                  <a:srgbClr val="4C4C4C"/>
                </a:solidFill>
                <a:latin typeface="Arial"/>
                <a:cs typeface="Arial"/>
              </a:rPr>
              <a:t>are </a:t>
            </a:r>
            <a:r>
              <a:rPr sz="2400" b="1" spc="-4" dirty="0">
                <a:solidFill>
                  <a:srgbClr val="4C4C4C"/>
                </a:solidFill>
                <a:latin typeface="Arial"/>
                <a:cs typeface="Arial"/>
              </a:rPr>
              <a:t>managed </a:t>
            </a:r>
            <a:r>
              <a:rPr sz="2400" b="1" dirty="0">
                <a:solidFill>
                  <a:srgbClr val="4C4C4C"/>
                </a:solidFill>
                <a:latin typeface="Arial"/>
                <a:cs typeface="Arial"/>
              </a:rPr>
              <a:t>so </a:t>
            </a:r>
            <a:r>
              <a:rPr sz="2400" b="1" spc="-4" dirty="0">
                <a:solidFill>
                  <a:srgbClr val="4C4C4C"/>
                </a:solidFill>
                <a:latin typeface="Arial"/>
                <a:cs typeface="Arial"/>
              </a:rPr>
              <a:t>that </a:t>
            </a:r>
            <a:r>
              <a:rPr sz="2400" b="1" spc="4" dirty="0">
                <a:solidFill>
                  <a:srgbClr val="4C4C4C"/>
                </a:solidFill>
                <a:latin typeface="Arial"/>
                <a:cs typeface="Arial"/>
              </a:rPr>
              <a:t>a </a:t>
            </a:r>
            <a:r>
              <a:rPr sz="2400" b="1" spc="-669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b="1" i="1" spc="-4" dirty="0">
                <a:solidFill>
                  <a:srgbClr val="0066CC"/>
                </a:solidFill>
                <a:latin typeface="Arial"/>
                <a:cs typeface="Arial"/>
              </a:rPr>
              <a:t>particular</a:t>
            </a:r>
            <a:r>
              <a:rPr sz="2400" b="1" i="1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400" b="1" i="1" spc="-4" dirty="0">
                <a:solidFill>
                  <a:srgbClr val="0066CC"/>
                </a:solidFill>
                <a:latin typeface="Arial"/>
                <a:cs typeface="Arial"/>
              </a:rPr>
              <a:t>operation</a:t>
            </a:r>
            <a:r>
              <a:rPr sz="2400" b="1" i="1" spc="-9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400" b="1" i="1" spc="-4" dirty="0">
                <a:solidFill>
                  <a:srgbClr val="0066CC"/>
                </a:solidFill>
                <a:latin typeface="Arial"/>
                <a:cs typeface="Arial"/>
              </a:rPr>
              <a:t>executes </a:t>
            </a:r>
            <a:r>
              <a:rPr sz="2400" b="1" i="1" dirty="0">
                <a:solidFill>
                  <a:srgbClr val="0066CC"/>
                </a:solidFill>
                <a:latin typeface="Arial"/>
                <a:cs typeface="Arial"/>
              </a:rPr>
              <a:t> precisely</a:t>
            </a:r>
            <a:r>
              <a:rPr sz="2400" b="1" i="1" spc="-9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400" b="1" i="1" spc="-4" dirty="0">
                <a:solidFill>
                  <a:srgbClr val="0066CC"/>
                </a:solidFill>
                <a:latin typeface="Arial"/>
                <a:cs typeface="Arial"/>
              </a:rPr>
              <a:t>the same every </a:t>
            </a:r>
            <a:r>
              <a:rPr sz="2400" b="1" i="1" dirty="0">
                <a:solidFill>
                  <a:srgbClr val="0066CC"/>
                </a:solidFill>
                <a:latin typeface="Arial"/>
                <a:cs typeface="Arial"/>
              </a:rPr>
              <a:t>time</a:t>
            </a:r>
            <a:r>
              <a:rPr sz="2400" b="1" dirty="0">
                <a:solidFill>
                  <a:srgbClr val="4C4C4C"/>
                </a:solidFill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14209" y="1949398"/>
            <a:ext cx="2293527" cy="183536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38942" y="4115125"/>
            <a:ext cx="1342470" cy="1780727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5600" y="65666"/>
            <a:ext cx="5892223" cy="1366876"/>
          </a:xfrm>
          <a:prstGeom prst="rect">
            <a:avLst/>
          </a:prstGeom>
        </p:spPr>
        <p:txBody>
          <a:bodyPr vert="horz" wrap="square" lIns="0" tIns="12537" rIns="0" bIns="0" rtlCol="0">
            <a:spAutoFit/>
          </a:bodyPr>
          <a:lstStyle/>
          <a:p>
            <a:pPr marL="11397">
              <a:spcBef>
                <a:spcPts val="99"/>
              </a:spcBef>
            </a:pPr>
            <a:r>
              <a:rPr dirty="0"/>
              <a:t>Types</a:t>
            </a:r>
            <a:r>
              <a:rPr spc="-13" dirty="0"/>
              <a:t> </a:t>
            </a:r>
            <a:r>
              <a:rPr dirty="0"/>
              <a:t>of</a:t>
            </a:r>
            <a:r>
              <a:rPr spc="-18" dirty="0"/>
              <a:t> </a:t>
            </a:r>
            <a:r>
              <a:rPr spc="-4" dirty="0"/>
              <a:t>Operating</a:t>
            </a:r>
            <a:r>
              <a:rPr spc="-22" dirty="0"/>
              <a:t> </a:t>
            </a:r>
            <a:r>
              <a:rPr spc="-4" dirty="0"/>
              <a:t>Systems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71419" y="1195668"/>
            <a:ext cx="6994235" cy="3430393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sz="3200" b="1" spc="-4" dirty="0">
                <a:solidFill>
                  <a:srgbClr val="0066CC"/>
                </a:solidFill>
                <a:latin typeface="Arial"/>
                <a:cs typeface="Arial"/>
              </a:rPr>
              <a:t>4.</a:t>
            </a:r>
            <a:r>
              <a:rPr sz="3200" b="1" spc="-27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0066CC"/>
                </a:solidFill>
                <a:latin typeface="Arial"/>
                <a:cs typeface="Arial"/>
              </a:rPr>
              <a:t>Single-user,</a:t>
            </a:r>
            <a:r>
              <a:rPr sz="3200" b="1" spc="-22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3200" b="1" spc="-4" dirty="0">
                <a:solidFill>
                  <a:srgbClr val="0066CC"/>
                </a:solidFill>
                <a:latin typeface="Arial"/>
                <a:cs typeface="Arial"/>
              </a:rPr>
              <a:t>Multi-tasking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900">
              <a:latin typeface="Arial"/>
              <a:cs typeface="Arial"/>
            </a:endParaRPr>
          </a:p>
          <a:p>
            <a:pPr marL="312277" marR="514574"/>
            <a:r>
              <a:rPr sz="2400" b="1" i="1" dirty="0">
                <a:solidFill>
                  <a:srgbClr val="4C4C4C"/>
                </a:solidFill>
                <a:latin typeface="Arial"/>
                <a:cs typeface="Arial"/>
              </a:rPr>
              <a:t>This is </a:t>
            </a:r>
            <a:r>
              <a:rPr sz="2400" b="1" i="1" spc="-4" dirty="0">
                <a:solidFill>
                  <a:srgbClr val="4C4C4C"/>
                </a:solidFill>
                <a:latin typeface="Arial"/>
                <a:cs typeface="Arial"/>
              </a:rPr>
              <a:t>the </a:t>
            </a:r>
            <a:r>
              <a:rPr sz="2400" b="1" i="1" dirty="0">
                <a:solidFill>
                  <a:srgbClr val="4C4C4C"/>
                </a:solidFill>
                <a:latin typeface="Arial"/>
                <a:cs typeface="Arial"/>
              </a:rPr>
              <a:t>type </a:t>
            </a:r>
            <a:r>
              <a:rPr sz="2400" b="1" i="1" spc="-4" dirty="0">
                <a:solidFill>
                  <a:srgbClr val="4C4C4C"/>
                </a:solidFill>
                <a:latin typeface="Arial"/>
                <a:cs typeface="Arial"/>
              </a:rPr>
              <a:t>of operating </a:t>
            </a:r>
            <a:r>
              <a:rPr sz="2400" b="1" i="1" dirty="0">
                <a:solidFill>
                  <a:srgbClr val="4C4C4C"/>
                </a:solidFill>
                <a:latin typeface="Arial"/>
                <a:cs typeface="Arial"/>
              </a:rPr>
              <a:t>system </a:t>
            </a:r>
            <a:r>
              <a:rPr sz="2400" b="1" i="1" spc="-4" dirty="0">
                <a:solidFill>
                  <a:srgbClr val="0066CC"/>
                </a:solidFill>
                <a:latin typeface="Arial"/>
                <a:cs typeface="Arial"/>
              </a:rPr>
              <a:t>most </a:t>
            </a:r>
            <a:r>
              <a:rPr sz="2400" b="1" i="1" spc="-664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400" b="1" i="1" spc="-4" dirty="0">
                <a:solidFill>
                  <a:srgbClr val="0066CC"/>
                </a:solidFill>
                <a:latin typeface="Arial"/>
                <a:cs typeface="Arial"/>
              </a:rPr>
              <a:t>desktops</a:t>
            </a:r>
            <a:r>
              <a:rPr sz="2400" b="1" i="1" spc="-13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0066CC"/>
                </a:solidFill>
                <a:latin typeface="Arial"/>
                <a:cs typeface="Arial"/>
              </a:rPr>
              <a:t>and</a:t>
            </a:r>
            <a:r>
              <a:rPr sz="2400" b="1" i="1" spc="-9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400" b="1" i="1" spc="-4" dirty="0">
                <a:solidFill>
                  <a:srgbClr val="0066CC"/>
                </a:solidFill>
                <a:latin typeface="Arial"/>
                <a:cs typeface="Arial"/>
              </a:rPr>
              <a:t>laptops </a:t>
            </a:r>
            <a:r>
              <a:rPr sz="2400" b="1" i="1" dirty="0">
                <a:solidFill>
                  <a:srgbClr val="0066CC"/>
                </a:solidFill>
                <a:latin typeface="Arial"/>
                <a:cs typeface="Arial"/>
              </a:rPr>
              <a:t>use</a:t>
            </a:r>
            <a:r>
              <a:rPr sz="2400" b="1" i="1" spc="-9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400" b="1" i="1" spc="-4" dirty="0">
                <a:solidFill>
                  <a:srgbClr val="0066CC"/>
                </a:solidFill>
                <a:latin typeface="Arial"/>
                <a:cs typeface="Arial"/>
              </a:rPr>
              <a:t>today</a:t>
            </a:r>
            <a:r>
              <a:rPr sz="2400" b="1" i="1" spc="-4" dirty="0">
                <a:solidFill>
                  <a:srgbClr val="4C4C4C"/>
                </a:solidFill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312277" marR="4559">
              <a:spcBef>
                <a:spcPts val="1508"/>
              </a:spcBef>
            </a:pPr>
            <a:r>
              <a:rPr sz="2400" b="1" i="1" spc="-4" dirty="0">
                <a:solidFill>
                  <a:srgbClr val="4C4C4C"/>
                </a:solidFill>
                <a:latin typeface="Arial"/>
                <a:cs typeface="Arial"/>
              </a:rPr>
              <a:t>Microsoft’s Windows</a:t>
            </a:r>
            <a:r>
              <a:rPr sz="2400" b="1" i="1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b="1" spc="-4" dirty="0">
                <a:solidFill>
                  <a:srgbClr val="4C4C4C"/>
                </a:solidFill>
                <a:latin typeface="Arial"/>
                <a:cs typeface="Arial"/>
              </a:rPr>
              <a:t>and</a:t>
            </a:r>
            <a:r>
              <a:rPr sz="2400" b="1" spc="-13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b="1" i="1" spc="-4" dirty="0">
                <a:solidFill>
                  <a:srgbClr val="4C4C4C"/>
                </a:solidFill>
                <a:latin typeface="Arial"/>
                <a:cs typeface="Arial"/>
              </a:rPr>
              <a:t>Apple’s</a:t>
            </a:r>
            <a:r>
              <a:rPr sz="2400" b="1" i="1" spc="-9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b="1" i="1" spc="-4" dirty="0">
                <a:solidFill>
                  <a:srgbClr val="4C4C4C"/>
                </a:solidFill>
                <a:latin typeface="Arial"/>
                <a:cs typeface="Arial"/>
              </a:rPr>
              <a:t>MacOS</a:t>
            </a:r>
            <a:r>
              <a:rPr sz="2400" b="1" i="1" spc="4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C4C4C"/>
                </a:solidFill>
                <a:latin typeface="Arial"/>
                <a:cs typeface="Arial"/>
              </a:rPr>
              <a:t>are </a:t>
            </a:r>
            <a:r>
              <a:rPr sz="2400" b="1" spc="-660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C4C4C"/>
                </a:solidFill>
                <a:latin typeface="Arial"/>
                <a:cs typeface="Arial"/>
              </a:rPr>
              <a:t>both </a:t>
            </a:r>
            <a:r>
              <a:rPr sz="2400" b="1" spc="-4" dirty="0">
                <a:solidFill>
                  <a:srgbClr val="4C4C4C"/>
                </a:solidFill>
                <a:latin typeface="Arial"/>
                <a:cs typeface="Arial"/>
              </a:rPr>
              <a:t>examples of operating systems </a:t>
            </a:r>
            <a:r>
              <a:rPr sz="2400" b="1" dirty="0">
                <a:solidFill>
                  <a:srgbClr val="4C4C4C"/>
                </a:solidFill>
                <a:latin typeface="Arial"/>
                <a:cs typeface="Arial"/>
              </a:rPr>
              <a:t>that will </a:t>
            </a:r>
            <a:r>
              <a:rPr sz="2400" b="1" spc="-664" dirty="0">
                <a:solidFill>
                  <a:srgbClr val="4C4C4C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C4C4C"/>
                </a:solidFill>
                <a:latin typeface="Arial"/>
                <a:cs typeface="Arial"/>
              </a:rPr>
              <a:t>let </a:t>
            </a:r>
            <a:r>
              <a:rPr sz="2400" b="1" spc="4" dirty="0">
                <a:solidFill>
                  <a:srgbClr val="4C4C4C"/>
                </a:solidFill>
                <a:latin typeface="Arial"/>
                <a:cs typeface="Arial"/>
              </a:rPr>
              <a:t>a </a:t>
            </a:r>
            <a:r>
              <a:rPr sz="2400" b="1" dirty="0">
                <a:solidFill>
                  <a:srgbClr val="0066CC"/>
                </a:solidFill>
                <a:latin typeface="Arial"/>
                <a:cs typeface="Arial"/>
              </a:rPr>
              <a:t>single </a:t>
            </a:r>
            <a:r>
              <a:rPr sz="2400" b="1" spc="-4" dirty="0">
                <a:solidFill>
                  <a:srgbClr val="0066CC"/>
                </a:solidFill>
                <a:latin typeface="Arial"/>
                <a:cs typeface="Arial"/>
              </a:rPr>
              <a:t>user </a:t>
            </a:r>
            <a:r>
              <a:rPr sz="2400" b="1" dirty="0">
                <a:solidFill>
                  <a:srgbClr val="0066CC"/>
                </a:solidFill>
                <a:latin typeface="Arial"/>
                <a:cs typeface="Arial"/>
              </a:rPr>
              <a:t>have </a:t>
            </a:r>
            <a:r>
              <a:rPr sz="2400" b="1" spc="-4" dirty="0">
                <a:solidFill>
                  <a:srgbClr val="0066CC"/>
                </a:solidFill>
                <a:latin typeface="Arial"/>
                <a:cs typeface="Arial"/>
              </a:rPr>
              <a:t>several programs </a:t>
            </a:r>
            <a:r>
              <a:rPr sz="2400" b="1" spc="4" dirty="0">
                <a:solidFill>
                  <a:srgbClr val="0066CC"/>
                </a:solidFill>
                <a:latin typeface="Arial"/>
                <a:cs typeface="Arial"/>
              </a:rPr>
              <a:t>in </a:t>
            </a:r>
            <a:r>
              <a:rPr sz="2400" b="1" spc="9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400" b="1" spc="-4" dirty="0">
                <a:solidFill>
                  <a:srgbClr val="0066CC"/>
                </a:solidFill>
                <a:latin typeface="Arial"/>
                <a:cs typeface="Arial"/>
              </a:rPr>
              <a:t>operation</a:t>
            </a:r>
            <a:r>
              <a:rPr sz="2400" b="1" spc="-13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66CC"/>
                </a:solidFill>
                <a:latin typeface="Arial"/>
                <a:cs typeface="Arial"/>
              </a:rPr>
              <a:t>at</a:t>
            </a:r>
            <a:r>
              <a:rPr sz="2400" b="1" spc="-4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66CC"/>
                </a:solidFill>
                <a:latin typeface="Arial"/>
                <a:cs typeface="Arial"/>
              </a:rPr>
              <a:t>the</a:t>
            </a:r>
            <a:r>
              <a:rPr sz="2400" b="1" spc="-9" dirty="0">
                <a:solidFill>
                  <a:srgbClr val="0066CC"/>
                </a:solidFill>
                <a:latin typeface="Arial"/>
                <a:cs typeface="Arial"/>
              </a:rPr>
              <a:t> </a:t>
            </a:r>
            <a:r>
              <a:rPr sz="2400" b="1" spc="-4" dirty="0">
                <a:solidFill>
                  <a:srgbClr val="0066CC"/>
                </a:solidFill>
                <a:latin typeface="Arial"/>
                <a:cs typeface="Arial"/>
              </a:rPr>
              <a:t>same</a:t>
            </a:r>
            <a:r>
              <a:rPr sz="2400" b="1" dirty="0">
                <a:solidFill>
                  <a:srgbClr val="0066CC"/>
                </a:solidFill>
                <a:latin typeface="Arial"/>
                <a:cs typeface="Arial"/>
              </a:rPr>
              <a:t> time</a:t>
            </a:r>
            <a:r>
              <a:rPr sz="2400" b="1" dirty="0">
                <a:solidFill>
                  <a:srgbClr val="4C4C4C"/>
                </a:solidFill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296000" y="4724366"/>
            <a:ext cx="2419350" cy="1447240"/>
            <a:chOff x="1425600" y="5354281"/>
            <a:chExt cx="2661285" cy="164020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25600" y="5354281"/>
              <a:ext cx="1324737" cy="164015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82722" y="5959081"/>
              <a:ext cx="1403997" cy="987844"/>
            </a:xfrm>
            <a:prstGeom prst="rect">
              <a:avLst/>
            </a:prstGeom>
          </p:spPr>
        </p:pic>
      </p:grpSp>
      <p:grpSp>
        <p:nvGrpSpPr>
          <p:cNvPr id="7" name="object 7"/>
          <p:cNvGrpSpPr/>
          <p:nvPr/>
        </p:nvGrpSpPr>
        <p:grpSpPr>
          <a:xfrm>
            <a:off x="6106391" y="4706269"/>
            <a:ext cx="1952914" cy="1427629"/>
            <a:chOff x="6717030" y="5333771"/>
            <a:chExt cx="2148205" cy="1617980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17030" y="5785916"/>
              <a:ext cx="1246314" cy="1165682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860030" y="5333771"/>
              <a:ext cx="1005116" cy="1209954"/>
            </a:xfrm>
            <a:prstGeom prst="rect">
              <a:avLst/>
            </a:prstGeom>
          </p:spPr>
        </p:pic>
      </p:grp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371</Words>
  <Application>Microsoft Office PowerPoint</Application>
  <PresentationFormat>On-screen Show (4:3)</PresentationFormat>
  <Paragraphs>54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Operating Systems</vt:lpstr>
      <vt:lpstr>What is an Operating System?</vt:lpstr>
      <vt:lpstr>Operating System</vt:lpstr>
      <vt:lpstr>Operating System</vt:lpstr>
      <vt:lpstr>Is There More Than One Type of OS?</vt:lpstr>
      <vt:lpstr>Types of Operating Systems</vt:lpstr>
      <vt:lpstr>Types of Operating Systems</vt:lpstr>
      <vt:lpstr>Types of Operating Systems</vt:lpstr>
      <vt:lpstr>OS’s Manage Applications</vt:lpstr>
      <vt:lpstr>Operating System Functions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DELL12</dc:creator>
  <cp:lastModifiedBy>DELL12</cp:lastModifiedBy>
  <cp:revision>1</cp:revision>
  <dcterms:created xsi:type="dcterms:W3CDTF">2024-03-01T04:19:35Z</dcterms:created>
  <dcterms:modified xsi:type="dcterms:W3CDTF">2024-03-01T04:21:12Z</dcterms:modified>
</cp:coreProperties>
</file>