
<file path=[Content_Types].xml><?xml version="1.0" encoding="utf-8"?>
<Types xmlns="http://schemas.openxmlformats.org/package/2006/content-types">
  <Default ContentType="image/jpeg" Extension="jpg"/>
  <Default ContentType="application/vnd.openxmlformats-officedocument.vmlDrawing" Extension="vml"/>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oleObject" PartName="/ppt/embeddings/oleObject3.bin"/>
  <Override ContentType="application/vnd.openxmlformats-officedocument.oleObject" PartName="/ppt/embeddings/oleObject6.bin"/>
  <Override ContentType="application/vnd.openxmlformats-officedocument.oleObject" PartName="/ppt/embeddings/oleObject5.bin"/>
  <Override ContentType="application/vnd.openxmlformats-officedocument.oleObject" PartName="/ppt/embeddings/oleObject4.bin"/>
  <Override ContentType="application/vnd.openxmlformats-officedocument.oleObject" PartName="/ppt/embeddings/oleObject7.bin"/>
  <Override ContentType="application/vnd.openxmlformats-officedocument.oleObject" PartName="/ppt/embeddings/oleObject2.bin"/>
  <Override ContentType="application/vnd.openxmlformats-officedocument.oleObject" PartName="/ppt/embeddings/oleObject1.bin"/>
  <Override ContentType="application/vnd.openxmlformats-officedocument.oleObject" PartName="/ppt/embeddings/oleObject8.bin"/>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26" roundtripDataSignature="AMtx7mhE3EbTRK2qvk4NHjNflxULZact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customschemas.google.com/relationships/presentationmetadata" Target="metadata"/><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png"/><Relationship Id="rId2" Type="http://schemas.openxmlformats.org/officeDocument/2006/relationships/image" Target="../media/image14.png"/><Relationship Id="rId3" Type="http://schemas.openxmlformats.org/officeDocument/2006/relationships/image" Target="../media/image1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6a71dc81ef26c4ef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6a71dc81ef26c4ef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3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0" name="Google Shape;20;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2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2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2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2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2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0"/>
          <p:cNvSpPr/>
          <p:nvPr>
            <p:ph idx="2" type="pic"/>
          </p:nvPr>
        </p:nvSpPr>
        <p:spPr>
          <a:xfrm>
            <a:off x="1792288" y="612775"/>
            <a:ext cx="5486400" cy="4114800"/>
          </a:xfrm>
          <a:prstGeom prst="rect">
            <a:avLst/>
          </a:prstGeom>
          <a:noFill/>
          <a:ln>
            <a:noFill/>
          </a:ln>
        </p:spPr>
      </p:sp>
      <p:sp>
        <p:nvSpPr>
          <p:cNvPr id="64" name="Google Shape;64;p3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vmlDrawing" Target="../drawings/vmlDrawing4.vml"/><Relationship Id="rId4" Type="http://schemas.openxmlformats.org/officeDocument/2006/relationships/oleObject" Target="../embeddings/oleObject4.bin"/><Relationship Id="rId5" Type="http://schemas.openxmlformats.org/officeDocument/2006/relationships/oleObject" Target="../embeddings/oleObject4.bin"/><Relationship Id="rId6"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vmlDrawing" Target="../drawings/vmlDrawing5.vml"/><Relationship Id="rId4" Type="http://schemas.openxmlformats.org/officeDocument/2006/relationships/oleObject" Target="../embeddings/oleObject5.bin"/><Relationship Id="rId5" Type="http://schemas.openxmlformats.org/officeDocument/2006/relationships/oleObject" Target="../embeddings/oleObject5.bin"/><Relationship Id="rId6"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vmlDrawing" Target="../drawings/vmlDrawing6.vml"/><Relationship Id="rId4" Type="http://schemas.openxmlformats.org/officeDocument/2006/relationships/oleObject" Target="../embeddings/oleObject6.bin"/><Relationship Id="rId11" Type="http://schemas.openxmlformats.org/officeDocument/2006/relationships/oleObject" Target="../embeddings/oleObject8.bin"/><Relationship Id="rId10" Type="http://schemas.openxmlformats.org/officeDocument/2006/relationships/oleObject" Target="../embeddings/oleObject8.bin"/><Relationship Id="rId12" Type="http://schemas.openxmlformats.org/officeDocument/2006/relationships/image" Target="../media/image11.png"/><Relationship Id="rId9" Type="http://schemas.openxmlformats.org/officeDocument/2006/relationships/image" Target="../media/image14.png"/><Relationship Id="rId5" Type="http://schemas.openxmlformats.org/officeDocument/2006/relationships/oleObject" Target="../embeddings/oleObject6.bin"/><Relationship Id="rId6" Type="http://schemas.openxmlformats.org/officeDocument/2006/relationships/image" Target="../media/image10.png"/><Relationship Id="rId7" Type="http://schemas.openxmlformats.org/officeDocument/2006/relationships/oleObject" Target="../embeddings/oleObject7.bin"/><Relationship Id="rId8"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vmlDrawing" Target="../drawings/vmlDrawing1.vml"/><Relationship Id="rId4" Type="http://schemas.openxmlformats.org/officeDocument/2006/relationships/oleObject" Target="../embeddings/oleObject1.bin"/><Relationship Id="rId5" Type="http://schemas.openxmlformats.org/officeDocument/2006/relationships/oleObject" Target="../embeddings/oleObject1.bin"/><Relationship Id="rId6"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vmlDrawing" Target="../drawings/vmlDrawing2.vml"/><Relationship Id="rId4" Type="http://schemas.openxmlformats.org/officeDocument/2006/relationships/oleObject" Target="../embeddings/oleObject2.bin"/><Relationship Id="rId5" Type="http://schemas.openxmlformats.org/officeDocument/2006/relationships/oleObject" Target="../embeddings/oleObject2.bin"/><Relationship Id="rId6"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vmlDrawing" Target="../drawings/vmlDrawing3.vml"/><Relationship Id="rId4" Type="http://schemas.openxmlformats.org/officeDocument/2006/relationships/oleObject" Target="../embeddings/oleObject3.bin"/><Relationship Id="rId5" Type="http://schemas.openxmlformats.org/officeDocument/2006/relationships/oleObject" Target="../embeddings/oleObject3.bin"/><Relationship Id="rId6"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g6a71dc81ef26c4ef_0"/>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b="1" lang="en-US"/>
              <a:t>Presentation Skills</a:t>
            </a:r>
            <a:endParaRPr b="1"/>
          </a:p>
        </p:txBody>
      </p:sp>
      <p:sp>
        <p:nvSpPr>
          <p:cNvPr id="85" name="Google Shape;85;g6a71dc81ef26c4ef_0"/>
          <p:cNvSpPr txBox="1"/>
          <p:nvPr>
            <p:ph idx="1" type="body"/>
          </p:nvPr>
        </p:nvSpPr>
        <p:spPr>
          <a:xfrm>
            <a:off x="457200" y="1600200"/>
            <a:ext cx="8229600" cy="52578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t/>
            </a:r>
            <a:endParaRPr/>
          </a:p>
          <a:p>
            <a:pPr indent="0" lvl="0" marL="0" rtl="0" algn="l">
              <a:spcBef>
                <a:spcPts val="360"/>
              </a:spcBef>
              <a:spcAft>
                <a:spcPts val="0"/>
              </a:spcAft>
              <a:buNone/>
            </a:pPr>
            <a:r>
              <a:t/>
            </a:r>
            <a:endParaRPr/>
          </a:p>
          <a:p>
            <a:pPr indent="0" lvl="0" marL="0" rtl="0" algn="l">
              <a:spcBef>
                <a:spcPts val="360"/>
              </a:spcBef>
              <a:spcAft>
                <a:spcPts val="0"/>
              </a:spcAft>
              <a:buNone/>
            </a:pPr>
            <a:r>
              <a:t/>
            </a:r>
            <a:endParaRPr/>
          </a:p>
          <a:p>
            <a:pPr indent="0" lvl="0" marL="0" rtl="0" algn="r">
              <a:spcBef>
                <a:spcPts val="360"/>
              </a:spcBef>
              <a:spcAft>
                <a:spcPts val="0"/>
              </a:spcAft>
              <a:buNone/>
            </a:pPr>
            <a:r>
              <a:rPr lang="en-US"/>
              <a:t>Pratibha Khandelwal</a:t>
            </a:r>
            <a:endParaRPr/>
          </a:p>
          <a:p>
            <a:pPr indent="0" lvl="0" marL="0" rtl="0" algn="r">
              <a:spcBef>
                <a:spcPts val="360"/>
              </a:spcBef>
              <a:spcAft>
                <a:spcPts val="0"/>
              </a:spcAft>
              <a:buNone/>
            </a:pPr>
            <a:r>
              <a:rPr lang="en-US"/>
              <a:t>Assistant Professor</a:t>
            </a:r>
            <a:endParaRPr/>
          </a:p>
          <a:p>
            <a:pPr indent="0" lvl="0" marL="0" rtl="0" algn="r">
              <a:spcBef>
                <a:spcPts val="360"/>
              </a:spcBef>
              <a:spcAft>
                <a:spcPts val="0"/>
              </a:spcAft>
              <a:buNone/>
            </a:pPr>
            <a:r>
              <a:rPr lang="en-US"/>
              <a:t>Department of Education</a:t>
            </a:r>
            <a:endParaRPr/>
          </a:p>
          <a:p>
            <a:pPr indent="0" lvl="0" marL="0" rtl="0" algn="r">
              <a:spcBef>
                <a:spcPts val="360"/>
              </a:spcBef>
              <a:spcAft>
                <a:spcPts val="0"/>
              </a:spcAft>
              <a:buNone/>
            </a:pPr>
            <a:r>
              <a:rPr lang="en-US"/>
              <a:t>Durga Mahavidyalaya, Raipur </a:t>
            </a:r>
            <a:endParaRPr/>
          </a:p>
        </p:txBody>
      </p:sp>
      <p:pic>
        <p:nvPicPr>
          <p:cNvPr id="86" name="Google Shape;86;g6a71dc81ef26c4ef_0"/>
          <p:cNvPicPr preferRelativeResize="0"/>
          <p:nvPr/>
        </p:nvPicPr>
        <p:blipFill rotWithShape="1">
          <a:blip r:embed="rId3">
            <a:alphaModFix/>
          </a:blip>
          <a:srcRect b="0" l="0" r="0" t="0"/>
          <a:stretch/>
        </p:blipFill>
        <p:spPr>
          <a:xfrm>
            <a:off x="713505" y="1920482"/>
            <a:ext cx="2406075" cy="440705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omic Sans MS"/>
              <a:buNone/>
            </a:pPr>
            <a:r>
              <a:rPr b="1" lang="en-US" sz="3600">
                <a:latin typeface="Comic Sans MS"/>
                <a:ea typeface="Comic Sans MS"/>
                <a:cs typeface="Comic Sans MS"/>
                <a:sym typeface="Comic Sans MS"/>
              </a:rPr>
              <a:t>QUESTION AND ANSWER SESSION</a:t>
            </a:r>
            <a:endParaRPr b="1" sz="3600">
              <a:latin typeface="Comic Sans MS"/>
              <a:ea typeface="Comic Sans MS"/>
              <a:cs typeface="Comic Sans MS"/>
              <a:sym typeface="Comic Sans MS"/>
            </a:endParaRPr>
          </a:p>
        </p:txBody>
      </p:sp>
      <p:sp>
        <p:nvSpPr>
          <p:cNvPr id="147" name="Google Shape;147;p10"/>
          <p:cNvSpPr txBox="1"/>
          <p:nvPr>
            <p:ph idx="1" type="body"/>
          </p:nvPr>
        </p:nvSpPr>
        <p:spPr>
          <a:xfrm>
            <a:off x="457200" y="1676401"/>
            <a:ext cx="8229600" cy="2514600"/>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rgbClr val="FF0000"/>
              </a:buClr>
              <a:buSzPct val="100000"/>
              <a:buChar char="•"/>
            </a:pPr>
            <a:r>
              <a:rPr b="1" lang="en-US" sz="2800">
                <a:solidFill>
                  <a:srgbClr val="FF0000"/>
                </a:solidFill>
                <a:latin typeface="Comic Sans MS"/>
                <a:ea typeface="Comic Sans MS"/>
                <a:cs typeface="Comic Sans MS"/>
                <a:sym typeface="Comic Sans MS"/>
              </a:rPr>
              <a:t>Encourage the participants to ask questions.</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Listen to questions carefully and answer them.</a:t>
            </a:r>
            <a:endParaRPr/>
          </a:p>
          <a:p>
            <a:pPr indent="-342900" lvl="0" marL="342900" rtl="0" algn="l">
              <a:spcBef>
                <a:spcPts val="518"/>
              </a:spcBef>
              <a:spcAft>
                <a:spcPts val="0"/>
              </a:spcAft>
              <a:buClr>
                <a:srgbClr val="FF0000"/>
              </a:buClr>
              <a:buSzPct val="100000"/>
              <a:buChar char="•"/>
            </a:pPr>
            <a:r>
              <a:rPr b="1" lang="en-US" sz="2800">
                <a:solidFill>
                  <a:srgbClr val="FF0000"/>
                </a:solidFill>
                <a:latin typeface="Comic Sans MS"/>
                <a:ea typeface="Comic Sans MS"/>
                <a:cs typeface="Comic Sans MS"/>
                <a:sym typeface="Comic Sans MS"/>
              </a:rPr>
              <a:t>Tactfully edit the repeated questions.</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If you don’t know the answer don’t misguide.</a:t>
            </a:r>
            <a:endParaRPr/>
          </a:p>
          <a:p>
            <a:pPr indent="-154940" lvl="0" marL="342900" rtl="0" algn="l">
              <a:spcBef>
                <a:spcPts val="592"/>
              </a:spcBef>
              <a:spcAft>
                <a:spcPts val="0"/>
              </a:spcAft>
              <a:buClr>
                <a:schemeClr val="dk1"/>
              </a:buClr>
              <a:buSzPct val="100000"/>
              <a:buNone/>
            </a:pPr>
            <a:r>
              <a:t/>
            </a:r>
            <a:endParaRPr b="1"/>
          </a:p>
        </p:txBody>
      </p:sp>
      <p:pic>
        <p:nvPicPr>
          <p:cNvPr descr="j0360516" id="148" name="Google Shape;148;p10"/>
          <p:cNvPicPr preferRelativeResize="0"/>
          <p:nvPr/>
        </p:nvPicPr>
        <p:blipFill rotWithShape="1">
          <a:blip r:embed="rId3">
            <a:alphaModFix/>
          </a:blip>
          <a:srcRect b="0" l="0" r="0" t="0"/>
          <a:stretch/>
        </p:blipFill>
        <p:spPr>
          <a:xfrm>
            <a:off x="3124200" y="4572000"/>
            <a:ext cx="3094892" cy="19050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1"/>
          <p:cNvSpPr txBox="1"/>
          <p:nvPr>
            <p:ph type="title"/>
          </p:nvPr>
        </p:nvSpPr>
        <p:spPr>
          <a:xfrm>
            <a:off x="228600" y="274638"/>
            <a:ext cx="84582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Comic Sans MS"/>
              <a:buNone/>
            </a:pPr>
            <a:r>
              <a:rPr b="1" lang="en-US" sz="3200">
                <a:latin typeface="Comic Sans MS"/>
                <a:ea typeface="Comic Sans MS"/>
                <a:cs typeface="Comic Sans MS"/>
                <a:sym typeface="Comic Sans MS"/>
              </a:rPr>
              <a:t>PRACTICING BEFORE PRESENTATION</a:t>
            </a:r>
            <a:endParaRPr b="1" sz="3200">
              <a:latin typeface="Comic Sans MS"/>
              <a:ea typeface="Comic Sans MS"/>
              <a:cs typeface="Comic Sans MS"/>
              <a:sym typeface="Comic Sans MS"/>
            </a:endParaRPr>
          </a:p>
        </p:txBody>
      </p:sp>
      <p:sp>
        <p:nvSpPr>
          <p:cNvPr id="154" name="Google Shape;154;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None/>
            </a:pPr>
            <a:r>
              <a:rPr b="1" lang="en-US" sz="2400"/>
              <a:t>	</a:t>
            </a:r>
            <a:r>
              <a:rPr b="1" lang="en-US" sz="2800">
                <a:solidFill>
                  <a:srgbClr val="FF0000"/>
                </a:solidFill>
                <a:latin typeface="Comic Sans MS"/>
                <a:ea typeface="Comic Sans MS"/>
                <a:cs typeface="Comic Sans MS"/>
                <a:sym typeface="Comic Sans MS"/>
              </a:rPr>
              <a:t>Some possible practice techniques are :</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Avoid reading or memorizing</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Rehearse out loud and on your feet</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Memorize your introduction, conclusion and main transitions.</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Concentrate on your introduction</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Practice with your visuals</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Simulate the situation</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Improve your delivery</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Time yourself</a:t>
            </a:r>
            <a:endParaRPr b="1" sz="2800">
              <a:solidFill>
                <a:srgbClr val="0033CC"/>
              </a:solidFill>
              <a:latin typeface="Comic Sans MS"/>
              <a:ea typeface="Comic Sans MS"/>
              <a:cs typeface="Comic Sans MS"/>
              <a:sym typeface="Comic Sans MS"/>
            </a:endParaRPr>
          </a:p>
        </p:txBody>
      </p:sp>
      <p:pic>
        <p:nvPicPr>
          <p:cNvPr descr="C:\Program Files\Microsoft Office\MEDIA\CAGCAT10\j0234131.wmf" id="155" name="Google Shape;155;p11"/>
          <p:cNvPicPr preferRelativeResize="0"/>
          <p:nvPr/>
        </p:nvPicPr>
        <p:blipFill rotWithShape="1">
          <a:blip r:embed="rId3">
            <a:alphaModFix/>
          </a:blip>
          <a:srcRect b="0" l="0" r="0" t="0"/>
          <a:stretch/>
        </p:blipFill>
        <p:spPr>
          <a:xfrm>
            <a:off x="6288272" y="4114800"/>
            <a:ext cx="2249957" cy="239253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2"/>
          <p:cNvSpPr txBox="1"/>
          <p:nvPr>
            <p:ph type="title"/>
          </p:nvPr>
        </p:nvSpPr>
        <p:spPr>
          <a:xfrm>
            <a:off x="152400" y="274638"/>
            <a:ext cx="88392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000"/>
              <a:buFont typeface="Comic Sans MS"/>
              <a:buNone/>
            </a:pPr>
            <a:r>
              <a:rPr b="1" lang="en-US" sz="3000">
                <a:latin typeface="Comic Sans MS"/>
                <a:ea typeface="Comic Sans MS"/>
                <a:cs typeface="Comic Sans MS"/>
                <a:sym typeface="Comic Sans MS"/>
              </a:rPr>
              <a:t>ARRANGEMENTS BEFORE PRESENTATION</a:t>
            </a:r>
            <a:endParaRPr b="1" sz="3000">
              <a:latin typeface="Comic Sans MS"/>
              <a:ea typeface="Comic Sans MS"/>
              <a:cs typeface="Comic Sans MS"/>
              <a:sym typeface="Comic Sans MS"/>
            </a:endParaRPr>
          </a:p>
        </p:txBody>
      </p:sp>
      <p:sp>
        <p:nvSpPr>
          <p:cNvPr id="161" name="Google Shape;161;p12"/>
          <p:cNvSpPr txBox="1"/>
          <p:nvPr>
            <p:ph idx="1" type="body"/>
          </p:nvPr>
        </p:nvSpPr>
        <p:spPr>
          <a:xfrm>
            <a:off x="1447800" y="1295400"/>
            <a:ext cx="7696200" cy="5562600"/>
          </a:xfrm>
          <a:prstGeom prst="rect">
            <a:avLst/>
          </a:prstGeom>
          <a:noFill/>
          <a:ln>
            <a:noFill/>
          </a:ln>
        </p:spPr>
        <p:txBody>
          <a:bodyPr anchorCtr="0" anchor="t" bIns="45700" lIns="91425" spcFirstLastPara="1" rIns="91425" wrap="square" tIns="45700">
            <a:normAutofit/>
          </a:bodyPr>
          <a:lstStyle/>
          <a:p>
            <a:pPr indent="-228600" lvl="2" marL="1143000" rtl="0" algn="l">
              <a:spcBef>
                <a:spcPts val="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Check the room arrangements</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Check the lighting and ventilation</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Check your visual aids</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Test all the equipments </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Test the readability of your slides</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Set up your notes and other things </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Arrange the space and objects around you (height and distance)</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Get comfortable with place &amp; audience</a:t>
            </a:r>
            <a:endParaRPr/>
          </a:p>
          <a:p>
            <a:pPr indent="-228600" lvl="2" marL="11430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Relax physically and mentally</a:t>
            </a:r>
            <a:endParaRPr/>
          </a:p>
          <a:p>
            <a:pPr indent="-25400" lvl="2" marL="1143000" rtl="0" algn="l">
              <a:spcBef>
                <a:spcPts val="640"/>
              </a:spcBef>
              <a:spcAft>
                <a:spcPts val="0"/>
              </a:spcAft>
              <a:buClr>
                <a:schemeClr val="dk1"/>
              </a:buClr>
              <a:buSzPts val="3200"/>
              <a:buNone/>
            </a:pPr>
            <a:r>
              <a:t/>
            </a:r>
            <a:endParaRPr b="1" sz="3200"/>
          </a:p>
          <a:p>
            <a:pPr indent="-25400" lvl="2" marL="1143000" rtl="0" algn="l">
              <a:spcBef>
                <a:spcPts val="640"/>
              </a:spcBef>
              <a:spcAft>
                <a:spcPts val="0"/>
              </a:spcAft>
              <a:buClr>
                <a:schemeClr val="dk1"/>
              </a:buClr>
              <a:buSzPts val="3200"/>
              <a:buNone/>
            </a:pPr>
            <a:r>
              <a:t/>
            </a:r>
            <a:endParaRPr b="1" sz="3200"/>
          </a:p>
        </p:txBody>
      </p:sp>
      <p:graphicFrame>
        <p:nvGraphicFramePr>
          <p:cNvPr id="162" name="Google Shape;162;p12"/>
          <p:cNvGraphicFramePr/>
          <p:nvPr/>
        </p:nvGraphicFramePr>
        <p:xfrm>
          <a:off x="0" y="2743201"/>
          <a:ext cx="2234327" cy="2514600"/>
        </p:xfrm>
        <a:graphic>
          <a:graphicData uri="http://schemas.openxmlformats.org/presentationml/2006/ole">
            <mc:AlternateContent>
              <mc:Choice Requires="v">
                <p:oleObj r:id="rId4" imgH="2514600" imgW="2234327" progId="" spid="_x0000_s1">
                  <p:embed/>
                </p:oleObj>
              </mc:Choice>
              <mc:Fallback>
                <p:oleObj r:id="rId5" imgH="2514600" imgW="2234327" progId="">
                  <p:embed/>
                  <p:pic>
                    <p:nvPicPr>
                      <p:cNvPr id="162" name="Google Shape;162;p12"/>
                      <p:cNvPicPr preferRelativeResize="0"/>
                      <p:nvPr/>
                    </p:nvPicPr>
                    <p:blipFill rotWithShape="1">
                      <a:blip r:embed="rId6">
                        <a:alphaModFix/>
                      </a:blip>
                      <a:srcRect b="0" l="0" r="0" t="0"/>
                      <a:stretch/>
                    </p:blipFill>
                    <p:spPr>
                      <a:xfrm>
                        <a:off x="0" y="2743201"/>
                        <a:ext cx="2234327" cy="2514600"/>
                      </a:xfrm>
                      <a:prstGeom prst="rect">
                        <a:avLst/>
                      </a:prstGeom>
                      <a:noFill/>
                      <a:ln>
                        <a:noFill/>
                      </a:ln>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MAKING PRESENTAION</a:t>
            </a:r>
            <a:endParaRPr b="1" sz="3600">
              <a:latin typeface="Comic Sans MS"/>
              <a:ea typeface="Comic Sans MS"/>
              <a:cs typeface="Comic Sans MS"/>
              <a:sym typeface="Comic Sans MS"/>
            </a:endParaRPr>
          </a:p>
        </p:txBody>
      </p:sp>
      <p:sp>
        <p:nvSpPr>
          <p:cNvPr id="168" name="Google Shape;168;p13"/>
          <p:cNvSpPr txBox="1"/>
          <p:nvPr>
            <p:ph idx="1" type="body"/>
          </p:nvPr>
        </p:nvSpPr>
        <p:spPr>
          <a:xfrm>
            <a:off x="457200" y="1447800"/>
            <a:ext cx="8229600" cy="4191000"/>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Make effective use of body language.</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Use positive words and connect to the audience.</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Speak with required loudness, pitch, pace….</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Speak with correct pronunciation and expression.</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Speak to motivational listeners.</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Concentrate on here and now.</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Forget how you look and sound.</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Forget your own mistakes and stumbles.</a:t>
            </a:r>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Use audio-visual aids.</a:t>
            </a:r>
            <a:endParaRPr b="1" sz="2600">
              <a:solidFill>
                <a:srgbClr val="FF0000"/>
              </a:solidFill>
              <a:latin typeface="Comic Sans MS"/>
              <a:ea typeface="Comic Sans MS"/>
              <a:cs typeface="Comic Sans MS"/>
              <a:sym typeface="Comic Sans MS"/>
            </a:endParaRPr>
          </a:p>
        </p:txBody>
      </p:sp>
      <p:graphicFrame>
        <p:nvGraphicFramePr>
          <p:cNvPr id="169" name="Google Shape;169;p13"/>
          <p:cNvGraphicFramePr/>
          <p:nvPr/>
        </p:nvGraphicFramePr>
        <p:xfrm>
          <a:off x="7315200" y="3346973"/>
          <a:ext cx="1828800" cy="3511027"/>
        </p:xfrm>
        <a:graphic>
          <a:graphicData uri="http://schemas.openxmlformats.org/presentationml/2006/ole">
            <mc:AlternateContent>
              <mc:Choice Requires="v">
                <p:oleObj r:id="rId4" imgH="3511027" imgW="1828800" progId="" spid="_x0000_s1">
                  <p:embed/>
                </p:oleObj>
              </mc:Choice>
              <mc:Fallback>
                <p:oleObj r:id="rId5" imgH="3511027" imgW="1828800" progId="">
                  <p:embed/>
                  <p:pic>
                    <p:nvPicPr>
                      <p:cNvPr id="169" name="Google Shape;169;p13"/>
                      <p:cNvPicPr preferRelativeResize="0"/>
                      <p:nvPr/>
                    </p:nvPicPr>
                    <p:blipFill rotWithShape="1">
                      <a:blip r:embed="rId6">
                        <a:alphaModFix/>
                      </a:blip>
                      <a:srcRect b="0" l="0" r="0" t="0"/>
                      <a:stretch/>
                    </p:blipFill>
                    <p:spPr>
                      <a:xfrm>
                        <a:off x="7315200" y="3346973"/>
                        <a:ext cx="1828800" cy="3511027"/>
                      </a:xfrm>
                      <a:prstGeom prst="rect">
                        <a:avLst/>
                      </a:prstGeom>
                      <a:noFill/>
                      <a:ln>
                        <a:noFill/>
                      </a:ln>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omic Sans MS"/>
              <a:buNone/>
            </a:pPr>
            <a:r>
              <a:rPr b="1" lang="en-US" sz="3600">
                <a:latin typeface="Comic Sans MS"/>
                <a:ea typeface="Comic Sans MS"/>
                <a:cs typeface="Comic Sans MS"/>
                <a:sym typeface="Comic Sans MS"/>
              </a:rPr>
              <a:t>FEATURES OF GOOD PRESENTATION</a:t>
            </a:r>
            <a:endParaRPr b="1" sz="3600">
              <a:latin typeface="Comic Sans MS"/>
              <a:ea typeface="Comic Sans MS"/>
              <a:cs typeface="Comic Sans MS"/>
              <a:sym typeface="Comic Sans MS"/>
            </a:endParaRPr>
          </a:p>
        </p:txBody>
      </p:sp>
      <p:sp>
        <p:nvSpPr>
          <p:cNvPr id="175" name="Google Shape;175;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Preparation and mastery</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Suitable language</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Right content</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An effective opening and closing</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Logical arrangement of main points</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Brevity and precision</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Lively delivery with humour</a:t>
            </a:r>
            <a:endParaRPr b="1" sz="2400">
              <a:solidFill>
                <a:srgbClr val="FF0000"/>
              </a:solidFill>
              <a:latin typeface="Comic Sans MS"/>
              <a:ea typeface="Comic Sans MS"/>
              <a:cs typeface="Comic Sans MS"/>
              <a:sym typeface="Comic Sans MS"/>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Audience participation</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Using audio-visual aids</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Appropriate seating arrangements</a:t>
            </a:r>
            <a:endParaRPr/>
          </a:p>
          <a:p>
            <a:pPr indent="-342900" lvl="0" marL="342900" rtl="0" algn="l">
              <a:spcBef>
                <a:spcPts val="480"/>
              </a:spcBef>
              <a:spcAft>
                <a:spcPts val="0"/>
              </a:spcAft>
              <a:buClr>
                <a:srgbClr val="FF0000"/>
              </a:buClr>
              <a:buSzPts val="2400"/>
              <a:buChar char="•"/>
            </a:pPr>
            <a:r>
              <a:rPr b="1" lang="en-US" sz="2400">
                <a:solidFill>
                  <a:srgbClr val="FF0000"/>
                </a:solidFill>
                <a:latin typeface="Comic Sans MS"/>
                <a:ea typeface="Comic Sans MS"/>
                <a:cs typeface="Comic Sans MS"/>
                <a:sym typeface="Comic Sans MS"/>
              </a:rPr>
              <a:t>Effective use of body language </a:t>
            </a:r>
            <a:endParaRPr/>
          </a:p>
        </p:txBody>
      </p:sp>
      <p:pic>
        <p:nvPicPr>
          <p:cNvPr id="176" name="Google Shape;176;p14"/>
          <p:cNvPicPr preferRelativeResize="0"/>
          <p:nvPr/>
        </p:nvPicPr>
        <p:blipFill rotWithShape="1">
          <a:blip r:embed="rId3">
            <a:alphaModFix/>
          </a:blip>
          <a:srcRect b="0" l="0" r="0" t="0"/>
          <a:stretch/>
        </p:blipFill>
        <p:spPr>
          <a:xfrm>
            <a:off x="5943600" y="3962400"/>
            <a:ext cx="2940050" cy="261686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EFFECTIVE BODY LANGUAGE</a:t>
            </a:r>
            <a:endParaRPr b="1" sz="3600">
              <a:latin typeface="Comic Sans MS"/>
              <a:ea typeface="Comic Sans MS"/>
              <a:cs typeface="Comic Sans MS"/>
              <a:sym typeface="Comic Sans MS"/>
            </a:endParaRPr>
          </a:p>
        </p:txBody>
      </p:sp>
      <p:sp>
        <p:nvSpPr>
          <p:cNvPr id="182" name="Google Shape;182;p15"/>
          <p:cNvSpPr txBox="1"/>
          <p:nvPr>
            <p:ph idx="1" type="body"/>
          </p:nvPr>
        </p:nvSpPr>
        <p:spPr>
          <a:xfrm>
            <a:off x="457200" y="1600201"/>
            <a:ext cx="8229600" cy="3886200"/>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chemeClr val="dk1"/>
              </a:buClr>
              <a:buSzPct val="100000"/>
              <a:buNone/>
            </a:pPr>
            <a:r>
              <a:rPr b="1" lang="en-US"/>
              <a:t>	</a:t>
            </a:r>
            <a:r>
              <a:rPr b="1" lang="en-US" sz="2400">
                <a:solidFill>
                  <a:srgbClr val="FF0000"/>
                </a:solidFill>
                <a:latin typeface="Comic Sans MS"/>
                <a:ea typeface="Comic Sans MS"/>
                <a:cs typeface="Comic Sans MS"/>
                <a:sym typeface="Comic Sans MS"/>
              </a:rPr>
              <a:t>Body language is a form of non-verbal communication that supplements verbal communication. Some elements of body language are</a:t>
            </a:r>
            <a:endParaRPr/>
          </a:p>
          <a:p>
            <a:pPr indent="-342900" lvl="0" marL="342900" rtl="0" algn="l">
              <a:spcBef>
                <a:spcPts val="444"/>
              </a:spcBef>
              <a:spcAft>
                <a:spcPts val="0"/>
              </a:spcAft>
              <a:buClr>
                <a:srgbClr val="0033CC"/>
              </a:buClr>
              <a:buSzPct val="100000"/>
              <a:buFont typeface="Noto Sans Symbols"/>
              <a:buChar char="❖"/>
            </a:pPr>
            <a:r>
              <a:rPr b="1" lang="en-US" sz="2400">
                <a:solidFill>
                  <a:srgbClr val="0033CC"/>
                </a:solidFill>
                <a:latin typeface="Comic Sans MS"/>
                <a:ea typeface="Comic Sans MS"/>
                <a:cs typeface="Comic Sans MS"/>
                <a:sym typeface="Comic Sans MS"/>
              </a:rPr>
              <a:t>Posture</a:t>
            </a:r>
            <a:endParaRPr/>
          </a:p>
          <a:p>
            <a:pPr indent="-342900" lvl="0" marL="342900" rtl="0" algn="l">
              <a:spcBef>
                <a:spcPts val="444"/>
              </a:spcBef>
              <a:spcAft>
                <a:spcPts val="0"/>
              </a:spcAft>
              <a:buClr>
                <a:srgbClr val="0033CC"/>
              </a:buClr>
              <a:buSzPct val="100000"/>
              <a:buFont typeface="Noto Sans Symbols"/>
              <a:buChar char="❖"/>
            </a:pPr>
            <a:r>
              <a:rPr b="1" lang="en-US" sz="2400">
                <a:solidFill>
                  <a:srgbClr val="0033CC"/>
                </a:solidFill>
                <a:latin typeface="Comic Sans MS"/>
                <a:ea typeface="Comic Sans MS"/>
                <a:cs typeface="Comic Sans MS"/>
                <a:sym typeface="Comic Sans MS"/>
              </a:rPr>
              <a:t>Hand and arm gestures</a:t>
            </a:r>
            <a:endParaRPr/>
          </a:p>
          <a:p>
            <a:pPr indent="-342900" lvl="0" marL="342900" rtl="0" algn="l">
              <a:spcBef>
                <a:spcPts val="444"/>
              </a:spcBef>
              <a:spcAft>
                <a:spcPts val="0"/>
              </a:spcAft>
              <a:buClr>
                <a:srgbClr val="0033CC"/>
              </a:buClr>
              <a:buSzPct val="100000"/>
              <a:buFont typeface="Noto Sans Symbols"/>
              <a:buChar char="❖"/>
            </a:pPr>
            <a:r>
              <a:rPr b="1" lang="en-US" sz="2400">
                <a:solidFill>
                  <a:srgbClr val="0033CC"/>
                </a:solidFill>
                <a:latin typeface="Comic Sans MS"/>
                <a:ea typeface="Comic Sans MS"/>
                <a:cs typeface="Comic Sans MS"/>
                <a:sym typeface="Comic Sans MS"/>
              </a:rPr>
              <a:t>Body movements</a:t>
            </a:r>
            <a:endParaRPr/>
          </a:p>
          <a:p>
            <a:pPr indent="-342900" lvl="0" marL="342900" rtl="0" algn="l">
              <a:spcBef>
                <a:spcPts val="444"/>
              </a:spcBef>
              <a:spcAft>
                <a:spcPts val="0"/>
              </a:spcAft>
              <a:buClr>
                <a:srgbClr val="0033CC"/>
              </a:buClr>
              <a:buSzPct val="100000"/>
              <a:buFont typeface="Noto Sans Symbols"/>
              <a:buChar char="❖"/>
            </a:pPr>
            <a:r>
              <a:rPr b="1" lang="en-US" sz="2400">
                <a:solidFill>
                  <a:srgbClr val="0033CC"/>
                </a:solidFill>
                <a:latin typeface="Comic Sans MS"/>
                <a:ea typeface="Comic Sans MS"/>
                <a:cs typeface="Comic Sans MS"/>
                <a:sym typeface="Comic Sans MS"/>
              </a:rPr>
              <a:t>Eye contact</a:t>
            </a:r>
            <a:endParaRPr/>
          </a:p>
          <a:p>
            <a:pPr indent="-342900" lvl="0" marL="342900" rtl="0" algn="l">
              <a:spcBef>
                <a:spcPts val="444"/>
              </a:spcBef>
              <a:spcAft>
                <a:spcPts val="0"/>
              </a:spcAft>
              <a:buClr>
                <a:srgbClr val="0033CC"/>
              </a:buClr>
              <a:buSzPct val="100000"/>
              <a:buFont typeface="Noto Sans Symbols"/>
              <a:buChar char="❖"/>
            </a:pPr>
            <a:r>
              <a:rPr b="1" lang="en-US" sz="2400">
                <a:solidFill>
                  <a:srgbClr val="0033CC"/>
                </a:solidFill>
                <a:latin typeface="Comic Sans MS"/>
                <a:ea typeface="Comic Sans MS"/>
                <a:cs typeface="Comic Sans MS"/>
                <a:sym typeface="Comic Sans MS"/>
              </a:rPr>
              <a:t>Facial expression</a:t>
            </a:r>
            <a:endParaRPr/>
          </a:p>
          <a:p>
            <a:pPr indent="-342900" lvl="0" marL="342900" rtl="0" algn="l">
              <a:spcBef>
                <a:spcPts val="444"/>
              </a:spcBef>
              <a:spcAft>
                <a:spcPts val="0"/>
              </a:spcAft>
              <a:buClr>
                <a:srgbClr val="0033CC"/>
              </a:buClr>
              <a:buSzPct val="100000"/>
              <a:buFont typeface="Noto Sans Symbols"/>
              <a:buChar char="❖"/>
            </a:pPr>
            <a:r>
              <a:rPr b="1" lang="en-US" sz="2400">
                <a:solidFill>
                  <a:srgbClr val="0033CC"/>
                </a:solidFill>
                <a:latin typeface="Comic Sans MS"/>
                <a:ea typeface="Comic Sans MS"/>
                <a:cs typeface="Comic Sans MS"/>
                <a:sym typeface="Comic Sans MS"/>
              </a:rPr>
              <a:t>Pauses</a:t>
            </a:r>
            <a:endParaRPr/>
          </a:p>
          <a:p>
            <a:pPr indent="-201930" lvl="0" marL="342900" rtl="0" algn="l">
              <a:spcBef>
                <a:spcPts val="444"/>
              </a:spcBef>
              <a:spcAft>
                <a:spcPts val="0"/>
              </a:spcAft>
              <a:buClr>
                <a:schemeClr val="dk1"/>
              </a:buClr>
              <a:buSzPct val="100000"/>
              <a:buFont typeface="Noto Sans Symbols"/>
              <a:buNone/>
            </a:pPr>
            <a:r>
              <a:t/>
            </a:r>
            <a:endParaRPr b="1" sz="2400"/>
          </a:p>
        </p:txBody>
      </p:sp>
      <p:graphicFrame>
        <p:nvGraphicFramePr>
          <p:cNvPr id="183" name="Google Shape;183;p15"/>
          <p:cNvGraphicFramePr/>
          <p:nvPr/>
        </p:nvGraphicFramePr>
        <p:xfrm>
          <a:off x="5105400" y="4737100"/>
          <a:ext cx="1689100" cy="2120900"/>
        </p:xfrm>
        <a:graphic>
          <a:graphicData uri="http://schemas.openxmlformats.org/presentationml/2006/ole">
            <mc:AlternateContent>
              <mc:Choice Requires="v">
                <p:oleObj r:id="rId4" imgH="2120900" imgW="1689100" progId="" spid="_x0000_s1">
                  <p:embed/>
                </p:oleObj>
              </mc:Choice>
              <mc:Fallback>
                <p:oleObj r:id="rId5" imgH="2120900" imgW="1689100" progId="">
                  <p:embed/>
                  <p:pic>
                    <p:nvPicPr>
                      <p:cNvPr id="183" name="Google Shape;183;p15"/>
                      <p:cNvPicPr preferRelativeResize="0"/>
                      <p:nvPr/>
                    </p:nvPicPr>
                    <p:blipFill rotWithShape="1">
                      <a:blip r:embed="rId6">
                        <a:alphaModFix/>
                      </a:blip>
                      <a:srcRect b="0" l="0" r="0" t="0"/>
                      <a:stretch/>
                    </p:blipFill>
                    <p:spPr>
                      <a:xfrm>
                        <a:off x="5105400" y="4737100"/>
                        <a:ext cx="1689100" cy="2120900"/>
                      </a:xfrm>
                      <a:prstGeom prst="rect">
                        <a:avLst/>
                      </a:prstGeom>
                      <a:noFill/>
                      <a:ln>
                        <a:noFill/>
                      </a:ln>
                    </p:spPr>
                  </p:pic>
                </p:oleObj>
              </mc:Fallback>
            </mc:AlternateContent>
          </a:graphicData>
        </a:graphic>
      </p:graphicFrame>
      <p:graphicFrame>
        <p:nvGraphicFramePr>
          <p:cNvPr id="184" name="Google Shape;184;p15"/>
          <p:cNvGraphicFramePr/>
          <p:nvPr/>
        </p:nvGraphicFramePr>
        <p:xfrm>
          <a:off x="304800" y="5448300"/>
          <a:ext cx="2085975" cy="1409700"/>
        </p:xfrm>
        <a:graphic>
          <a:graphicData uri="http://schemas.openxmlformats.org/presentationml/2006/ole">
            <mc:AlternateContent>
              <mc:Choice Requires="v">
                <p:oleObj r:id="rId7" imgH="1409700" imgW="2085975" progId="" spid="_x0000_s2">
                  <p:embed/>
                </p:oleObj>
              </mc:Choice>
              <mc:Fallback>
                <p:oleObj r:id="rId8" imgH="1409700" imgW="2085975" progId="">
                  <p:embed/>
                  <p:pic>
                    <p:nvPicPr>
                      <p:cNvPr id="184" name="Google Shape;184;p15"/>
                      <p:cNvPicPr preferRelativeResize="0"/>
                      <p:nvPr/>
                    </p:nvPicPr>
                    <p:blipFill rotWithShape="1">
                      <a:blip r:embed="rId9">
                        <a:alphaModFix/>
                      </a:blip>
                      <a:srcRect b="0" l="0" r="0" t="0"/>
                      <a:stretch/>
                    </p:blipFill>
                    <p:spPr>
                      <a:xfrm>
                        <a:off x="304800" y="5448300"/>
                        <a:ext cx="2085975" cy="1409700"/>
                      </a:xfrm>
                      <a:prstGeom prst="rect">
                        <a:avLst/>
                      </a:prstGeom>
                      <a:noFill/>
                      <a:ln>
                        <a:noFill/>
                      </a:ln>
                    </p:spPr>
                  </p:pic>
                </p:oleObj>
              </mc:Fallback>
            </mc:AlternateContent>
          </a:graphicData>
        </a:graphic>
      </p:graphicFrame>
      <p:graphicFrame>
        <p:nvGraphicFramePr>
          <p:cNvPr id="185" name="Google Shape;185;p15"/>
          <p:cNvGraphicFramePr/>
          <p:nvPr/>
        </p:nvGraphicFramePr>
        <p:xfrm>
          <a:off x="7523162" y="2819400"/>
          <a:ext cx="1620838" cy="2133600"/>
        </p:xfrm>
        <a:graphic>
          <a:graphicData uri="http://schemas.openxmlformats.org/presentationml/2006/ole">
            <mc:AlternateContent>
              <mc:Choice Requires="v">
                <p:oleObj r:id="rId10" imgH="2133600" imgW="1620838" progId="" spid="_x0000_s3">
                  <p:embed/>
                </p:oleObj>
              </mc:Choice>
              <mc:Fallback>
                <p:oleObj r:id="rId11" imgH="2133600" imgW="1620838" progId="">
                  <p:embed/>
                  <p:pic>
                    <p:nvPicPr>
                      <p:cNvPr id="185" name="Google Shape;185;p15"/>
                      <p:cNvPicPr preferRelativeResize="0"/>
                      <p:nvPr/>
                    </p:nvPicPr>
                    <p:blipFill rotWithShape="1">
                      <a:blip r:embed="rId12">
                        <a:alphaModFix/>
                      </a:blip>
                      <a:srcRect b="0" l="0" r="0" t="0"/>
                      <a:stretch/>
                    </p:blipFill>
                    <p:spPr>
                      <a:xfrm>
                        <a:off x="7523162" y="2819400"/>
                        <a:ext cx="1620838" cy="2133600"/>
                      </a:xfrm>
                      <a:prstGeom prst="rect">
                        <a:avLst/>
                      </a:prstGeom>
                      <a:noFill/>
                      <a:ln>
                        <a:noFill/>
                      </a:ln>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Audio-visual communication(1)</a:t>
            </a:r>
            <a:endParaRPr b="1" sz="3600">
              <a:latin typeface="Comic Sans MS"/>
              <a:ea typeface="Comic Sans MS"/>
              <a:cs typeface="Comic Sans MS"/>
              <a:sym typeface="Comic Sans MS"/>
            </a:endParaRPr>
          </a:p>
        </p:txBody>
      </p:sp>
      <p:sp>
        <p:nvSpPr>
          <p:cNvPr id="191" name="Google Shape;191;p16"/>
          <p:cNvSpPr txBox="1"/>
          <p:nvPr>
            <p:ph idx="1" type="body"/>
          </p:nvPr>
        </p:nvSpPr>
        <p:spPr>
          <a:xfrm>
            <a:off x="457200" y="1371600"/>
            <a:ext cx="8458200" cy="4754563"/>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rgbClr val="FF0000"/>
              </a:buClr>
              <a:buSzPts val="2400"/>
              <a:buNone/>
            </a:pPr>
            <a:r>
              <a:rPr b="1" lang="en-US" sz="2400">
                <a:solidFill>
                  <a:srgbClr val="FF0000"/>
                </a:solidFill>
                <a:latin typeface="Comic Sans MS"/>
                <a:ea typeface="Comic Sans MS"/>
                <a:cs typeface="Comic Sans MS"/>
                <a:sym typeface="Comic Sans MS"/>
              </a:rPr>
              <a:t>	We remember through the senses</a:t>
            </a:r>
            <a:endParaRPr/>
          </a:p>
          <a:p>
            <a:pPr indent="-342900" lvl="0" marL="342900" rtl="0" algn="l">
              <a:spcBef>
                <a:spcPts val="480"/>
              </a:spcBef>
              <a:spcAft>
                <a:spcPts val="0"/>
              </a:spcAft>
              <a:buClr>
                <a:srgbClr val="0033CC"/>
              </a:buClr>
              <a:buSzPts val="2400"/>
              <a:buNone/>
            </a:pPr>
            <a:r>
              <a:rPr b="1" lang="en-US" sz="2400">
                <a:solidFill>
                  <a:srgbClr val="0033CC"/>
                </a:solidFill>
                <a:latin typeface="Comic Sans MS"/>
                <a:ea typeface="Comic Sans MS"/>
                <a:cs typeface="Comic Sans MS"/>
                <a:sym typeface="Comic Sans MS"/>
              </a:rPr>
              <a:t>	20% of what we hear = Audio sense</a:t>
            </a:r>
            <a:endParaRPr/>
          </a:p>
          <a:p>
            <a:pPr indent="-342900" lvl="0" marL="342900" rtl="0" algn="l">
              <a:spcBef>
                <a:spcPts val="480"/>
              </a:spcBef>
              <a:spcAft>
                <a:spcPts val="0"/>
              </a:spcAft>
              <a:buClr>
                <a:srgbClr val="0033CC"/>
              </a:buClr>
              <a:buSzPts val="2400"/>
              <a:buNone/>
            </a:pPr>
            <a:r>
              <a:rPr b="1" lang="en-US" sz="2400">
                <a:solidFill>
                  <a:srgbClr val="0033CC"/>
                </a:solidFill>
                <a:latin typeface="Comic Sans MS"/>
                <a:ea typeface="Comic Sans MS"/>
                <a:cs typeface="Comic Sans MS"/>
                <a:sym typeface="Comic Sans MS"/>
              </a:rPr>
              <a:t>	30% of what we see = Visual sense</a:t>
            </a:r>
            <a:endParaRPr/>
          </a:p>
          <a:p>
            <a:pPr indent="-342900" lvl="0" marL="342900" rtl="0" algn="l">
              <a:spcBef>
                <a:spcPts val="480"/>
              </a:spcBef>
              <a:spcAft>
                <a:spcPts val="0"/>
              </a:spcAft>
              <a:buClr>
                <a:srgbClr val="0033CC"/>
              </a:buClr>
              <a:buSzPts val="2400"/>
              <a:buNone/>
            </a:pPr>
            <a:r>
              <a:rPr b="1" lang="en-US" sz="2400">
                <a:solidFill>
                  <a:srgbClr val="0033CC"/>
                </a:solidFill>
                <a:latin typeface="Comic Sans MS"/>
                <a:ea typeface="Comic Sans MS"/>
                <a:cs typeface="Comic Sans MS"/>
                <a:sym typeface="Comic Sans MS"/>
              </a:rPr>
              <a:t>	50% of what we hear and see = Audio-Visual sense</a:t>
            </a:r>
            <a:endParaRPr/>
          </a:p>
          <a:p>
            <a:pPr indent="-342900" lvl="0" marL="342900" rtl="0" algn="l">
              <a:spcBef>
                <a:spcPts val="480"/>
              </a:spcBef>
              <a:spcAft>
                <a:spcPts val="0"/>
              </a:spcAft>
              <a:buClr>
                <a:srgbClr val="0033CC"/>
              </a:buClr>
              <a:buSzPts val="2400"/>
              <a:buNone/>
            </a:pPr>
            <a:r>
              <a:rPr b="1" lang="en-US" sz="2400">
                <a:solidFill>
                  <a:srgbClr val="0033CC"/>
                </a:solidFill>
                <a:latin typeface="Comic Sans MS"/>
                <a:ea typeface="Comic Sans MS"/>
                <a:cs typeface="Comic Sans MS"/>
                <a:sym typeface="Comic Sans MS"/>
              </a:rPr>
              <a:t>	80% of what we say = Work sense</a:t>
            </a:r>
            <a:endParaRPr/>
          </a:p>
          <a:p>
            <a:pPr indent="-342900" lvl="0" marL="342900" rtl="0" algn="l">
              <a:spcBef>
                <a:spcPts val="480"/>
              </a:spcBef>
              <a:spcAft>
                <a:spcPts val="0"/>
              </a:spcAft>
              <a:buClr>
                <a:srgbClr val="0033CC"/>
              </a:buClr>
              <a:buSzPts val="2400"/>
              <a:buNone/>
            </a:pPr>
            <a:r>
              <a:rPr b="1" lang="en-US" sz="2400">
                <a:solidFill>
                  <a:srgbClr val="0033CC"/>
                </a:solidFill>
                <a:latin typeface="Comic Sans MS"/>
                <a:ea typeface="Comic Sans MS"/>
                <a:cs typeface="Comic Sans MS"/>
                <a:sym typeface="Comic Sans MS"/>
              </a:rPr>
              <a:t>	90% of what we say and do = Multisensory task</a:t>
            </a:r>
            <a:endParaRPr/>
          </a:p>
          <a:p>
            <a:pPr indent="-342900" lvl="0" marL="342900" rtl="0" algn="l">
              <a:spcBef>
                <a:spcPts val="480"/>
              </a:spcBef>
              <a:spcAft>
                <a:spcPts val="0"/>
              </a:spcAft>
              <a:buClr>
                <a:srgbClr val="FF0000"/>
              </a:buClr>
              <a:buSzPts val="2400"/>
              <a:buNone/>
            </a:pPr>
            <a:r>
              <a:rPr b="1" lang="en-US" sz="2400">
                <a:solidFill>
                  <a:srgbClr val="FF0000"/>
                </a:solidFill>
                <a:latin typeface="Comic Sans MS"/>
                <a:ea typeface="Comic Sans MS"/>
                <a:cs typeface="Comic Sans MS"/>
                <a:sym typeface="Comic Sans MS"/>
              </a:rPr>
              <a:t>	</a:t>
            </a:r>
            <a:r>
              <a:rPr b="1" lang="en-US" sz="2400">
                <a:solidFill>
                  <a:srgbClr val="00B050"/>
                </a:solidFill>
                <a:latin typeface="Comic Sans MS"/>
                <a:ea typeface="Comic Sans MS"/>
                <a:cs typeface="Comic Sans MS"/>
                <a:sym typeface="Comic Sans MS"/>
              </a:rPr>
              <a:t>	</a:t>
            </a:r>
            <a:endParaRPr/>
          </a:p>
          <a:p>
            <a:pPr indent="-342900" lvl="0" marL="342900" rtl="0" algn="l">
              <a:spcBef>
                <a:spcPts val="480"/>
              </a:spcBef>
              <a:spcAft>
                <a:spcPts val="0"/>
              </a:spcAft>
              <a:buClr>
                <a:srgbClr val="C00000"/>
              </a:buClr>
              <a:buSzPts val="2400"/>
              <a:buNone/>
            </a:pPr>
            <a:r>
              <a:rPr b="1" lang="en-US" sz="2400">
                <a:solidFill>
                  <a:srgbClr val="C00000"/>
                </a:solidFill>
                <a:latin typeface="Comic Sans MS"/>
                <a:ea typeface="Comic Sans MS"/>
                <a:cs typeface="Comic Sans MS"/>
                <a:sym typeface="Comic Sans MS"/>
              </a:rPr>
              <a:t>	</a:t>
            </a:r>
            <a:r>
              <a:rPr b="1" lang="en-US" sz="2400">
                <a:solidFill>
                  <a:srgbClr val="FF0000"/>
                </a:solidFill>
                <a:latin typeface="Comic Sans MS"/>
                <a:ea typeface="Comic Sans MS"/>
                <a:cs typeface="Comic Sans MS"/>
                <a:sym typeface="Comic Sans MS"/>
              </a:rPr>
              <a:t>In audio-visual communication one tries and facilitates both audio and visual sense while presenting an idea, so as to make presentation interesting, attractive, vivid stimulating and effective.</a:t>
            </a:r>
            <a:endParaRPr b="1" sz="2400">
              <a:solidFill>
                <a:srgbClr val="FF0000"/>
              </a:solidFill>
              <a:latin typeface="Comic Sans MS"/>
              <a:ea typeface="Comic Sans MS"/>
              <a:cs typeface="Comic Sans MS"/>
              <a:sym typeface="Comic Sans M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Audio-visual communication(2)</a:t>
            </a:r>
            <a:endParaRPr sz="3600"/>
          </a:p>
        </p:txBody>
      </p:sp>
      <p:sp>
        <p:nvSpPr>
          <p:cNvPr id="197" name="Google Shape;197;p17"/>
          <p:cNvSpPr txBox="1"/>
          <p:nvPr>
            <p:ph idx="1" type="body"/>
          </p:nvPr>
        </p:nvSpPr>
        <p:spPr>
          <a:xfrm>
            <a:off x="457200" y="1219200"/>
            <a:ext cx="8229600" cy="4906963"/>
          </a:xfrm>
          <a:prstGeom prst="rect">
            <a:avLst/>
          </a:prstGeom>
          <a:noFill/>
          <a:ln>
            <a:noFill/>
          </a:ln>
        </p:spPr>
        <p:txBody>
          <a:bodyPr anchorCtr="0" anchor="t" bIns="45700" lIns="91425" spcFirstLastPara="1" rIns="91425" wrap="square" tIns="45700">
            <a:normAutofit fontScale="92500" lnSpcReduction="20000"/>
          </a:bodyPr>
          <a:lstStyle/>
          <a:p>
            <a:pPr indent="-178435" lvl="0" marL="342900" rtl="0" algn="l">
              <a:spcBef>
                <a:spcPts val="0"/>
              </a:spcBef>
              <a:spcAft>
                <a:spcPts val="0"/>
              </a:spcAft>
              <a:buClr>
                <a:schemeClr val="dk1"/>
              </a:buClr>
              <a:buSzPct val="100000"/>
              <a:buNone/>
            </a:pPr>
            <a:r>
              <a:t/>
            </a:r>
            <a:endParaRPr b="1" sz="2800">
              <a:solidFill>
                <a:srgbClr val="FF0000"/>
              </a:solidFill>
              <a:latin typeface="Comic Sans MS"/>
              <a:ea typeface="Comic Sans MS"/>
              <a:cs typeface="Comic Sans MS"/>
              <a:sym typeface="Comic Sans MS"/>
            </a:endParaRPr>
          </a:p>
          <a:p>
            <a:pPr indent="-342900" lvl="0" marL="342900" rtl="0" algn="l">
              <a:spcBef>
                <a:spcPts val="518"/>
              </a:spcBef>
              <a:spcAft>
                <a:spcPts val="0"/>
              </a:spcAft>
              <a:buClr>
                <a:srgbClr val="FF0000"/>
              </a:buClr>
              <a:buSzPct val="100000"/>
              <a:buChar char="•"/>
            </a:pPr>
            <a:r>
              <a:rPr b="1" lang="en-US" sz="2800">
                <a:solidFill>
                  <a:srgbClr val="FF0000"/>
                </a:solidFill>
                <a:latin typeface="Comic Sans MS"/>
                <a:ea typeface="Comic Sans MS"/>
                <a:cs typeface="Comic Sans MS"/>
                <a:sym typeface="Comic Sans MS"/>
              </a:rPr>
              <a:t>Types of audio-visual aids</a:t>
            </a:r>
            <a:endParaRPr/>
          </a:p>
          <a:p>
            <a:pPr indent="-457200" lvl="1" marL="914400" rtl="0" algn="l">
              <a:spcBef>
                <a:spcPts val="444"/>
              </a:spcBef>
              <a:spcAft>
                <a:spcPts val="0"/>
              </a:spcAft>
              <a:buClr>
                <a:srgbClr val="00CC00"/>
              </a:buClr>
              <a:buSzPct val="100000"/>
              <a:buFont typeface="Calibri"/>
              <a:buAutoNum type="arabicPeriod"/>
            </a:pPr>
            <a:r>
              <a:rPr b="1" lang="en-US" sz="2400">
                <a:solidFill>
                  <a:srgbClr val="00CC00"/>
                </a:solidFill>
                <a:latin typeface="Comic Sans MS"/>
                <a:ea typeface="Comic Sans MS"/>
                <a:cs typeface="Comic Sans MS"/>
                <a:sym typeface="Comic Sans MS"/>
              </a:rPr>
              <a:t>Audio aids (radio, CDs, tape recorders….)</a:t>
            </a:r>
            <a:endParaRPr/>
          </a:p>
          <a:p>
            <a:pPr indent="-457200" lvl="1" marL="914400" rtl="0" algn="l">
              <a:spcBef>
                <a:spcPts val="444"/>
              </a:spcBef>
              <a:spcAft>
                <a:spcPts val="0"/>
              </a:spcAft>
              <a:buClr>
                <a:srgbClr val="00CC00"/>
              </a:buClr>
              <a:buSzPct val="100000"/>
              <a:buFont typeface="Calibri"/>
              <a:buAutoNum type="arabicPeriod"/>
            </a:pPr>
            <a:r>
              <a:rPr b="1" lang="en-US" sz="2400">
                <a:solidFill>
                  <a:srgbClr val="00CC00"/>
                </a:solidFill>
                <a:latin typeface="Comic Sans MS"/>
                <a:ea typeface="Comic Sans MS"/>
                <a:cs typeface="Comic Sans MS"/>
                <a:sym typeface="Comic Sans MS"/>
              </a:rPr>
              <a:t>Visual aids (pictures, charts, maps, models , OHP……)</a:t>
            </a:r>
            <a:endParaRPr/>
          </a:p>
          <a:p>
            <a:pPr indent="-457200" lvl="1" marL="914400" rtl="0" algn="l">
              <a:spcBef>
                <a:spcPts val="444"/>
              </a:spcBef>
              <a:spcAft>
                <a:spcPts val="0"/>
              </a:spcAft>
              <a:buClr>
                <a:srgbClr val="00CC00"/>
              </a:buClr>
              <a:buSzPct val="100000"/>
              <a:buFont typeface="Calibri"/>
              <a:buAutoNum type="arabicPeriod"/>
            </a:pPr>
            <a:r>
              <a:rPr b="1" lang="en-US" sz="2400">
                <a:solidFill>
                  <a:srgbClr val="00CC00"/>
                </a:solidFill>
                <a:latin typeface="Comic Sans MS"/>
                <a:ea typeface="Comic Sans MS"/>
                <a:cs typeface="Comic Sans MS"/>
                <a:sym typeface="Comic Sans MS"/>
              </a:rPr>
              <a:t>Audio-visual aids(computers, LCD, television……)</a:t>
            </a:r>
            <a:endParaRPr/>
          </a:p>
          <a:p>
            <a:pPr indent="-457200" lvl="2" marL="1314450" rtl="0" algn="l">
              <a:spcBef>
                <a:spcPts val="296"/>
              </a:spcBef>
              <a:spcAft>
                <a:spcPts val="0"/>
              </a:spcAft>
              <a:buClr>
                <a:srgbClr val="00CC00"/>
              </a:buClr>
              <a:buSzPct val="100000"/>
              <a:buNone/>
            </a:pPr>
            <a:r>
              <a:rPr b="1" lang="en-US" sz="1600">
                <a:solidFill>
                  <a:srgbClr val="00CC00"/>
                </a:solidFill>
                <a:latin typeface="Comic Sans MS"/>
                <a:ea typeface="Comic Sans MS"/>
                <a:cs typeface="Comic Sans MS"/>
                <a:sym typeface="Comic Sans MS"/>
              </a:rPr>
              <a:t>	</a:t>
            </a:r>
            <a:endParaRPr b="1" sz="2400">
              <a:solidFill>
                <a:srgbClr val="FF0000"/>
              </a:solidFill>
              <a:latin typeface="Comic Sans MS"/>
              <a:ea typeface="Comic Sans MS"/>
              <a:cs typeface="Comic Sans MS"/>
              <a:sym typeface="Comic Sans MS"/>
            </a:endParaRPr>
          </a:p>
          <a:p>
            <a:pPr indent="-342900" lvl="0" marL="342900" rtl="0" algn="l">
              <a:spcBef>
                <a:spcPts val="481"/>
              </a:spcBef>
              <a:spcAft>
                <a:spcPts val="0"/>
              </a:spcAft>
              <a:buClr>
                <a:srgbClr val="FF0000"/>
              </a:buClr>
              <a:buSzPct val="100000"/>
              <a:buChar char="•"/>
            </a:pPr>
            <a:r>
              <a:rPr b="1" lang="en-US" sz="2600">
                <a:solidFill>
                  <a:srgbClr val="FF0000"/>
                </a:solidFill>
                <a:latin typeface="Comic Sans MS"/>
                <a:ea typeface="Comic Sans MS"/>
                <a:cs typeface="Comic Sans MS"/>
                <a:sym typeface="Comic Sans MS"/>
              </a:rPr>
              <a:t>Importance of audio-visual aids</a:t>
            </a:r>
            <a:endParaRPr/>
          </a:p>
          <a:p>
            <a:pPr indent="-457200" lvl="1" marL="857250" rtl="0" algn="l">
              <a:spcBef>
                <a:spcPts val="407"/>
              </a:spcBef>
              <a:spcAft>
                <a:spcPts val="0"/>
              </a:spcAft>
              <a:buClr>
                <a:srgbClr val="00B050"/>
              </a:buClr>
              <a:buSzPct val="100000"/>
              <a:buFont typeface="Calibri"/>
              <a:buAutoNum type="arabicPeriod"/>
            </a:pPr>
            <a:r>
              <a:rPr b="1" lang="en-US" sz="2200">
                <a:solidFill>
                  <a:srgbClr val="00B050"/>
                </a:solidFill>
                <a:latin typeface="Comic Sans MS"/>
                <a:ea typeface="Comic Sans MS"/>
                <a:cs typeface="Comic Sans MS"/>
                <a:sym typeface="Comic Sans MS"/>
              </a:rPr>
              <a:t>Helps to catch and hold attention.</a:t>
            </a:r>
            <a:endParaRPr/>
          </a:p>
          <a:p>
            <a:pPr indent="-457200" lvl="1" marL="857250" rtl="0" algn="l">
              <a:spcBef>
                <a:spcPts val="407"/>
              </a:spcBef>
              <a:spcAft>
                <a:spcPts val="0"/>
              </a:spcAft>
              <a:buClr>
                <a:srgbClr val="00B050"/>
              </a:buClr>
              <a:buSzPct val="100000"/>
              <a:buFont typeface="Calibri"/>
              <a:buAutoNum type="arabicPeriod"/>
            </a:pPr>
            <a:r>
              <a:rPr b="1" lang="en-US" sz="2200">
                <a:solidFill>
                  <a:srgbClr val="00B050"/>
                </a:solidFill>
                <a:latin typeface="Comic Sans MS"/>
                <a:ea typeface="Comic Sans MS"/>
                <a:cs typeface="Comic Sans MS"/>
                <a:sym typeface="Comic Sans MS"/>
              </a:rPr>
              <a:t>Increases retention of the audience.</a:t>
            </a:r>
            <a:endParaRPr/>
          </a:p>
          <a:p>
            <a:pPr indent="-457200" lvl="1" marL="857250" rtl="0" algn="l">
              <a:spcBef>
                <a:spcPts val="407"/>
              </a:spcBef>
              <a:spcAft>
                <a:spcPts val="0"/>
              </a:spcAft>
              <a:buClr>
                <a:srgbClr val="00B050"/>
              </a:buClr>
              <a:buSzPct val="100000"/>
              <a:buFont typeface="Calibri"/>
              <a:buAutoNum type="arabicPeriod"/>
            </a:pPr>
            <a:r>
              <a:rPr b="1" lang="en-US" sz="2200">
                <a:solidFill>
                  <a:srgbClr val="00B050"/>
                </a:solidFill>
                <a:latin typeface="Comic Sans MS"/>
                <a:ea typeface="Comic Sans MS"/>
                <a:cs typeface="Comic Sans MS"/>
                <a:sym typeface="Comic Sans MS"/>
              </a:rPr>
              <a:t>Facilitates understanding.</a:t>
            </a:r>
            <a:endParaRPr/>
          </a:p>
          <a:p>
            <a:pPr indent="-457200" lvl="1" marL="857250" rtl="0" algn="l">
              <a:spcBef>
                <a:spcPts val="407"/>
              </a:spcBef>
              <a:spcAft>
                <a:spcPts val="0"/>
              </a:spcAft>
              <a:buClr>
                <a:srgbClr val="00B050"/>
              </a:buClr>
              <a:buSzPct val="100000"/>
              <a:buFont typeface="Calibri"/>
              <a:buAutoNum type="arabicPeriod"/>
            </a:pPr>
            <a:r>
              <a:rPr b="1" lang="en-US" sz="2200">
                <a:solidFill>
                  <a:srgbClr val="00B050"/>
                </a:solidFill>
                <a:latin typeface="Comic Sans MS"/>
                <a:ea typeface="Comic Sans MS"/>
                <a:cs typeface="Comic Sans MS"/>
                <a:sym typeface="Comic Sans MS"/>
              </a:rPr>
              <a:t>Provides reinforcement.</a:t>
            </a:r>
            <a:endParaRPr/>
          </a:p>
          <a:p>
            <a:pPr indent="-457200" lvl="1" marL="857250" rtl="0" algn="l">
              <a:spcBef>
                <a:spcPts val="407"/>
              </a:spcBef>
              <a:spcAft>
                <a:spcPts val="0"/>
              </a:spcAft>
              <a:buClr>
                <a:srgbClr val="00B050"/>
              </a:buClr>
              <a:buSzPct val="100000"/>
              <a:buFont typeface="Calibri"/>
              <a:buAutoNum type="arabicPeriod"/>
            </a:pPr>
            <a:r>
              <a:rPr b="1" lang="en-US" sz="2200">
                <a:solidFill>
                  <a:srgbClr val="00B050"/>
                </a:solidFill>
                <a:latin typeface="Comic Sans MS"/>
                <a:ea typeface="Comic Sans MS"/>
                <a:cs typeface="Comic Sans MS"/>
                <a:sym typeface="Comic Sans MS"/>
              </a:rPr>
              <a:t>Helps in developing perception of audience.</a:t>
            </a:r>
            <a:endParaRPr/>
          </a:p>
          <a:p>
            <a:pPr indent="-457200" lvl="1" marL="857250" rtl="0" algn="l">
              <a:spcBef>
                <a:spcPts val="407"/>
              </a:spcBef>
              <a:spcAft>
                <a:spcPts val="0"/>
              </a:spcAft>
              <a:buClr>
                <a:srgbClr val="00B050"/>
              </a:buClr>
              <a:buSzPct val="100000"/>
              <a:buFont typeface="Calibri"/>
              <a:buAutoNum type="arabicPeriod"/>
            </a:pPr>
            <a:r>
              <a:rPr b="1" lang="en-US" sz="2200">
                <a:solidFill>
                  <a:srgbClr val="00B050"/>
                </a:solidFill>
                <a:latin typeface="Comic Sans MS"/>
                <a:ea typeface="Comic Sans MS"/>
                <a:cs typeface="Comic Sans MS"/>
                <a:sym typeface="Comic Sans MS"/>
              </a:rPr>
              <a:t>Saves time and energy.</a:t>
            </a:r>
            <a:endParaRPr/>
          </a:p>
          <a:p>
            <a:pPr indent="-457200" lvl="1" marL="857250" rtl="0" algn="l">
              <a:spcBef>
                <a:spcPts val="407"/>
              </a:spcBef>
              <a:spcAft>
                <a:spcPts val="0"/>
              </a:spcAft>
              <a:buClr>
                <a:srgbClr val="00B050"/>
              </a:buClr>
              <a:buSzPct val="100000"/>
              <a:buFont typeface="Calibri"/>
              <a:buAutoNum type="arabicPeriod"/>
            </a:pPr>
            <a:r>
              <a:rPr b="1" lang="en-US" sz="2200">
                <a:solidFill>
                  <a:srgbClr val="00B050"/>
                </a:solidFill>
                <a:latin typeface="Comic Sans MS"/>
                <a:ea typeface="Comic Sans MS"/>
                <a:cs typeface="Comic Sans MS"/>
                <a:sym typeface="Comic Sans MS"/>
              </a:rPr>
              <a:t>Makes presentation interesting, vivid and effective.</a:t>
            </a:r>
            <a:endParaRPr/>
          </a:p>
          <a:p>
            <a:pPr indent="-457200" lvl="1" marL="857250" rtl="0" algn="l">
              <a:spcBef>
                <a:spcPts val="370"/>
              </a:spcBef>
              <a:spcAft>
                <a:spcPts val="0"/>
              </a:spcAft>
              <a:buClr>
                <a:schemeClr val="dk1"/>
              </a:buClr>
              <a:buSzPct val="100000"/>
              <a:buNone/>
            </a:pPr>
            <a:r>
              <a:t/>
            </a:r>
            <a:endParaRPr b="1" sz="2000">
              <a:solidFill>
                <a:srgbClr val="00B050"/>
              </a:solidFill>
              <a:latin typeface="Comic Sans MS"/>
              <a:ea typeface="Comic Sans MS"/>
              <a:cs typeface="Comic Sans MS"/>
              <a:sym typeface="Comic Sans MS"/>
            </a:endParaRPr>
          </a:p>
        </p:txBody>
      </p:sp>
      <p:pic>
        <p:nvPicPr>
          <p:cNvPr descr="C:\Program Files\Microsoft Office\MEDIA\CAGCAT10\j0205582.wmf" id="198" name="Google Shape;198;p17"/>
          <p:cNvPicPr preferRelativeResize="0"/>
          <p:nvPr/>
        </p:nvPicPr>
        <p:blipFill rotWithShape="1">
          <a:blip r:embed="rId3">
            <a:alphaModFix/>
          </a:blip>
          <a:srcRect b="0" l="0" r="0" t="0"/>
          <a:stretch/>
        </p:blipFill>
        <p:spPr>
          <a:xfrm>
            <a:off x="6705600" y="3581400"/>
            <a:ext cx="1776679" cy="16303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Audio-visual communication(3)</a:t>
            </a:r>
            <a:endParaRPr sz="3600"/>
          </a:p>
        </p:txBody>
      </p:sp>
      <p:sp>
        <p:nvSpPr>
          <p:cNvPr id="204" name="Google Shape;204;p18"/>
          <p:cNvSpPr txBox="1"/>
          <p:nvPr>
            <p:ph idx="1" type="body"/>
          </p:nvPr>
        </p:nvSpPr>
        <p:spPr>
          <a:xfrm>
            <a:off x="228600" y="1371600"/>
            <a:ext cx="8458200" cy="5257800"/>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rgbClr val="00B050"/>
              </a:buClr>
              <a:buSzPts val="2000"/>
              <a:buNone/>
            </a:pPr>
            <a:r>
              <a:rPr b="1" lang="en-US" sz="2000">
                <a:solidFill>
                  <a:srgbClr val="00B050"/>
                </a:solidFill>
                <a:latin typeface="Comic Sans MS"/>
                <a:ea typeface="Comic Sans MS"/>
                <a:cs typeface="Comic Sans MS"/>
                <a:sym typeface="Comic Sans MS"/>
              </a:rPr>
              <a:t>	</a:t>
            </a:r>
            <a:r>
              <a:rPr b="1" lang="en-US" sz="2400">
                <a:solidFill>
                  <a:srgbClr val="00B050"/>
                </a:solidFill>
                <a:latin typeface="Comic Sans MS"/>
                <a:ea typeface="Comic Sans MS"/>
                <a:cs typeface="Comic Sans MS"/>
                <a:sym typeface="Comic Sans MS"/>
              </a:rPr>
              <a:t>Techniques to make audio-visual communication effective are </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Materials should be easy to understand.</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Materials  should be interesting.</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Materials should arouse imagination of the audience.</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Materials should be well synchronized.</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Language of the audio material should be flawless.</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The status and cultural background of the audience should be taken care while choosing the aids.</a:t>
            </a:r>
            <a:endParaRPr/>
          </a:p>
          <a:p>
            <a:pPr indent="-342900" lvl="1" marL="800100" rtl="0" algn="l">
              <a:spcBef>
                <a:spcPts val="480"/>
              </a:spcBef>
              <a:spcAft>
                <a:spcPts val="0"/>
              </a:spcAft>
              <a:buClr>
                <a:srgbClr val="00B050"/>
              </a:buClr>
              <a:buSzPts val="2400"/>
              <a:buNone/>
            </a:pPr>
            <a:r>
              <a:rPr b="1" lang="en-US" sz="2400">
                <a:solidFill>
                  <a:srgbClr val="00B050"/>
                </a:solidFill>
                <a:latin typeface="Comic Sans MS"/>
                <a:ea typeface="Comic Sans MS"/>
                <a:cs typeface="Comic Sans MS"/>
                <a:sym typeface="Comic Sans MS"/>
              </a:rPr>
              <a:t>Audio visual aids are not the substitutes but supplement.</a:t>
            </a:r>
            <a:endParaRPr/>
          </a:p>
          <a:p>
            <a:pPr indent="-228600" lvl="1" marL="800100" rtl="0" algn="l">
              <a:spcBef>
                <a:spcPts val="360"/>
              </a:spcBef>
              <a:spcAft>
                <a:spcPts val="0"/>
              </a:spcAft>
              <a:buClr>
                <a:schemeClr val="dk1"/>
              </a:buClr>
              <a:buSzPts val="1800"/>
              <a:buFont typeface="Calibri"/>
              <a:buNone/>
            </a:pPr>
            <a:r>
              <a:t/>
            </a:r>
            <a:endParaRPr b="1" sz="1800">
              <a:solidFill>
                <a:srgbClr val="FF0000"/>
              </a:solidFill>
              <a:latin typeface="Comic Sans MS"/>
              <a:ea typeface="Comic Sans MS"/>
              <a:cs typeface="Comic Sans MS"/>
              <a:sym typeface="Comic Sans MS"/>
            </a:endParaRPr>
          </a:p>
          <a:p>
            <a:pPr indent="-228600" lvl="1" marL="800100" rtl="0" algn="l">
              <a:spcBef>
                <a:spcPts val="360"/>
              </a:spcBef>
              <a:spcAft>
                <a:spcPts val="0"/>
              </a:spcAft>
              <a:buClr>
                <a:schemeClr val="dk1"/>
              </a:buClr>
              <a:buSzPts val="1800"/>
              <a:buFont typeface="Calibri"/>
              <a:buNone/>
            </a:pPr>
            <a:r>
              <a:t/>
            </a:r>
            <a:endParaRPr b="1" sz="1800">
              <a:solidFill>
                <a:srgbClr val="FF0000"/>
              </a:solidFill>
              <a:latin typeface="Comic Sans MS"/>
              <a:ea typeface="Comic Sans MS"/>
              <a:cs typeface="Comic Sans MS"/>
              <a:sym typeface="Comic Sans MS"/>
            </a:endParaRPr>
          </a:p>
          <a:p>
            <a:pPr indent="-228600" lvl="1" marL="800100" rtl="0" algn="l">
              <a:spcBef>
                <a:spcPts val="360"/>
              </a:spcBef>
              <a:spcAft>
                <a:spcPts val="0"/>
              </a:spcAft>
              <a:buClr>
                <a:schemeClr val="dk1"/>
              </a:buClr>
              <a:buSzPts val="1800"/>
              <a:buFont typeface="Calibri"/>
              <a:buNone/>
            </a:pPr>
            <a:r>
              <a:t/>
            </a:r>
            <a:endParaRPr b="1" sz="1800">
              <a:solidFill>
                <a:srgbClr val="FF0000"/>
              </a:solidFill>
              <a:latin typeface="Comic Sans MS"/>
              <a:ea typeface="Comic Sans MS"/>
              <a:cs typeface="Comic Sans MS"/>
              <a:sym typeface="Comic Sans M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Audio-visual communication(3)</a:t>
            </a:r>
            <a:endParaRPr sz="3600"/>
          </a:p>
        </p:txBody>
      </p:sp>
      <p:sp>
        <p:nvSpPr>
          <p:cNvPr id="210" name="Google Shape;210;p19"/>
          <p:cNvSpPr txBox="1"/>
          <p:nvPr>
            <p:ph idx="1" type="body"/>
          </p:nvPr>
        </p:nvSpPr>
        <p:spPr>
          <a:xfrm>
            <a:off x="228600" y="1371600"/>
            <a:ext cx="8458200" cy="5257800"/>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rgbClr val="00B050"/>
              </a:buClr>
              <a:buSzPts val="2000"/>
              <a:buNone/>
            </a:pPr>
            <a:r>
              <a:rPr b="1" lang="en-US" sz="2000">
                <a:solidFill>
                  <a:srgbClr val="00B050"/>
                </a:solidFill>
                <a:latin typeface="Comic Sans MS"/>
                <a:ea typeface="Comic Sans MS"/>
                <a:cs typeface="Comic Sans MS"/>
                <a:sym typeface="Comic Sans MS"/>
              </a:rPr>
              <a:t>	</a:t>
            </a:r>
            <a:r>
              <a:rPr b="1" lang="en-US" sz="2400">
                <a:solidFill>
                  <a:srgbClr val="00B050"/>
                </a:solidFill>
                <a:latin typeface="Comic Sans MS"/>
                <a:ea typeface="Comic Sans MS"/>
                <a:cs typeface="Comic Sans MS"/>
                <a:sym typeface="Comic Sans MS"/>
              </a:rPr>
              <a:t>Techniques to make audio-visual communication effective are </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Choose suitable place and time for display.</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When not in use, keep the equipments switched off.</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Use economical aids.</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Aids should be adopted to the intellectual maturity of the audience.</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In visual aids color chosen should be good and clear.</a:t>
            </a:r>
            <a:endParaRPr/>
          </a:p>
          <a:p>
            <a:pPr indent="-342900" lvl="1" marL="800100" rtl="0" algn="l">
              <a:spcBef>
                <a:spcPts val="480"/>
              </a:spcBef>
              <a:spcAft>
                <a:spcPts val="0"/>
              </a:spcAft>
              <a:buClr>
                <a:srgbClr val="FF0000"/>
              </a:buClr>
              <a:buSzPts val="2400"/>
              <a:buFont typeface="Calibri"/>
              <a:buAutoNum type="arabicPeriod"/>
            </a:pPr>
            <a:r>
              <a:rPr b="1" lang="en-US" sz="2400">
                <a:solidFill>
                  <a:srgbClr val="FF0000"/>
                </a:solidFill>
                <a:latin typeface="Comic Sans MS"/>
                <a:ea typeface="Comic Sans MS"/>
                <a:cs typeface="Comic Sans MS"/>
                <a:sym typeface="Comic Sans MS"/>
              </a:rPr>
              <a:t>Use aids only if required don’t forcefully fit them</a:t>
            </a:r>
            <a:endParaRPr/>
          </a:p>
          <a:p>
            <a:pPr indent="-342900" lvl="1" marL="800100" rtl="0" algn="l">
              <a:spcBef>
                <a:spcPts val="480"/>
              </a:spcBef>
              <a:spcAft>
                <a:spcPts val="0"/>
              </a:spcAft>
              <a:buClr>
                <a:srgbClr val="00B050"/>
              </a:buClr>
              <a:buSzPts val="2400"/>
              <a:buNone/>
            </a:pPr>
            <a:r>
              <a:rPr b="1" lang="en-US" sz="2400">
                <a:solidFill>
                  <a:srgbClr val="00B050"/>
                </a:solidFill>
                <a:latin typeface="Comic Sans MS"/>
                <a:ea typeface="Comic Sans MS"/>
                <a:cs typeface="Comic Sans MS"/>
                <a:sym typeface="Comic Sans MS"/>
              </a:rPr>
              <a:t>Audio visual aids are not the substitutes but supplement.</a:t>
            </a:r>
            <a:endParaRPr/>
          </a:p>
          <a:p>
            <a:pPr indent="-228600" lvl="1" marL="800100" rtl="0" algn="l">
              <a:spcBef>
                <a:spcPts val="360"/>
              </a:spcBef>
              <a:spcAft>
                <a:spcPts val="0"/>
              </a:spcAft>
              <a:buClr>
                <a:schemeClr val="dk1"/>
              </a:buClr>
              <a:buSzPts val="1800"/>
              <a:buFont typeface="Calibri"/>
              <a:buNone/>
            </a:pPr>
            <a:r>
              <a:t/>
            </a:r>
            <a:endParaRPr b="1" sz="1800">
              <a:solidFill>
                <a:srgbClr val="FF0000"/>
              </a:solidFill>
              <a:latin typeface="Comic Sans MS"/>
              <a:ea typeface="Comic Sans MS"/>
              <a:cs typeface="Comic Sans MS"/>
              <a:sym typeface="Comic Sans MS"/>
            </a:endParaRPr>
          </a:p>
          <a:p>
            <a:pPr indent="-228600" lvl="1" marL="800100" rtl="0" algn="l">
              <a:spcBef>
                <a:spcPts val="360"/>
              </a:spcBef>
              <a:spcAft>
                <a:spcPts val="0"/>
              </a:spcAft>
              <a:buClr>
                <a:schemeClr val="dk1"/>
              </a:buClr>
              <a:buSzPts val="1800"/>
              <a:buFont typeface="Calibri"/>
              <a:buNone/>
            </a:pPr>
            <a:r>
              <a:t/>
            </a:r>
            <a:endParaRPr b="1" sz="1800">
              <a:solidFill>
                <a:srgbClr val="FF0000"/>
              </a:solidFill>
              <a:latin typeface="Comic Sans MS"/>
              <a:ea typeface="Comic Sans MS"/>
              <a:cs typeface="Comic Sans MS"/>
              <a:sym typeface="Comic Sans MS"/>
            </a:endParaRPr>
          </a:p>
          <a:p>
            <a:pPr indent="-228600" lvl="1" marL="800100" rtl="0" algn="l">
              <a:spcBef>
                <a:spcPts val="360"/>
              </a:spcBef>
              <a:spcAft>
                <a:spcPts val="0"/>
              </a:spcAft>
              <a:buClr>
                <a:schemeClr val="dk1"/>
              </a:buClr>
              <a:buSzPts val="1800"/>
              <a:buFont typeface="Calibri"/>
              <a:buNone/>
            </a:pPr>
            <a:r>
              <a:t/>
            </a:r>
            <a:endParaRPr b="1" sz="1800">
              <a:solidFill>
                <a:srgbClr val="FF0000"/>
              </a:solidFill>
              <a:latin typeface="Comic Sans MS"/>
              <a:ea typeface="Comic Sans MS"/>
              <a:cs typeface="Comic Sans MS"/>
              <a:sym typeface="Comic Sans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Main topics</a:t>
            </a:r>
            <a:endParaRPr b="1" sz="3600">
              <a:latin typeface="Comic Sans MS"/>
              <a:ea typeface="Comic Sans MS"/>
              <a:cs typeface="Comic Sans MS"/>
              <a:sym typeface="Comic Sans MS"/>
            </a:endParaRPr>
          </a:p>
        </p:txBody>
      </p:sp>
      <p:sp>
        <p:nvSpPr>
          <p:cNvPr id="92" name="Google Shape;92;p2"/>
          <p:cNvSpPr txBox="1"/>
          <p:nvPr>
            <p:ph idx="1" type="body"/>
          </p:nvPr>
        </p:nvSpPr>
        <p:spPr>
          <a:xfrm>
            <a:off x="457200" y="1219200"/>
            <a:ext cx="8229600" cy="54102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Meaning of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Elements of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Planning a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Designing a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Practicing before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Arrangements before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Making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Features of good presentation</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Effective body language</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Audio-visual communication</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0"/>
          <p:cNvSpPr txBox="1"/>
          <p:nvPr>
            <p:ph type="title"/>
          </p:nvPr>
        </p:nvSpPr>
        <p:spPr>
          <a:xfrm>
            <a:off x="457200" y="274638"/>
            <a:ext cx="8229600" cy="71596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Questions asked in examination</a:t>
            </a:r>
            <a:endParaRPr b="1" sz="3600">
              <a:latin typeface="Comic Sans MS"/>
              <a:ea typeface="Comic Sans MS"/>
              <a:cs typeface="Comic Sans MS"/>
              <a:sym typeface="Comic Sans MS"/>
            </a:endParaRPr>
          </a:p>
        </p:txBody>
      </p:sp>
      <p:sp>
        <p:nvSpPr>
          <p:cNvPr id="216" name="Google Shape;216;p20"/>
          <p:cNvSpPr txBox="1"/>
          <p:nvPr>
            <p:ph idx="1" type="body"/>
          </p:nvPr>
        </p:nvSpPr>
        <p:spPr>
          <a:xfrm>
            <a:off x="457200" y="990600"/>
            <a:ext cx="8229600" cy="5135563"/>
          </a:xfrm>
          <a:prstGeom prst="rect">
            <a:avLst/>
          </a:prstGeom>
          <a:noFill/>
          <a:ln>
            <a:noFill/>
          </a:ln>
        </p:spPr>
        <p:txBody>
          <a:bodyPr anchorCtr="0" anchor="t" bIns="45700" lIns="91425" spcFirstLastPara="1" rIns="91425" wrap="square" tIns="45700">
            <a:normAutofit/>
          </a:bodyPr>
          <a:lstStyle/>
          <a:p>
            <a:pPr indent="-457200" lvl="0" marL="457200" rtl="0" algn="l">
              <a:spcBef>
                <a:spcPts val="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What all factors should be kept in mind to make the presentation effective?</a:t>
            </a:r>
            <a:endParaRPr/>
          </a:p>
          <a:p>
            <a:pPr indent="-457200" lvl="0" marL="457200" rtl="0" algn="l">
              <a:spcBef>
                <a:spcPts val="40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What role does body language play in making an oral presentation effective?</a:t>
            </a:r>
            <a:endParaRPr/>
          </a:p>
          <a:p>
            <a:pPr indent="-457200" lvl="0" marL="457200" rtl="0" algn="l">
              <a:spcBef>
                <a:spcPts val="40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What are the different factors one has to be sensitive to, for effective presentation?</a:t>
            </a:r>
            <a:endParaRPr/>
          </a:p>
          <a:p>
            <a:pPr indent="-457200" lvl="0" marL="457200" rtl="0" algn="l">
              <a:spcBef>
                <a:spcPts val="40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Write short notes on audio-visual aids and body language?</a:t>
            </a:r>
            <a:endParaRPr/>
          </a:p>
          <a:p>
            <a:pPr indent="-457200" lvl="0" marL="457200" rtl="0" algn="l">
              <a:spcBef>
                <a:spcPts val="40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Describe the principles of oral presentation. What factors would you bear in mind while going for an oral presentation before a large group?</a:t>
            </a:r>
            <a:endParaRPr/>
          </a:p>
          <a:p>
            <a:pPr indent="-457200" lvl="0" marL="457200" rtl="0" algn="l">
              <a:spcBef>
                <a:spcPts val="40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What do you understand by audio-visual communication?</a:t>
            </a:r>
            <a:endParaRPr/>
          </a:p>
          <a:p>
            <a:pPr indent="-457200" lvl="0" marL="457200" rtl="0" algn="l">
              <a:spcBef>
                <a:spcPts val="40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What are the skills a person should possess for effective presentation?</a:t>
            </a:r>
            <a:endParaRPr/>
          </a:p>
          <a:p>
            <a:pPr indent="-457200" lvl="0" marL="457200" rtl="0" algn="l">
              <a:spcBef>
                <a:spcPts val="400"/>
              </a:spcBef>
              <a:spcAft>
                <a:spcPts val="0"/>
              </a:spcAft>
              <a:buClr>
                <a:srgbClr val="0033CC"/>
              </a:buClr>
              <a:buSzPts val="2000"/>
              <a:buFont typeface="Calibri"/>
              <a:buAutoNum type="arabicPeriod"/>
            </a:pPr>
            <a:r>
              <a:rPr lang="en-US" sz="2000">
                <a:solidFill>
                  <a:srgbClr val="0033CC"/>
                </a:solidFill>
                <a:latin typeface="Comic Sans MS"/>
                <a:ea typeface="Comic Sans MS"/>
                <a:cs typeface="Comic Sans MS"/>
                <a:sym typeface="Comic Sans MS"/>
              </a:rPr>
              <a:t>Importance of audio-visual aids in presentation, give some examples?</a:t>
            </a:r>
            <a:endParaRPr/>
          </a:p>
          <a:p>
            <a:pPr indent="-330200" lvl="0" marL="457200" rtl="0" algn="l">
              <a:spcBef>
                <a:spcPts val="400"/>
              </a:spcBef>
              <a:spcAft>
                <a:spcPts val="0"/>
              </a:spcAft>
              <a:buClr>
                <a:schemeClr val="dk1"/>
              </a:buClr>
              <a:buSzPts val="2000"/>
              <a:buFont typeface="Calibri"/>
              <a:buNone/>
            </a:pPr>
            <a:r>
              <a:t/>
            </a:r>
            <a:endParaRPr sz="2000">
              <a:latin typeface="Comic Sans MS"/>
              <a:ea typeface="Comic Sans MS"/>
              <a:cs typeface="Comic Sans MS"/>
              <a:sym typeface="Comic Sans M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457200" y="274638"/>
            <a:ext cx="8229600" cy="86836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MEANING OF PRESENTATION</a:t>
            </a:r>
            <a:endParaRPr b="1" sz="3600">
              <a:latin typeface="Comic Sans MS"/>
              <a:ea typeface="Comic Sans MS"/>
              <a:cs typeface="Comic Sans MS"/>
              <a:sym typeface="Comic Sans MS"/>
            </a:endParaRPr>
          </a:p>
        </p:txBody>
      </p:sp>
      <p:sp>
        <p:nvSpPr>
          <p:cNvPr id="98" name="Google Shape;98;p3"/>
          <p:cNvSpPr txBox="1"/>
          <p:nvPr>
            <p:ph idx="1" type="body"/>
          </p:nvPr>
        </p:nvSpPr>
        <p:spPr>
          <a:xfrm>
            <a:off x="304800" y="1523999"/>
            <a:ext cx="8610600" cy="3352801"/>
          </a:xfrm>
          <a:prstGeom prst="rect">
            <a:avLst/>
          </a:prstGeom>
          <a:noFill/>
          <a:ln>
            <a:noFill/>
          </a:ln>
        </p:spPr>
        <p:txBody>
          <a:bodyPr anchorCtr="0" anchor="t" bIns="45700" lIns="91425" spcFirstLastPara="1" rIns="91425" wrap="square" tIns="45700">
            <a:normAutofit fontScale="77500" lnSpcReduction="20000"/>
          </a:bodyPr>
          <a:lstStyle/>
          <a:p>
            <a:pPr indent="-180530" lvl="0" marL="342900" rtl="0" algn="l">
              <a:spcBef>
                <a:spcPts val="0"/>
              </a:spcBef>
              <a:spcAft>
                <a:spcPts val="0"/>
              </a:spcAft>
              <a:buClr>
                <a:schemeClr val="dk1"/>
              </a:buClr>
              <a:buSzPct val="100000"/>
              <a:buNone/>
            </a:pPr>
            <a:r>
              <a:t/>
            </a:r>
            <a:endParaRPr b="1" sz="3300">
              <a:solidFill>
                <a:srgbClr val="FF0000"/>
              </a:solidFill>
              <a:latin typeface="Comic Sans MS"/>
              <a:ea typeface="Comic Sans MS"/>
              <a:cs typeface="Comic Sans MS"/>
              <a:sym typeface="Comic Sans MS"/>
            </a:endParaRPr>
          </a:p>
          <a:p>
            <a:pPr indent="-342931" lvl="0" marL="342900" rtl="0" algn="l">
              <a:spcBef>
                <a:spcPts val="511"/>
              </a:spcBef>
              <a:spcAft>
                <a:spcPts val="0"/>
              </a:spcAft>
              <a:buClr>
                <a:srgbClr val="FF0000"/>
              </a:buClr>
              <a:buSzPct val="100000"/>
              <a:buChar char="•"/>
            </a:pPr>
            <a:r>
              <a:rPr b="1" lang="en-US" sz="3300">
                <a:solidFill>
                  <a:srgbClr val="FF0000"/>
                </a:solidFill>
                <a:latin typeface="Comic Sans MS"/>
                <a:ea typeface="Comic Sans MS"/>
                <a:cs typeface="Comic Sans MS"/>
                <a:sym typeface="Comic Sans MS"/>
              </a:rPr>
              <a:t>Presentation means speaking on a topic before a selected audience on some formal occasion.</a:t>
            </a:r>
            <a:endParaRPr/>
          </a:p>
          <a:p>
            <a:pPr indent="-342931" lvl="0" marL="342900" rtl="0" algn="l">
              <a:spcBef>
                <a:spcPts val="511"/>
              </a:spcBef>
              <a:spcAft>
                <a:spcPts val="0"/>
              </a:spcAft>
              <a:buClr>
                <a:srgbClr val="0070C0"/>
              </a:buClr>
              <a:buSzPct val="100000"/>
              <a:buChar char="•"/>
            </a:pPr>
            <a:r>
              <a:rPr b="1" lang="en-US" sz="3300">
                <a:solidFill>
                  <a:srgbClr val="0070C0"/>
                </a:solidFill>
                <a:latin typeface="Comic Sans MS"/>
                <a:ea typeface="Comic Sans MS"/>
                <a:cs typeface="Comic Sans MS"/>
                <a:sym typeface="Comic Sans MS"/>
              </a:rPr>
              <a:t>Presentation is a formal talk addressed to selected audience and ‘presents’ ideas or information in clear structured way. It is any audio or visual way of communication with an aim to deliver a message to the audience.</a:t>
            </a:r>
            <a:endParaRPr/>
          </a:p>
          <a:p>
            <a:pPr indent="-342900" lvl="0" marL="342900" rtl="0" algn="l">
              <a:spcBef>
                <a:spcPts val="496"/>
              </a:spcBef>
              <a:spcAft>
                <a:spcPts val="0"/>
              </a:spcAft>
              <a:buClr>
                <a:schemeClr val="dk1"/>
              </a:buClr>
              <a:buSzPct val="100000"/>
              <a:buNone/>
            </a:pPr>
            <a:r>
              <a:rPr b="1" lang="en-US"/>
              <a:t>	</a:t>
            </a:r>
            <a:endParaRPr b="1"/>
          </a:p>
        </p:txBody>
      </p:sp>
      <p:graphicFrame>
        <p:nvGraphicFramePr>
          <p:cNvPr id="99" name="Google Shape;99;p3"/>
          <p:cNvGraphicFramePr/>
          <p:nvPr/>
        </p:nvGraphicFramePr>
        <p:xfrm>
          <a:off x="6477000" y="4038600"/>
          <a:ext cx="2133600" cy="2621672"/>
        </p:xfrm>
        <a:graphic>
          <a:graphicData uri="http://schemas.openxmlformats.org/presentationml/2006/ole">
            <mc:AlternateContent>
              <mc:Choice Requires="v">
                <p:oleObj r:id="rId4" imgH="2621672" imgW="2133600" progId="" spid="_x0000_s1">
                  <p:embed/>
                </p:oleObj>
              </mc:Choice>
              <mc:Fallback>
                <p:oleObj r:id="rId5" imgH="2621672" imgW="2133600" progId="">
                  <p:embed/>
                  <p:pic>
                    <p:nvPicPr>
                      <p:cNvPr id="99" name="Google Shape;99;p3"/>
                      <p:cNvPicPr preferRelativeResize="0"/>
                      <p:nvPr/>
                    </p:nvPicPr>
                    <p:blipFill rotWithShape="1">
                      <a:blip r:embed="rId6">
                        <a:alphaModFix/>
                      </a:blip>
                      <a:srcRect b="0" l="0" r="0" t="0"/>
                      <a:stretch/>
                    </p:blipFill>
                    <p:spPr>
                      <a:xfrm>
                        <a:off x="6477000" y="4038600"/>
                        <a:ext cx="2133600" cy="2621672"/>
                      </a:xfrm>
                      <a:prstGeom prst="rect">
                        <a:avLst/>
                      </a:prstGeom>
                      <a:noFill/>
                      <a:ln>
                        <a:noFill/>
                      </a:ln>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ELEMENTS OF PRESENTATION</a:t>
            </a:r>
            <a:endParaRPr b="1" sz="3600">
              <a:latin typeface="Comic Sans MS"/>
              <a:ea typeface="Comic Sans MS"/>
              <a:cs typeface="Comic Sans MS"/>
              <a:sym typeface="Comic Sans MS"/>
            </a:endParaRPr>
          </a:p>
        </p:txBody>
      </p:sp>
      <p:sp>
        <p:nvSpPr>
          <p:cNvPr id="105" name="Google Shape;105;p4"/>
          <p:cNvSpPr txBox="1"/>
          <p:nvPr>
            <p:ph idx="1" type="body"/>
          </p:nvPr>
        </p:nvSpPr>
        <p:spPr>
          <a:xfrm>
            <a:off x="457200" y="2133601"/>
            <a:ext cx="8229600" cy="16764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Presenter</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Audience</a:t>
            </a:r>
            <a:endParaRPr/>
          </a:p>
          <a:p>
            <a:pPr indent="-342900" lvl="0" marL="342900" rtl="0" algn="l">
              <a:spcBef>
                <a:spcPts val="56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Content to achieve purpose</a:t>
            </a:r>
            <a:endParaRPr/>
          </a:p>
          <a:p>
            <a:pPr indent="-139700" lvl="0" marL="342900" rtl="0" algn="l">
              <a:spcBef>
                <a:spcPts val="640"/>
              </a:spcBef>
              <a:spcAft>
                <a:spcPts val="0"/>
              </a:spcAft>
              <a:buClr>
                <a:schemeClr val="dk1"/>
              </a:buClr>
              <a:buSzPts val="3200"/>
              <a:buNone/>
            </a:pPr>
            <a:r>
              <a:t/>
            </a:r>
            <a:endParaRPr b="1"/>
          </a:p>
        </p:txBody>
      </p:sp>
      <p:pic>
        <p:nvPicPr>
          <p:cNvPr id="106" name="Google Shape;106;p4"/>
          <p:cNvPicPr preferRelativeResize="0"/>
          <p:nvPr/>
        </p:nvPicPr>
        <p:blipFill rotWithShape="1">
          <a:blip r:embed="rId3">
            <a:alphaModFix/>
          </a:blip>
          <a:srcRect b="0" l="0" r="0" t="0"/>
          <a:stretch/>
        </p:blipFill>
        <p:spPr>
          <a:xfrm>
            <a:off x="5766025" y="3962400"/>
            <a:ext cx="3377975" cy="25146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PLANNING A PRESENTATION</a:t>
            </a:r>
            <a:endParaRPr b="1" sz="3600">
              <a:latin typeface="Comic Sans MS"/>
              <a:ea typeface="Comic Sans MS"/>
              <a:cs typeface="Comic Sans MS"/>
              <a:sym typeface="Comic Sans MS"/>
            </a:endParaRPr>
          </a:p>
        </p:txBody>
      </p:sp>
      <p:sp>
        <p:nvSpPr>
          <p:cNvPr id="112" name="Google Shape;112;p5"/>
          <p:cNvSpPr txBox="1"/>
          <p:nvPr>
            <p:ph idx="1" type="body"/>
          </p:nvPr>
        </p:nvSpPr>
        <p:spPr>
          <a:xfrm>
            <a:off x="457200" y="1371601"/>
            <a:ext cx="8229600" cy="4114799"/>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None/>
            </a:pPr>
            <a:r>
              <a:rPr b="1" lang="en-US" sz="2400"/>
              <a:t>	</a:t>
            </a:r>
            <a:r>
              <a:rPr b="1" lang="en-US" sz="2800">
                <a:solidFill>
                  <a:srgbClr val="FF0000"/>
                </a:solidFill>
                <a:latin typeface="Comic Sans MS"/>
                <a:ea typeface="Comic Sans MS"/>
                <a:cs typeface="Comic Sans MS"/>
                <a:sym typeface="Comic Sans MS"/>
              </a:rPr>
              <a:t>Making presentation is an art and requires planning. M.M. Monipally (2001) has explained presentation planning in terms of 5 ws.</a:t>
            </a:r>
            <a:endParaRPr/>
          </a:p>
          <a:p>
            <a:pPr indent="-342900" lvl="0" marL="342900" rtl="0" algn="l">
              <a:spcBef>
                <a:spcPts val="518"/>
              </a:spcBef>
              <a:spcAft>
                <a:spcPts val="0"/>
              </a:spcAft>
              <a:buClr>
                <a:srgbClr val="0070C0"/>
              </a:buClr>
              <a:buSzPct val="100000"/>
              <a:buChar char="•"/>
            </a:pPr>
            <a:r>
              <a:rPr b="1" lang="en-US" sz="2800">
                <a:solidFill>
                  <a:srgbClr val="0070C0"/>
                </a:solidFill>
                <a:latin typeface="Comic Sans MS"/>
                <a:ea typeface="Comic Sans MS"/>
                <a:cs typeface="Comic Sans MS"/>
                <a:sym typeface="Comic Sans MS"/>
              </a:rPr>
              <a:t>Why</a:t>
            </a:r>
            <a:r>
              <a:rPr b="1" lang="en-US" sz="2800">
                <a:latin typeface="Comic Sans MS"/>
                <a:ea typeface="Comic Sans MS"/>
                <a:cs typeface="Comic Sans MS"/>
                <a:sym typeface="Comic Sans MS"/>
              </a:rPr>
              <a:t> ( to inform, educate, empathize, influence, convince)</a:t>
            </a:r>
            <a:endParaRPr/>
          </a:p>
          <a:p>
            <a:pPr indent="-342900" lvl="0" marL="342900" rtl="0" algn="l">
              <a:spcBef>
                <a:spcPts val="518"/>
              </a:spcBef>
              <a:spcAft>
                <a:spcPts val="0"/>
              </a:spcAft>
              <a:buClr>
                <a:srgbClr val="0070C0"/>
              </a:buClr>
              <a:buSzPct val="100000"/>
              <a:buChar char="•"/>
            </a:pPr>
            <a:r>
              <a:rPr b="1" lang="en-US" sz="2800">
                <a:solidFill>
                  <a:srgbClr val="0070C0"/>
                </a:solidFill>
                <a:latin typeface="Comic Sans MS"/>
                <a:ea typeface="Comic Sans MS"/>
                <a:cs typeface="Comic Sans MS"/>
                <a:sym typeface="Comic Sans MS"/>
              </a:rPr>
              <a:t>Who</a:t>
            </a:r>
            <a:r>
              <a:rPr b="1" lang="en-US" sz="2800">
                <a:latin typeface="Comic Sans MS"/>
                <a:ea typeface="Comic Sans MS"/>
                <a:cs typeface="Comic Sans MS"/>
                <a:sym typeface="Comic Sans MS"/>
              </a:rPr>
              <a:t>(age, sex, education level, status etc)</a:t>
            </a:r>
            <a:endParaRPr/>
          </a:p>
          <a:p>
            <a:pPr indent="-342900" lvl="0" marL="342900" rtl="0" algn="l">
              <a:spcBef>
                <a:spcPts val="518"/>
              </a:spcBef>
              <a:spcAft>
                <a:spcPts val="0"/>
              </a:spcAft>
              <a:buClr>
                <a:srgbClr val="0070C0"/>
              </a:buClr>
              <a:buSzPct val="100000"/>
              <a:buChar char="•"/>
            </a:pPr>
            <a:r>
              <a:rPr b="1" lang="en-US" sz="2800">
                <a:solidFill>
                  <a:srgbClr val="0070C0"/>
                </a:solidFill>
                <a:latin typeface="Comic Sans MS"/>
                <a:ea typeface="Comic Sans MS"/>
                <a:cs typeface="Comic Sans MS"/>
                <a:sym typeface="Comic Sans MS"/>
              </a:rPr>
              <a:t>Where</a:t>
            </a:r>
            <a:r>
              <a:rPr b="1" lang="en-US" sz="2800">
                <a:latin typeface="Comic Sans MS"/>
                <a:ea typeface="Comic Sans MS"/>
                <a:cs typeface="Comic Sans MS"/>
                <a:sym typeface="Comic Sans MS"/>
              </a:rPr>
              <a:t> (size of hall, number of audience, arrangements)</a:t>
            </a:r>
            <a:endParaRPr/>
          </a:p>
          <a:p>
            <a:pPr indent="-342900" lvl="0" marL="342900" rtl="0" algn="l">
              <a:spcBef>
                <a:spcPts val="518"/>
              </a:spcBef>
              <a:spcAft>
                <a:spcPts val="0"/>
              </a:spcAft>
              <a:buClr>
                <a:srgbClr val="0070C0"/>
              </a:buClr>
              <a:buSzPct val="100000"/>
              <a:buChar char="•"/>
            </a:pPr>
            <a:r>
              <a:rPr b="1" lang="en-US" sz="2800">
                <a:solidFill>
                  <a:srgbClr val="0070C0"/>
                </a:solidFill>
                <a:latin typeface="Comic Sans MS"/>
                <a:ea typeface="Comic Sans MS"/>
                <a:cs typeface="Comic Sans MS"/>
                <a:sym typeface="Comic Sans MS"/>
              </a:rPr>
              <a:t>When</a:t>
            </a:r>
            <a:r>
              <a:rPr b="1" lang="en-US" sz="2800">
                <a:latin typeface="Comic Sans MS"/>
                <a:ea typeface="Comic Sans MS"/>
                <a:cs typeface="Comic Sans MS"/>
                <a:sym typeface="Comic Sans MS"/>
              </a:rPr>
              <a:t>(time and duration of presentation)</a:t>
            </a:r>
            <a:endParaRPr/>
          </a:p>
          <a:p>
            <a:pPr indent="-342900" lvl="0" marL="342900" rtl="0" algn="l">
              <a:spcBef>
                <a:spcPts val="518"/>
              </a:spcBef>
              <a:spcAft>
                <a:spcPts val="0"/>
              </a:spcAft>
              <a:buClr>
                <a:srgbClr val="0070C0"/>
              </a:buClr>
              <a:buSzPct val="100000"/>
              <a:buChar char="•"/>
            </a:pPr>
            <a:r>
              <a:rPr b="1" lang="en-US" sz="2800">
                <a:solidFill>
                  <a:srgbClr val="0070C0"/>
                </a:solidFill>
                <a:latin typeface="Comic Sans MS"/>
                <a:ea typeface="Comic Sans MS"/>
                <a:cs typeface="Comic Sans MS"/>
                <a:sym typeface="Comic Sans MS"/>
              </a:rPr>
              <a:t>What</a:t>
            </a:r>
            <a:r>
              <a:rPr b="1" lang="en-US" sz="2800">
                <a:latin typeface="Comic Sans MS"/>
                <a:ea typeface="Comic Sans MS"/>
                <a:cs typeface="Comic Sans MS"/>
                <a:sym typeface="Comic Sans MS"/>
              </a:rPr>
              <a:t> (content of presentation)</a:t>
            </a:r>
            <a:endParaRPr/>
          </a:p>
          <a:p>
            <a:pPr indent="-154940" lvl="0" marL="342900" rtl="0" algn="l">
              <a:spcBef>
                <a:spcPts val="592"/>
              </a:spcBef>
              <a:spcAft>
                <a:spcPts val="0"/>
              </a:spcAft>
              <a:buClr>
                <a:schemeClr val="dk1"/>
              </a:buClr>
              <a:buSzPct val="100000"/>
              <a:buNone/>
            </a:pPr>
            <a:r>
              <a:t/>
            </a:r>
            <a:endParaRPr b="1"/>
          </a:p>
        </p:txBody>
      </p:sp>
      <p:pic>
        <p:nvPicPr>
          <p:cNvPr descr="C:\Program Files\Microsoft Office\MEDIA\CAGCAT10\j0292020.wmf" id="113" name="Google Shape;113;p5"/>
          <p:cNvPicPr preferRelativeResize="0"/>
          <p:nvPr/>
        </p:nvPicPr>
        <p:blipFill rotWithShape="1">
          <a:blip r:embed="rId3">
            <a:alphaModFix/>
          </a:blip>
          <a:srcRect b="0" l="0" r="0" t="0"/>
          <a:stretch/>
        </p:blipFill>
        <p:spPr>
          <a:xfrm>
            <a:off x="7010400" y="4973728"/>
            <a:ext cx="1905000" cy="180807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DESIGNING A PRESENTATION</a:t>
            </a:r>
            <a:endParaRPr b="1" sz="3600">
              <a:latin typeface="Comic Sans MS"/>
              <a:ea typeface="Comic Sans MS"/>
              <a:cs typeface="Comic Sans MS"/>
              <a:sym typeface="Comic Sans MS"/>
            </a:endParaRPr>
          </a:p>
        </p:txBody>
      </p:sp>
      <p:sp>
        <p:nvSpPr>
          <p:cNvPr id="119" name="Google Shape;119;p6"/>
          <p:cNvSpPr txBox="1"/>
          <p:nvPr>
            <p:ph idx="1" type="body"/>
          </p:nvPr>
        </p:nvSpPr>
        <p:spPr>
          <a:xfrm>
            <a:off x="457200" y="1600201"/>
            <a:ext cx="8229600" cy="3962399"/>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None/>
            </a:pPr>
            <a:r>
              <a:rPr b="1" lang="en-US" sz="2800">
                <a:latin typeface="Comic Sans MS"/>
                <a:ea typeface="Comic Sans MS"/>
                <a:cs typeface="Comic Sans MS"/>
                <a:sym typeface="Comic Sans MS"/>
              </a:rPr>
              <a:t>	</a:t>
            </a:r>
            <a:r>
              <a:rPr b="1" lang="en-US" sz="2800">
                <a:solidFill>
                  <a:srgbClr val="FF0000"/>
                </a:solidFill>
                <a:latin typeface="Comic Sans MS"/>
                <a:ea typeface="Comic Sans MS"/>
                <a:cs typeface="Comic Sans MS"/>
                <a:sym typeface="Comic Sans MS"/>
              </a:rPr>
              <a:t>It  is the most tedious task and the ideas and points to be conveyed  needs to be given a proper format, so as to make acceptable and comprehensible to the audience. A presentation should be structured as </a:t>
            </a:r>
            <a:endParaRPr/>
          </a:p>
          <a:p>
            <a:pPr indent="-342900" lvl="0" marL="342900" rtl="0" algn="l">
              <a:spcBef>
                <a:spcPts val="518"/>
              </a:spcBef>
              <a:spcAft>
                <a:spcPts val="0"/>
              </a:spcAft>
              <a:buClr>
                <a:srgbClr val="0070C0"/>
              </a:buClr>
              <a:buSzPct val="100000"/>
              <a:buFont typeface="Noto Sans Symbols"/>
              <a:buChar char="❖"/>
            </a:pPr>
            <a:r>
              <a:rPr b="1" lang="en-US" sz="2800">
                <a:solidFill>
                  <a:srgbClr val="0070C0"/>
                </a:solidFill>
                <a:latin typeface="Comic Sans MS"/>
                <a:ea typeface="Comic Sans MS"/>
                <a:cs typeface="Comic Sans MS"/>
                <a:sym typeface="Comic Sans MS"/>
              </a:rPr>
              <a:t>Introduction</a:t>
            </a:r>
            <a:endParaRPr/>
          </a:p>
          <a:p>
            <a:pPr indent="-342900" lvl="0" marL="342900" rtl="0" algn="l">
              <a:spcBef>
                <a:spcPts val="518"/>
              </a:spcBef>
              <a:spcAft>
                <a:spcPts val="0"/>
              </a:spcAft>
              <a:buClr>
                <a:srgbClr val="0070C0"/>
              </a:buClr>
              <a:buSzPct val="100000"/>
              <a:buFont typeface="Noto Sans Symbols"/>
              <a:buChar char="❖"/>
            </a:pPr>
            <a:r>
              <a:rPr b="1" lang="en-US" sz="2800">
                <a:solidFill>
                  <a:srgbClr val="0070C0"/>
                </a:solidFill>
                <a:latin typeface="Comic Sans MS"/>
                <a:ea typeface="Comic Sans MS"/>
                <a:cs typeface="Comic Sans MS"/>
                <a:sym typeface="Comic Sans MS"/>
              </a:rPr>
              <a:t>Main body</a:t>
            </a:r>
            <a:endParaRPr/>
          </a:p>
          <a:p>
            <a:pPr indent="-342900" lvl="0" marL="342900" rtl="0" algn="l">
              <a:spcBef>
                <a:spcPts val="518"/>
              </a:spcBef>
              <a:spcAft>
                <a:spcPts val="0"/>
              </a:spcAft>
              <a:buClr>
                <a:srgbClr val="0070C0"/>
              </a:buClr>
              <a:buSzPct val="100000"/>
              <a:buFont typeface="Noto Sans Symbols"/>
              <a:buChar char="❖"/>
            </a:pPr>
            <a:r>
              <a:rPr b="1" lang="en-US" sz="2800">
                <a:solidFill>
                  <a:srgbClr val="0070C0"/>
                </a:solidFill>
                <a:latin typeface="Comic Sans MS"/>
                <a:ea typeface="Comic Sans MS"/>
                <a:cs typeface="Comic Sans MS"/>
                <a:sym typeface="Comic Sans MS"/>
              </a:rPr>
              <a:t>Conclusion</a:t>
            </a:r>
            <a:endParaRPr/>
          </a:p>
          <a:p>
            <a:pPr indent="-342900" lvl="0" marL="342900" rtl="0" algn="l">
              <a:spcBef>
                <a:spcPts val="518"/>
              </a:spcBef>
              <a:spcAft>
                <a:spcPts val="0"/>
              </a:spcAft>
              <a:buClr>
                <a:srgbClr val="0070C0"/>
              </a:buClr>
              <a:buSzPct val="100000"/>
              <a:buFont typeface="Noto Sans Symbols"/>
              <a:buChar char="❖"/>
            </a:pPr>
            <a:r>
              <a:rPr b="1" lang="en-US" sz="2800">
                <a:solidFill>
                  <a:srgbClr val="0070C0"/>
                </a:solidFill>
                <a:latin typeface="Comic Sans MS"/>
                <a:ea typeface="Comic Sans MS"/>
                <a:cs typeface="Comic Sans MS"/>
                <a:sym typeface="Comic Sans MS"/>
              </a:rPr>
              <a:t>Question-answer session</a:t>
            </a:r>
            <a:endParaRPr b="1" sz="2800">
              <a:solidFill>
                <a:srgbClr val="0070C0"/>
              </a:solidFill>
              <a:latin typeface="Comic Sans MS"/>
              <a:ea typeface="Comic Sans MS"/>
              <a:cs typeface="Comic Sans MS"/>
              <a:sym typeface="Comic Sans MS"/>
            </a:endParaRPr>
          </a:p>
        </p:txBody>
      </p:sp>
      <p:graphicFrame>
        <p:nvGraphicFramePr>
          <p:cNvPr id="120" name="Google Shape;120;p6"/>
          <p:cNvGraphicFramePr/>
          <p:nvPr/>
        </p:nvGraphicFramePr>
        <p:xfrm>
          <a:off x="5715000" y="3962400"/>
          <a:ext cx="3222050" cy="2582339"/>
        </p:xfrm>
        <a:graphic>
          <a:graphicData uri="http://schemas.openxmlformats.org/presentationml/2006/ole">
            <mc:AlternateContent>
              <mc:Choice Requires="v">
                <p:oleObj r:id="rId4" imgH="2582339" imgW="3222050" progId="" spid="_x0000_s1">
                  <p:embed/>
                </p:oleObj>
              </mc:Choice>
              <mc:Fallback>
                <p:oleObj r:id="rId5" imgH="2582339" imgW="3222050" progId="">
                  <p:embed/>
                  <p:pic>
                    <p:nvPicPr>
                      <p:cNvPr id="120" name="Google Shape;120;p6"/>
                      <p:cNvPicPr preferRelativeResize="0"/>
                      <p:nvPr/>
                    </p:nvPicPr>
                    <p:blipFill rotWithShape="1">
                      <a:blip r:embed="rId6">
                        <a:alphaModFix/>
                      </a:blip>
                      <a:srcRect b="0" l="0" r="0" t="0"/>
                      <a:stretch/>
                    </p:blipFill>
                    <p:spPr>
                      <a:xfrm>
                        <a:off x="5715000" y="3962400"/>
                        <a:ext cx="3222050" cy="2582339"/>
                      </a:xfrm>
                      <a:prstGeom prst="rect">
                        <a:avLst/>
                      </a:prstGeom>
                      <a:noFill/>
                      <a:ln>
                        <a:noFill/>
                      </a:ln>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INTRODUCTION</a:t>
            </a:r>
            <a:endParaRPr b="1" sz="3600">
              <a:latin typeface="Comic Sans MS"/>
              <a:ea typeface="Comic Sans MS"/>
              <a:cs typeface="Comic Sans MS"/>
              <a:sym typeface="Comic Sans MS"/>
            </a:endParaRPr>
          </a:p>
        </p:txBody>
      </p:sp>
      <p:sp>
        <p:nvSpPr>
          <p:cNvPr id="126" name="Google Shape;126;p7"/>
          <p:cNvSpPr txBox="1"/>
          <p:nvPr>
            <p:ph idx="1" type="body"/>
          </p:nvPr>
        </p:nvSpPr>
        <p:spPr>
          <a:xfrm>
            <a:off x="457200" y="1600201"/>
            <a:ext cx="8229600" cy="3352799"/>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An effective introduction is must to arouse interest and curiosity in audience. It also helps the presenter to capture attention and develop rapport with audience.</a:t>
            </a:r>
            <a:endParaRPr/>
          </a:p>
          <a:p>
            <a:pPr indent="-342900" lvl="0" marL="342900" rtl="0" algn="l">
              <a:spcBef>
                <a:spcPts val="560"/>
              </a:spcBef>
              <a:spcAft>
                <a:spcPts val="0"/>
              </a:spcAft>
              <a:buClr>
                <a:srgbClr val="0033CC"/>
              </a:buClr>
              <a:buSzPts val="2800"/>
              <a:buChar char="•"/>
            </a:pPr>
            <a:r>
              <a:rPr b="1" lang="en-US" sz="2800">
                <a:solidFill>
                  <a:srgbClr val="0033CC"/>
                </a:solidFill>
                <a:latin typeface="Comic Sans MS"/>
                <a:ea typeface="Comic Sans MS"/>
                <a:cs typeface="Comic Sans MS"/>
                <a:sym typeface="Comic Sans MS"/>
              </a:rPr>
              <a:t>Presenter can relate an incident, tell a story, quote an imminent person, ask question, give statistics and use other tactics to introduce a topic.</a:t>
            </a:r>
            <a:endParaRPr b="1" sz="2800">
              <a:solidFill>
                <a:srgbClr val="0033CC"/>
              </a:solidFill>
              <a:latin typeface="Comic Sans MS"/>
              <a:ea typeface="Comic Sans MS"/>
              <a:cs typeface="Comic Sans MS"/>
              <a:sym typeface="Comic Sans MS"/>
            </a:endParaRPr>
          </a:p>
        </p:txBody>
      </p:sp>
      <p:graphicFrame>
        <p:nvGraphicFramePr>
          <p:cNvPr id="127" name="Google Shape;127;p7"/>
          <p:cNvGraphicFramePr/>
          <p:nvPr/>
        </p:nvGraphicFramePr>
        <p:xfrm>
          <a:off x="4876800" y="4572000"/>
          <a:ext cx="4013200" cy="2286000"/>
        </p:xfrm>
        <a:graphic>
          <a:graphicData uri="http://schemas.openxmlformats.org/presentationml/2006/ole">
            <mc:AlternateContent>
              <mc:Choice Requires="v">
                <p:oleObj r:id="rId4" imgH="2286000" imgW="4013200" progId="" spid="_x0000_s1">
                  <p:embed/>
                </p:oleObj>
              </mc:Choice>
              <mc:Fallback>
                <p:oleObj r:id="rId5" imgH="2286000" imgW="4013200" progId="">
                  <p:embed/>
                  <p:pic>
                    <p:nvPicPr>
                      <p:cNvPr id="127" name="Google Shape;127;p7"/>
                      <p:cNvPicPr preferRelativeResize="0"/>
                      <p:nvPr/>
                    </p:nvPicPr>
                    <p:blipFill rotWithShape="1">
                      <a:blip r:embed="rId6">
                        <a:alphaModFix/>
                      </a:blip>
                      <a:srcRect b="0" l="0" r="0" t="0"/>
                      <a:stretch/>
                    </p:blipFill>
                    <p:spPr>
                      <a:xfrm>
                        <a:off x="4876800" y="4572000"/>
                        <a:ext cx="4013200" cy="2286000"/>
                      </a:xfrm>
                      <a:prstGeom prst="rect">
                        <a:avLst/>
                      </a:prstGeom>
                      <a:noFill/>
                      <a:ln>
                        <a:noFill/>
                      </a:ln>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MAIN BODY</a:t>
            </a:r>
            <a:endParaRPr b="1" sz="3600">
              <a:latin typeface="Comic Sans MS"/>
              <a:ea typeface="Comic Sans MS"/>
              <a:cs typeface="Comic Sans MS"/>
              <a:sym typeface="Comic Sans MS"/>
            </a:endParaRPr>
          </a:p>
        </p:txBody>
      </p:sp>
      <p:sp>
        <p:nvSpPr>
          <p:cNvPr id="133" name="Google Shape;133;p8"/>
          <p:cNvSpPr txBox="1"/>
          <p:nvPr>
            <p:ph idx="1" type="body"/>
          </p:nvPr>
        </p:nvSpPr>
        <p:spPr>
          <a:xfrm>
            <a:off x="457200" y="1219201"/>
            <a:ext cx="8229600" cy="3962400"/>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rgbClr val="FF0000"/>
              </a:buClr>
              <a:buSzPts val="2800"/>
              <a:buChar char="•"/>
            </a:pPr>
            <a:r>
              <a:rPr b="1" lang="en-US" sz="2800">
                <a:solidFill>
                  <a:srgbClr val="FF0000"/>
                </a:solidFill>
                <a:latin typeface="Comic Sans MS"/>
                <a:ea typeface="Comic Sans MS"/>
                <a:cs typeface="Comic Sans MS"/>
                <a:sym typeface="Comic Sans MS"/>
              </a:rPr>
              <a:t>Main body of presentation consists of key ideas, facts, figures and supporting materials. Presenter should select and arrange the materials in right sequence depending upon the objective of presentation and type of audience.</a:t>
            </a:r>
            <a:endParaRPr/>
          </a:p>
          <a:p>
            <a:pPr indent="-342900" lvl="0" marL="342900" rtl="0" algn="l">
              <a:spcBef>
                <a:spcPts val="560"/>
              </a:spcBef>
              <a:spcAft>
                <a:spcPts val="0"/>
              </a:spcAft>
              <a:buClr>
                <a:srgbClr val="0033CC"/>
              </a:buClr>
              <a:buSzPts val="2800"/>
              <a:buChar char="•"/>
            </a:pPr>
            <a:r>
              <a:rPr b="1" lang="en-US" sz="2800">
                <a:solidFill>
                  <a:srgbClr val="0033CC"/>
                </a:solidFill>
                <a:latin typeface="Comic Sans MS"/>
                <a:ea typeface="Comic Sans MS"/>
                <a:cs typeface="Comic Sans MS"/>
                <a:sym typeface="Comic Sans MS"/>
              </a:rPr>
              <a:t>One should always try and proceed from easy to difficult, acceptable to unacceptable and main to sub points.</a:t>
            </a:r>
            <a:endParaRPr b="1" sz="2800">
              <a:solidFill>
                <a:srgbClr val="0033CC"/>
              </a:solidFill>
              <a:latin typeface="Comic Sans MS"/>
              <a:ea typeface="Comic Sans MS"/>
              <a:cs typeface="Comic Sans MS"/>
              <a:sym typeface="Comic Sans MS"/>
            </a:endParaRPr>
          </a:p>
        </p:txBody>
      </p:sp>
      <p:pic>
        <p:nvPicPr>
          <p:cNvPr descr="C:\Program Files\Microsoft Office\MEDIA\CAGCAT10\j0299125.wmf" id="134" name="Google Shape;134;p8"/>
          <p:cNvPicPr preferRelativeResize="0"/>
          <p:nvPr/>
        </p:nvPicPr>
        <p:blipFill rotWithShape="1">
          <a:blip r:embed="rId3">
            <a:alphaModFix/>
          </a:blip>
          <a:srcRect b="0" l="0" r="0" t="0"/>
          <a:stretch/>
        </p:blipFill>
        <p:spPr>
          <a:xfrm>
            <a:off x="6400800" y="4741348"/>
            <a:ext cx="2362200" cy="211665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omic Sans MS"/>
              <a:buNone/>
            </a:pPr>
            <a:r>
              <a:rPr b="1" lang="en-US" sz="3600">
                <a:latin typeface="Comic Sans MS"/>
                <a:ea typeface="Comic Sans MS"/>
                <a:cs typeface="Comic Sans MS"/>
                <a:sym typeface="Comic Sans MS"/>
              </a:rPr>
              <a:t>CONCLUSION</a:t>
            </a:r>
            <a:endParaRPr b="1" sz="3600">
              <a:latin typeface="Comic Sans MS"/>
              <a:ea typeface="Comic Sans MS"/>
              <a:cs typeface="Comic Sans MS"/>
              <a:sym typeface="Comic Sans MS"/>
            </a:endParaRPr>
          </a:p>
        </p:txBody>
      </p:sp>
      <p:sp>
        <p:nvSpPr>
          <p:cNvPr id="140" name="Google Shape;140;p9"/>
          <p:cNvSpPr txBox="1"/>
          <p:nvPr>
            <p:ph idx="1" type="body"/>
          </p:nvPr>
        </p:nvSpPr>
        <p:spPr>
          <a:xfrm>
            <a:off x="457200" y="1219201"/>
            <a:ext cx="8229600" cy="4343400"/>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rgbClr val="FF0000"/>
              </a:buClr>
              <a:buSzPct val="100000"/>
              <a:buChar char="•"/>
            </a:pPr>
            <a:r>
              <a:rPr b="1" lang="en-US" sz="2800">
                <a:solidFill>
                  <a:srgbClr val="FF0000"/>
                </a:solidFill>
                <a:latin typeface="Comic Sans MS"/>
                <a:ea typeface="Comic Sans MS"/>
                <a:cs typeface="Comic Sans MS"/>
                <a:sym typeface="Comic Sans MS"/>
              </a:rPr>
              <a:t>It is the last chance to sell the idea and leaves the final impression. So, it must be well planned and well delivered. It should generate the last thought in the minds of the listeners regarding the issues taken up in the speech and it should also make clear to audience as to what they should do next.</a:t>
            </a:r>
            <a:endParaRPr/>
          </a:p>
          <a:p>
            <a:pPr indent="-342900" lvl="0" marL="342900" rtl="0" algn="l">
              <a:spcBef>
                <a:spcPts val="518"/>
              </a:spcBef>
              <a:spcAft>
                <a:spcPts val="0"/>
              </a:spcAft>
              <a:buClr>
                <a:srgbClr val="0033CC"/>
              </a:buClr>
              <a:buSzPct val="100000"/>
              <a:buChar char="•"/>
            </a:pPr>
            <a:r>
              <a:rPr b="1" lang="en-US" sz="2800">
                <a:solidFill>
                  <a:srgbClr val="0033CC"/>
                </a:solidFill>
                <a:latin typeface="Comic Sans MS"/>
                <a:ea typeface="Comic Sans MS"/>
                <a:cs typeface="Comic Sans MS"/>
                <a:sym typeface="Comic Sans MS"/>
              </a:rPr>
              <a:t>Presenter can summarize main points or make a promise. One can also end with question and answer session.</a:t>
            </a:r>
            <a:endParaRPr/>
          </a:p>
        </p:txBody>
      </p:sp>
      <p:pic>
        <p:nvPicPr>
          <p:cNvPr descr="C:\Program Files\Microsoft Office\MEDIA\CAGCAT10\j0299171.wmf" id="141" name="Google Shape;141;p9"/>
          <p:cNvPicPr preferRelativeResize="0"/>
          <p:nvPr/>
        </p:nvPicPr>
        <p:blipFill rotWithShape="1">
          <a:blip r:embed="rId3">
            <a:alphaModFix/>
          </a:blip>
          <a:srcRect b="0" l="0" r="0" t="0"/>
          <a:stretch/>
        </p:blipFill>
        <p:spPr>
          <a:xfrm>
            <a:off x="6781800" y="4800600"/>
            <a:ext cx="2209800" cy="2057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2011-10-01T05:37:39Z</dcterms:created>
  <dc:creator>R K Khandelwal</dc:creator>
</cp:coreProperties>
</file>