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sldIdLst>
    <p:sldId id="256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ableStyles" Target="tableStyle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heme" Target="theme/theme1.xml" 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E688AB4-21B4-47E7-B6C5-219FC07E77A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10">
            <a:extLst>
              <a:ext uri="{FF2B5EF4-FFF2-40B4-BE49-F238E27FC236}">
                <a16:creationId xmlns:a16="http://schemas.microsoft.com/office/drawing/2014/main" id="{291D8407-7660-461A-B24D-50C18FBBFDE3}"/>
              </a:ext>
            </a:extLst>
          </p:cNvPr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3FD8EC3-BA96-4F40-9569-9DB0E88517C6}"/>
              </a:ext>
            </a:extLst>
          </p:cNvPr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BF621A6-1C7C-42FA-88A7-5D98117965B2}"/>
              </a:ext>
            </a:extLst>
          </p:cNvPr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97FF8C-CE3E-4B79-A1BF-3DB13A2EDBCB}"/>
              </a:ext>
            </a:extLst>
          </p:cNvPr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>
            <a:extLst>
              <a:ext uri="{FF2B5EF4-FFF2-40B4-BE49-F238E27FC236}">
                <a16:creationId xmlns:a16="http://schemas.microsoft.com/office/drawing/2014/main" id="{87E3D2E6-E178-4F93-A2DA-66ED9D014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16">
            <a:extLst>
              <a:ext uri="{FF2B5EF4-FFF2-40B4-BE49-F238E27FC236}">
                <a16:creationId xmlns:a16="http://schemas.microsoft.com/office/drawing/2014/main" id="{8922D32B-31FB-4313-B5B9-828CA5237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8">
            <a:extLst>
              <a:ext uri="{FF2B5EF4-FFF2-40B4-BE49-F238E27FC236}">
                <a16:creationId xmlns:a16="http://schemas.microsoft.com/office/drawing/2014/main" id="{9C5CF0EF-8E11-4649-98A1-717324192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6865DF-BAA0-491F-BCCD-C7D71A7579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91286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16835FC6-6F58-46E4-9068-F3D623D60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D0A97B47-C2CF-47E5-9FD6-4EE7A549E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9657F97B-C8BD-4AA6-B388-68FF52B86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31CD38-90D9-4BA6-88E9-17249E07A6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8770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34D9554E-9C12-438F-ABA2-3943D6A08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BDFB160F-DC15-458D-9215-AED123109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0491A065-7B0B-4651-BEA6-50A2F4003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08A33-AF49-4840-89C1-31CBD78796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517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65FF1B27-BB51-4814-AB66-2C49C3888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FF30CEFA-04A9-48AA-B25F-C55131426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62FD7EA2-F9AD-4B7F-A889-4C1ABACA6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B11E49-D7B0-4F61-B078-71B865B598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438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D9D4849-D4D9-49E8-9920-0FEC257574F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10">
            <a:extLst>
              <a:ext uri="{FF2B5EF4-FFF2-40B4-BE49-F238E27FC236}">
                <a16:creationId xmlns:a16="http://schemas.microsoft.com/office/drawing/2014/main" id="{A54E53DE-A395-4CA6-A0C6-3C19168B9BC5}"/>
              </a:ext>
            </a:extLst>
          </p:cNvPr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D72FF2C-B17D-44C7-9395-F191A00D9168}"/>
              </a:ext>
            </a:extLst>
          </p:cNvPr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EE1D4DC-9DDB-4218-AD0C-E6240859B4C2}"/>
              </a:ext>
            </a:extLst>
          </p:cNvPr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BC24FA6-BFEF-4695-BD45-2A1F596B9636}"/>
              </a:ext>
            </a:extLst>
          </p:cNvPr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4F19D7CB-7EA5-4A2C-94EC-AB98B8E10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3C214B17-F5BC-4631-8088-E34BD9FAA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0F8E5A6-8153-49C6-8ED2-30B8E9148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3FC64BA9-5D16-41E8-B5D7-9F58739085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22590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C5D6F671-7025-4131-A88F-BDE2A7334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08189A81-4D40-4FAF-9A69-42CE65CEA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69E27587-51F9-4BD3-8421-5081E8C0B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C1E391-FC0E-4385-82F2-8FF16292E7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4747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>
            <a:extLst>
              <a:ext uri="{FF2B5EF4-FFF2-40B4-BE49-F238E27FC236}">
                <a16:creationId xmlns:a16="http://schemas.microsoft.com/office/drawing/2014/main" id="{437575E7-E61B-4153-8D21-C29BD9F49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3412B8F1-39AE-4E8D-A81E-06752ECD2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>
            <a:extLst>
              <a:ext uri="{FF2B5EF4-FFF2-40B4-BE49-F238E27FC236}">
                <a16:creationId xmlns:a16="http://schemas.microsoft.com/office/drawing/2014/main" id="{44D7E9D9-92F3-403D-B9E3-3F6FB8762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B7E089-63E2-4CC2-94E0-00317D825C0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3180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60906BF8-4A2D-41A4-AF05-F18F167E0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6458797C-CE94-47E1-8C6C-1A14E17F5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3AF37EF4-3EF0-40CA-B303-95C914CEB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52171D-8EEB-4AFF-9F1C-4D03A5664E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0336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>
            <a:extLst>
              <a:ext uri="{FF2B5EF4-FFF2-40B4-BE49-F238E27FC236}">
                <a16:creationId xmlns:a16="http://schemas.microsoft.com/office/drawing/2014/main" id="{9B7F2E3D-2E8C-4A1A-9D4D-9B2395D87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ACC63D-FCB9-47E4-A9CA-9B1275977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A0F1A280-5D03-4EE1-89DE-09C6179BB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09F4E4-1665-4E6E-9BA1-0D1B8530EC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4450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DD75296-408D-488B-AF3B-EA37355AEAD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10">
            <a:extLst>
              <a:ext uri="{FF2B5EF4-FFF2-40B4-BE49-F238E27FC236}">
                <a16:creationId xmlns:a16="http://schemas.microsoft.com/office/drawing/2014/main" id="{166C85A9-D26A-4789-A221-0ECCA67AF152}"/>
              </a:ext>
            </a:extLst>
          </p:cNvPr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8B497DF3-12E9-4892-8BAE-58688743C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D048258F-97A8-4612-A4E1-8E7ED553C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042FBC44-2A43-4349-9468-76E00FFBA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D24EA8-FF41-462B-B2A7-343EED92ED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0192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DE0BA41-6468-4051-9B47-65103FB11515}"/>
              </a:ext>
            </a:extLst>
          </p:cNvPr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BE68A51-607A-403F-9C44-62FC09D38E95}"/>
              </a:ext>
            </a:extLst>
          </p:cNvPr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AC94065-90ED-49D5-872C-6F2139497330}"/>
              </a:ext>
            </a:extLst>
          </p:cNvPr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DFBE0151-3604-443F-AC69-CB44A3179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9B48108C-5132-4CAB-A8B0-683A11FC6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7260FB09-1D6E-48E8-A9BD-41E0E1FFB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FF5B65F9-5484-4765-8F8E-99C114B529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9076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523576A-5C1E-4D6A-8F6D-6CD52953F49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>
            <a:extLst>
              <a:ext uri="{FF2B5EF4-FFF2-40B4-BE49-F238E27FC236}">
                <a16:creationId xmlns:a16="http://schemas.microsoft.com/office/drawing/2014/main" id="{EB98DE3C-FB46-48D5-9115-BD7769DA1BBE}"/>
              </a:ext>
            </a:extLst>
          </p:cNvPr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052" name="Title Placeholder 21">
            <a:extLst>
              <a:ext uri="{FF2B5EF4-FFF2-40B4-BE49-F238E27FC236}">
                <a16:creationId xmlns:a16="http://schemas.microsoft.com/office/drawing/2014/main" id="{3DEDEC8B-5323-4CBD-8D79-368F97A18DB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3" name="Text Placeholder 12">
            <a:extLst>
              <a:ext uri="{FF2B5EF4-FFF2-40B4-BE49-F238E27FC236}">
                <a16:creationId xmlns:a16="http://schemas.microsoft.com/office/drawing/2014/main" id="{E629FF51-0301-4120-BC12-4F1C1B987BD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D1170461-3B19-443A-BED7-E64A010DE3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DBD57C-C5B0-4DEF-B4DF-1F8B27D81F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37EB0C0C-11A0-44D0-84E6-8F78A56215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 eaLnBrk="1" hangingPunct="1">
              <a:defRPr sz="1400">
                <a:solidFill>
                  <a:srgbClr val="FFFFFF"/>
                </a:solidFill>
                <a:latin typeface="Franklin Gothic Book" panose="020B0503020102020204" pitchFamily="34" charset="0"/>
              </a:defRPr>
            </a:lvl1pPr>
          </a:lstStyle>
          <a:p>
            <a:fld id="{CAA2B70D-5E59-473C-9CAB-DCD3EA29184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1" r:id="rId2"/>
    <p:sldLayoutId id="2147483709" r:id="rId3"/>
    <p:sldLayoutId id="2147483702" r:id="rId4"/>
    <p:sldLayoutId id="2147483703" r:id="rId5"/>
    <p:sldLayoutId id="2147483704" r:id="rId6"/>
    <p:sldLayoutId id="2147483705" r:id="rId7"/>
    <p:sldLayoutId id="2147483710" r:id="rId8"/>
    <p:sldLayoutId id="2147483711" r:id="rId9"/>
    <p:sldLayoutId id="2147483706" r:id="rId10"/>
    <p:sldLayoutId id="214748370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anose="020B05030201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anose="020B05030201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anose="020B05030201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anose="020B05030201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anose="020B05030201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anose="020B05030201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anose="020B05030201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anose="020B0503020102020204" pitchFamily="34" charset="0"/>
        </a:defRPr>
      </a:lvl9pPr>
    </p:titleStyle>
    <p:bodyStyle>
      <a:lvl1pPr marL="273050" indent="-273050" algn="l" rtl="0" fontAlgn="base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fontAlgn="base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fontAlgn="base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fontAlgn="base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 /><Relationship Id="rId2" Type="http://schemas.openxmlformats.org/officeDocument/2006/relationships/slideLayout" Target="../slideLayouts/slideLayout2.xml" /><Relationship Id="rId1" Type="http://schemas.openxmlformats.org/officeDocument/2006/relationships/vmlDrawing" Target="../drawings/vmlDrawing1.vml" /><Relationship Id="rId4" Type="http://schemas.openxmlformats.org/officeDocument/2006/relationships/image" Target="../media/image7.wmf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9AE81814-47C3-4BFB-BD61-3BC8433599A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57200" y="1506538"/>
            <a:ext cx="8229600" cy="1470025"/>
          </a:xfrm>
        </p:spPr>
        <p:txBody>
          <a:bodyPr/>
          <a:lstStyle/>
          <a:p>
            <a:r>
              <a:rPr altLang="en-US"/>
              <a:t>Principles of Effective Communication</a:t>
            </a:r>
          </a:p>
        </p:txBody>
      </p:sp>
      <p:pic>
        <p:nvPicPr>
          <p:cNvPr id="7171" name="Picture 14" descr="C:\Program Files\Microsoft Office\MEDIA\CAGCAT10\j0301252.wmf">
            <a:extLst>
              <a:ext uri="{FF2B5EF4-FFF2-40B4-BE49-F238E27FC236}">
                <a16:creationId xmlns:a16="http://schemas.microsoft.com/office/drawing/2014/main" id="{23E0183E-A08A-4562-949E-7AC63ADB1E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22700"/>
            <a:ext cx="2438400" cy="208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CA43FBE-237C-AC49-9870-BFBA8BF8087C}"/>
              </a:ext>
            </a:extLst>
          </p:cNvPr>
          <p:cNvSpPr txBox="1"/>
          <p:nvPr/>
        </p:nvSpPr>
        <p:spPr>
          <a:xfrm>
            <a:off x="3276231" y="4689742"/>
            <a:ext cx="4794711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r">
              <a:buNone/>
            </a:pPr>
            <a:endParaRPr lang="en-IN" sz="2000" b="1"/>
          </a:p>
          <a:p>
            <a:pPr marL="0" indent="0" algn="r">
              <a:buNone/>
            </a:pPr>
            <a:r>
              <a:rPr lang="en-IN" sz="2000" b="1"/>
              <a:t>Ms. Pratibha Khandelwal</a:t>
            </a:r>
          </a:p>
          <a:p>
            <a:pPr marL="0" indent="0" algn="r">
              <a:buNone/>
            </a:pPr>
            <a:r>
              <a:rPr lang="en-IN" sz="2000" b="1"/>
              <a:t>Assistant Professor</a:t>
            </a:r>
          </a:p>
          <a:p>
            <a:pPr marL="0" indent="0" algn="r">
              <a:buNone/>
            </a:pPr>
            <a:r>
              <a:rPr lang="en-IN" sz="2000" b="1"/>
              <a:t>Durga Mahavidyalaya</a:t>
            </a:r>
          </a:p>
          <a:p>
            <a:pPr marL="0" indent="0" algn="r">
              <a:buNone/>
            </a:pPr>
            <a:r>
              <a:rPr lang="en-IN" sz="2000" b="1"/>
              <a:t>Education Department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1C6EBA-4C4D-D647-A205-CC6D00EE3AC1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IN" sz="4000" b="1"/>
              <a:t>Thank you</a:t>
            </a:r>
            <a:endParaRPr lang="en-US" sz="4000" b="1"/>
          </a:p>
        </p:txBody>
      </p:sp>
    </p:spTree>
    <p:extLst>
      <p:ext uri="{BB962C8B-B14F-4D97-AF65-F5344CB8AC3E}">
        <p14:creationId xmlns:p14="http://schemas.microsoft.com/office/powerpoint/2010/main" val="853106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C253D1EB-AB7F-4681-9981-A90B756EB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b="1" u="sng">
                <a:solidFill>
                  <a:schemeClr val="tx1"/>
                </a:solidFill>
              </a:rPr>
              <a:t>Seven C’s of Communication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350D9AAB-FC28-4294-82AB-84F35E5A6FB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altLang="en-US" b="1"/>
          </a:p>
          <a:p>
            <a:r>
              <a:rPr lang="en-US" altLang="en-US" b="1"/>
              <a:t>Principle of Clarity</a:t>
            </a:r>
          </a:p>
          <a:p>
            <a:r>
              <a:rPr lang="en-US" altLang="en-US" b="1"/>
              <a:t>Principle of Completeness</a:t>
            </a:r>
          </a:p>
          <a:p>
            <a:r>
              <a:rPr lang="en-US" altLang="en-US" b="1"/>
              <a:t>Principle of Conciseness</a:t>
            </a:r>
          </a:p>
          <a:p>
            <a:r>
              <a:rPr lang="en-US" altLang="en-US" b="1"/>
              <a:t>Principle of Consideration</a:t>
            </a:r>
          </a:p>
          <a:p>
            <a:r>
              <a:rPr lang="en-US" altLang="en-US" b="1"/>
              <a:t>Principle of Courtesy</a:t>
            </a:r>
          </a:p>
          <a:p>
            <a:r>
              <a:rPr lang="en-US" altLang="en-US" b="1"/>
              <a:t>Principle of Correctness</a:t>
            </a:r>
          </a:p>
          <a:p>
            <a:r>
              <a:rPr lang="en-US" altLang="en-US" b="1"/>
              <a:t>Principle of Concreteness</a:t>
            </a:r>
          </a:p>
        </p:txBody>
      </p:sp>
      <p:pic>
        <p:nvPicPr>
          <p:cNvPr id="8196" name="Picture 8" descr="C:\Program Files\Microsoft Office\MEDIA\CAGCAT10\j0300520.gif">
            <a:extLst>
              <a:ext uri="{FF2B5EF4-FFF2-40B4-BE49-F238E27FC236}">
                <a16:creationId xmlns:a16="http://schemas.microsoft.com/office/drawing/2014/main" id="{6BC49B69-A12E-4EFD-A2E0-B9DF650ED0D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3488" y="3886200"/>
            <a:ext cx="2544762" cy="218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D615C16-8055-47B2-AECA-9E0CF8D0D3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473075"/>
            <a:ext cx="8153400" cy="669925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b="1" u="sng" dirty="0">
                <a:solidFill>
                  <a:schemeClr val="tx1"/>
                </a:solidFill>
              </a:rPr>
              <a:t>Principle of Clarity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EEC3C506-ACB0-41D0-8B6F-9CD00C45D88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33400" y="1828800"/>
            <a:ext cx="8153400" cy="4267200"/>
          </a:xfrm>
        </p:spPr>
        <p:txBody>
          <a:bodyPr>
            <a:normAutofit lnSpcReduction="10000"/>
          </a:bodyPr>
          <a:lstStyle/>
          <a:p>
            <a:pPr marL="457200" indent="-45720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b="1" dirty="0"/>
              <a:t>Clarity of Thought </a:t>
            </a:r>
            <a:r>
              <a:rPr lang="en-US" sz="2400" b="1" dirty="0">
                <a:solidFill>
                  <a:srgbClr val="C00000"/>
                </a:solidFill>
              </a:rPr>
              <a:t>( objective of communication, content and which medium is best)</a:t>
            </a:r>
          </a:p>
          <a:p>
            <a:pPr marL="457200" indent="-45720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b="1" dirty="0"/>
              <a:t>Clarity of Expression </a:t>
            </a:r>
          </a:p>
          <a:p>
            <a:pPr marL="457200" indent="-457200"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b="1" dirty="0">
                <a:solidFill>
                  <a:srgbClr val="00B0F0"/>
                </a:solidFill>
              </a:rPr>
              <a:t>	use simple words; </a:t>
            </a:r>
            <a:r>
              <a:rPr lang="en-US" sz="2400" b="1" dirty="0">
                <a:solidFill>
                  <a:srgbClr val="C00000"/>
                </a:solidFill>
              </a:rPr>
              <a:t>visualize/show</a:t>
            </a:r>
          </a:p>
          <a:p>
            <a:pPr marL="457200" indent="-457200"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b="1" dirty="0">
                <a:solidFill>
                  <a:srgbClr val="00B0F0"/>
                </a:solidFill>
              </a:rPr>
              <a:t>	use single words; </a:t>
            </a:r>
            <a:r>
              <a:rPr lang="en-US" sz="2400" b="1" dirty="0">
                <a:solidFill>
                  <a:srgbClr val="C00000"/>
                </a:solidFill>
              </a:rPr>
              <a:t>all the time/always </a:t>
            </a:r>
          </a:p>
          <a:p>
            <a:pPr marL="457200" indent="-457200"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b="1" dirty="0">
                <a:solidFill>
                  <a:srgbClr val="00B0F0"/>
                </a:solidFill>
              </a:rPr>
              <a:t>	use verbs for nouns;</a:t>
            </a:r>
            <a:r>
              <a:rPr lang="en-US" sz="2400" b="1" dirty="0">
                <a:solidFill>
                  <a:srgbClr val="C00000"/>
                </a:solidFill>
              </a:rPr>
              <a:t> make a decision/decide</a:t>
            </a:r>
          </a:p>
          <a:p>
            <a:pPr marL="457200" indent="-457200"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b="1" dirty="0">
                <a:solidFill>
                  <a:srgbClr val="00B0F0"/>
                </a:solidFill>
              </a:rPr>
              <a:t>	avoid double entry; </a:t>
            </a:r>
            <a:r>
              <a:rPr lang="en-US" sz="2400" b="1" dirty="0">
                <a:solidFill>
                  <a:srgbClr val="C00000"/>
                </a:solidFill>
              </a:rPr>
              <a:t>end result/result</a:t>
            </a:r>
          </a:p>
          <a:p>
            <a:pPr marL="457200" indent="-457200"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b="1" dirty="0">
                <a:solidFill>
                  <a:srgbClr val="00B0F0"/>
                </a:solidFill>
              </a:rPr>
              <a:t>	avoid jargon; </a:t>
            </a:r>
            <a:r>
              <a:rPr lang="en-US" sz="2400" b="1" dirty="0">
                <a:solidFill>
                  <a:srgbClr val="C00000"/>
                </a:solidFill>
              </a:rPr>
              <a:t>ultimo/previous month</a:t>
            </a:r>
          </a:p>
          <a:p>
            <a:pPr marL="457200" indent="-457200"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b="1" dirty="0">
                <a:solidFill>
                  <a:srgbClr val="00B0F0"/>
                </a:solidFill>
              </a:rPr>
              <a:t>	avoid ambiguity, faulty punctuation</a:t>
            </a:r>
          </a:p>
          <a:p>
            <a:pPr marL="457200" indent="-457200" fontAlgn="auto">
              <a:spcBef>
                <a:spcPts val="58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b="1" dirty="0">
                <a:solidFill>
                  <a:srgbClr val="00B0F0"/>
                </a:solidFill>
              </a:rPr>
              <a:t>	use short sentences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49BE0A87-1339-4568-9299-ED32F801B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473075"/>
            <a:ext cx="8153400" cy="822325"/>
          </a:xfrm>
        </p:spPr>
        <p:txBody>
          <a:bodyPr/>
          <a:lstStyle/>
          <a:p>
            <a:pPr algn="ctr"/>
            <a:r>
              <a:rPr lang="en-US" altLang="en-US" b="1" u="sng">
                <a:solidFill>
                  <a:schemeClr val="tx1"/>
                </a:solidFill>
              </a:rPr>
              <a:t>Principle of Completeness</a:t>
            </a:r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7E2CCC3A-5E1C-4946-8A4D-96F206CD6F3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altLang="en-US" sz="2400"/>
          </a:p>
          <a:p>
            <a:endParaRPr lang="en-US" altLang="en-US" sz="2400"/>
          </a:p>
          <a:p>
            <a:r>
              <a:rPr lang="en-US" altLang="en-US" sz="2400" b="1"/>
              <a:t>Completeness of facts is absolutely necessary</a:t>
            </a:r>
          </a:p>
          <a:p>
            <a:r>
              <a:rPr lang="en-US" altLang="en-US" sz="2400" b="1"/>
              <a:t>One should organize the message in such a way that the receiver has no doubt about anything</a:t>
            </a:r>
          </a:p>
          <a:p>
            <a:r>
              <a:rPr lang="en-US" altLang="en-US" sz="2400" b="1"/>
              <a:t>While answering, make sure to answer all the questions.</a:t>
            </a:r>
          </a:p>
          <a:p>
            <a:r>
              <a:rPr lang="en-US" altLang="en-US" sz="2400" b="1"/>
              <a:t>Checking for who, what, where, when, why and how helps to make the message complete.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19E5A632-5A8D-49B8-B401-3DCDF3D9B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473075"/>
            <a:ext cx="8153400" cy="822325"/>
          </a:xfrm>
        </p:spPr>
        <p:txBody>
          <a:bodyPr/>
          <a:lstStyle/>
          <a:p>
            <a:pPr algn="ctr"/>
            <a:r>
              <a:rPr lang="en-US" altLang="en-US" b="1" u="sng">
                <a:solidFill>
                  <a:schemeClr val="tx1"/>
                </a:solidFill>
              </a:rPr>
              <a:t>Principle of Conciseness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105A8357-FE59-4BCF-A439-C7BC62275F8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2400" b="1"/>
              <a:t>Be as brief as possible, but brevity should not be effected at the cost of clarity, correctness, completeness, courtesy or appropriateness.</a:t>
            </a:r>
          </a:p>
          <a:p>
            <a:pPr marL="0" indent="0">
              <a:spcBef>
                <a:spcPct val="0"/>
              </a:spcBef>
            </a:pPr>
            <a:endParaRPr lang="en-US" altLang="en-US" sz="2400">
              <a:solidFill>
                <a:srgbClr val="00B0F0"/>
              </a:solidFill>
            </a:endParaRPr>
          </a:p>
          <a:p>
            <a:pPr marL="0" indent="0">
              <a:spcBef>
                <a:spcPct val="0"/>
              </a:spcBef>
            </a:pPr>
            <a:r>
              <a:rPr lang="en-US" altLang="en-US" sz="2400" b="1"/>
              <a:t>Include only relevant facts</a:t>
            </a:r>
          </a:p>
          <a:p>
            <a:pPr marL="0" indent="0">
              <a:spcBef>
                <a:spcPct val="0"/>
              </a:spcBef>
            </a:pPr>
            <a:r>
              <a:rPr lang="en-US" altLang="en-US" sz="2400" b="1"/>
              <a:t>Avoid repetition</a:t>
            </a:r>
          </a:p>
          <a:p>
            <a:pPr marL="0" indent="0">
              <a:spcBef>
                <a:spcPct val="0"/>
              </a:spcBef>
            </a:pPr>
            <a:r>
              <a:rPr lang="en-US" altLang="en-US" sz="2400" b="1"/>
              <a:t>Avoid verbosity</a:t>
            </a:r>
          </a:p>
          <a:p>
            <a:pPr marL="0" indent="0">
              <a:spcBef>
                <a:spcPct val="0"/>
              </a:spcBef>
            </a:pPr>
            <a:r>
              <a:rPr lang="en-US" altLang="en-US" sz="2400" b="1"/>
              <a:t>Avoid wordy expression</a:t>
            </a:r>
          </a:p>
          <a:p>
            <a:pPr marL="0" indent="0">
              <a:spcBef>
                <a:spcPct val="0"/>
              </a:spcBef>
            </a:pPr>
            <a:r>
              <a:rPr lang="en-US" altLang="en-US" sz="2400" b="1"/>
              <a:t>Organize the message well</a:t>
            </a:r>
          </a:p>
          <a:p>
            <a:pPr marL="0" indent="0">
              <a:spcBef>
                <a:spcPct val="0"/>
              </a:spcBef>
            </a:pPr>
            <a:endParaRPr lang="en-US" altLang="en-US" sz="2400">
              <a:solidFill>
                <a:srgbClr val="00B0F0"/>
              </a:solidFill>
            </a:endParaRPr>
          </a:p>
        </p:txBody>
      </p:sp>
      <p:pic>
        <p:nvPicPr>
          <p:cNvPr id="11268" name="Picture 9" descr="C:\Program Files\Microsoft Office\MEDIA\CAGCAT10\j0299171.wmf">
            <a:extLst>
              <a:ext uri="{FF2B5EF4-FFF2-40B4-BE49-F238E27FC236}">
                <a16:creationId xmlns:a16="http://schemas.microsoft.com/office/drawing/2014/main" id="{A64E67DC-395F-4AE3-AE75-92E11E1C95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4181475"/>
            <a:ext cx="1763713" cy="183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D570506E-BAA4-4254-A761-FA54F88B8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473075"/>
            <a:ext cx="8153400" cy="898525"/>
          </a:xfrm>
        </p:spPr>
        <p:txBody>
          <a:bodyPr/>
          <a:lstStyle/>
          <a:p>
            <a:pPr algn="ctr"/>
            <a:r>
              <a:rPr lang="en-US" altLang="en-US" b="1" u="sng">
                <a:solidFill>
                  <a:schemeClr val="tx1"/>
                </a:solidFill>
              </a:rPr>
              <a:t>Principle of Consideration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5C71A-464D-4C7B-B735-6220986D036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33400" y="1828800"/>
            <a:ext cx="8153400" cy="4267200"/>
          </a:xfrm>
        </p:spPr>
        <p:txBody>
          <a:bodyPr>
            <a:normAutofit/>
          </a:bodyPr>
          <a:lstStyle/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b="1" dirty="0"/>
              <a:t>Message must show consideration for the reader. It implies respect for the reader’s point of view.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en-US" sz="2400" b="1" dirty="0"/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b="1" dirty="0"/>
              <a:t>Adopt you-attitude 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b="1" dirty="0"/>
              <a:t>Avoid gender bias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b="1" dirty="0"/>
              <a:t>Emphasize positive facts 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b="1" dirty="0"/>
              <a:t>Emphasize pleasant facts </a:t>
            </a:r>
            <a:r>
              <a:rPr lang="en-US" sz="2400" b="1" dirty="0">
                <a:solidFill>
                  <a:srgbClr val="C00000"/>
                </a:solidFill>
              </a:rPr>
              <a:t>(cheap/economical)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b="1" dirty="0"/>
              <a:t>Impart integrity to your message </a:t>
            </a:r>
            <a:r>
              <a:rPr lang="en-US" sz="2400" b="1" dirty="0">
                <a:solidFill>
                  <a:srgbClr val="C00000"/>
                </a:solidFill>
              </a:rPr>
              <a:t>(stay away from flattery, say only things which you mean, be sincere and honest)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en-US" sz="2400" dirty="0">
              <a:solidFill>
                <a:srgbClr val="00B0F0"/>
              </a:solidFill>
            </a:endParaRP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en-US" sz="24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3F271FD4-07A3-413E-BD32-36F1BD4A0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473075"/>
            <a:ext cx="8153400" cy="822325"/>
          </a:xfrm>
        </p:spPr>
        <p:txBody>
          <a:bodyPr/>
          <a:lstStyle/>
          <a:p>
            <a:pPr algn="ctr"/>
            <a:r>
              <a:rPr lang="en-US" altLang="en-US" b="1" u="sng">
                <a:solidFill>
                  <a:schemeClr val="tx1"/>
                </a:solidFill>
              </a:rPr>
              <a:t>Principle of Courtesy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03000BE1-5BE5-4561-93B6-C369705EA3C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14400" y="2057400"/>
            <a:ext cx="7772400" cy="39624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400" b="1"/>
              <a:t>Courtesy begets courtesy, so be courteous.</a:t>
            </a:r>
          </a:p>
          <a:p>
            <a:endParaRPr lang="en-US" altLang="en-US" sz="2400" b="1"/>
          </a:p>
          <a:p>
            <a:r>
              <a:rPr lang="en-US" altLang="en-US" sz="2400" b="1"/>
              <a:t>Answer the letter promptly</a:t>
            </a:r>
          </a:p>
          <a:p>
            <a:r>
              <a:rPr lang="en-US" altLang="en-US" sz="2400" b="1"/>
              <a:t>Do not use offensive language</a:t>
            </a:r>
          </a:p>
          <a:p>
            <a:r>
              <a:rPr lang="en-US" altLang="en-US" sz="2400" b="1"/>
              <a:t>Apologies sincerely for any omissions</a:t>
            </a:r>
          </a:p>
          <a:p>
            <a:r>
              <a:rPr lang="en-US" altLang="en-US" sz="2400" b="1"/>
              <a:t>Thank profusely for any favors</a:t>
            </a:r>
          </a:p>
          <a:p>
            <a:r>
              <a:rPr lang="en-US" altLang="en-US" sz="2400" b="1"/>
              <a:t>Use empathetic language</a:t>
            </a:r>
          </a:p>
          <a:p>
            <a:endParaRPr lang="en-US" altLang="en-US" sz="2400">
              <a:solidFill>
                <a:srgbClr val="00B0F0"/>
              </a:solidFill>
            </a:endParaRPr>
          </a:p>
        </p:txBody>
      </p:sp>
      <p:pic>
        <p:nvPicPr>
          <p:cNvPr id="13316" name="Picture 9" descr="j0091565[1]">
            <a:extLst>
              <a:ext uri="{FF2B5EF4-FFF2-40B4-BE49-F238E27FC236}">
                <a16:creationId xmlns:a16="http://schemas.microsoft.com/office/drawing/2014/main" id="{28A90B59-B632-482B-BBAB-9B7D4EF4D1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2514600"/>
            <a:ext cx="1439863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26A91E6C-2089-470D-8AEA-F53122675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473075"/>
            <a:ext cx="8153400" cy="746125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b="1" u="sng" dirty="0">
                <a:solidFill>
                  <a:schemeClr val="tx1"/>
                </a:solidFill>
              </a:rPr>
              <a:t>Principle of Correctness</a:t>
            </a: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77B5F95D-8895-43B5-A42D-C662A69753F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14400" y="1828800"/>
            <a:ext cx="7772400" cy="4191000"/>
          </a:xfrm>
        </p:spPr>
        <p:txBody>
          <a:bodyPr/>
          <a:lstStyle/>
          <a:p>
            <a:pPr marL="0" indent="0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2400" b="1"/>
              <a:t>It is important to transmit correct facts in correct language. If a message involves any legal matter one should know the correct legal position before committing anything.</a:t>
            </a:r>
          </a:p>
          <a:p>
            <a:pPr marL="0" indent="0"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sz="2400" b="1"/>
          </a:p>
          <a:p>
            <a:pPr marL="0" indent="0">
              <a:spcBef>
                <a:spcPct val="0"/>
              </a:spcBef>
            </a:pPr>
            <a:r>
              <a:rPr lang="en-US" altLang="en-US" sz="2400" b="1">
                <a:solidFill>
                  <a:srgbClr val="C00000"/>
                </a:solidFill>
              </a:rPr>
              <a:t>Give correct facts and information</a:t>
            </a:r>
          </a:p>
          <a:p>
            <a:pPr marL="0" indent="0">
              <a:spcBef>
                <a:spcPct val="0"/>
              </a:spcBef>
            </a:pPr>
            <a:r>
              <a:rPr lang="en-US" altLang="en-US" sz="2400" b="1">
                <a:solidFill>
                  <a:srgbClr val="C00000"/>
                </a:solidFill>
              </a:rPr>
              <a:t>Send the message at the correct time</a:t>
            </a:r>
          </a:p>
          <a:p>
            <a:pPr marL="0" indent="0">
              <a:spcBef>
                <a:spcPct val="0"/>
              </a:spcBef>
            </a:pPr>
            <a:r>
              <a:rPr lang="en-US" altLang="en-US" sz="2400" b="1">
                <a:solidFill>
                  <a:srgbClr val="C00000"/>
                </a:solidFill>
              </a:rPr>
              <a:t>Send the message in the correct style </a:t>
            </a:r>
            <a:r>
              <a:rPr lang="en-US" altLang="en-US" sz="2400" b="1"/>
              <a:t>(one should keep       in mind the qualities of the receiver)</a:t>
            </a:r>
          </a:p>
        </p:txBody>
      </p:sp>
      <p:pic>
        <p:nvPicPr>
          <p:cNvPr id="14340" name="Picture 3" descr="j0320122">
            <a:extLst>
              <a:ext uri="{FF2B5EF4-FFF2-40B4-BE49-F238E27FC236}">
                <a16:creationId xmlns:a16="http://schemas.microsoft.com/office/drawing/2014/main" id="{CAA7C872-3B02-40C0-BE0A-FE8A16CF19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4735513"/>
            <a:ext cx="2667000" cy="1893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>
            <a:extLst>
              <a:ext uri="{FF2B5EF4-FFF2-40B4-BE49-F238E27FC236}">
                <a16:creationId xmlns:a16="http://schemas.microsoft.com/office/drawing/2014/main" id="{B32BF8B5-118D-4051-A8B2-A68FA05FC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b="1" u="sng">
                <a:solidFill>
                  <a:schemeClr val="tx1"/>
                </a:solidFill>
              </a:rPr>
              <a:t>Principle of Concreteness</a:t>
            </a:r>
          </a:p>
        </p:txBody>
      </p:sp>
      <p:sp>
        <p:nvSpPr>
          <p:cNvPr id="1028" name="Content Placeholder 2">
            <a:extLst>
              <a:ext uri="{FF2B5EF4-FFF2-40B4-BE49-F238E27FC236}">
                <a16:creationId xmlns:a16="http://schemas.microsoft.com/office/drawing/2014/main" id="{93331287-F6C8-4322-AD0A-171AB6CA3DB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14400" y="2133600"/>
            <a:ext cx="7772400" cy="3886200"/>
          </a:xfrm>
        </p:spPr>
        <p:txBody>
          <a:bodyPr/>
          <a:lstStyle/>
          <a:p>
            <a:pPr marL="0" indent="0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2400" b="1"/>
              <a:t>Concreteness means vivid description of an event/state.</a:t>
            </a:r>
          </a:p>
          <a:p>
            <a:pPr marL="0" indent="0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2400" b="1"/>
              <a:t>Concrete expressions create visual images that are easy to register. </a:t>
            </a:r>
          </a:p>
          <a:p>
            <a:pPr marL="0" indent="0">
              <a:spcBef>
                <a:spcPct val="0"/>
              </a:spcBef>
            </a:pPr>
            <a:endParaRPr lang="en-US" altLang="en-US" sz="2400" b="1"/>
          </a:p>
          <a:p>
            <a:pPr marL="0" indent="0">
              <a:spcBef>
                <a:spcPct val="0"/>
              </a:spcBef>
            </a:pPr>
            <a:r>
              <a:rPr lang="en-US" altLang="en-US" sz="2400" b="1"/>
              <a:t>Piece of jewellery /</a:t>
            </a:r>
            <a:r>
              <a:rPr lang="en-US" altLang="en-US" sz="2400" b="1">
                <a:solidFill>
                  <a:srgbClr val="C00000"/>
                </a:solidFill>
              </a:rPr>
              <a:t>earrings</a:t>
            </a:r>
          </a:p>
          <a:p>
            <a:pPr marL="0" indent="0">
              <a:spcBef>
                <a:spcPct val="0"/>
              </a:spcBef>
            </a:pPr>
            <a:r>
              <a:rPr lang="en-US" altLang="en-US" sz="2400" b="1"/>
              <a:t>High interest/</a:t>
            </a:r>
            <a:r>
              <a:rPr lang="en-US" altLang="en-US" sz="2400" b="1">
                <a:solidFill>
                  <a:srgbClr val="C00000"/>
                </a:solidFill>
              </a:rPr>
              <a:t>9%</a:t>
            </a:r>
          </a:p>
          <a:p>
            <a:pPr marL="0" indent="0">
              <a:spcBef>
                <a:spcPct val="0"/>
              </a:spcBef>
            </a:pPr>
            <a:r>
              <a:rPr lang="en-US" altLang="en-US" sz="2400" b="1"/>
              <a:t>Many or few/ </a:t>
            </a:r>
            <a:r>
              <a:rPr lang="en-US" altLang="en-US" sz="2400" b="1">
                <a:solidFill>
                  <a:srgbClr val="C00000"/>
                </a:solidFill>
              </a:rPr>
              <a:t>98 or 8</a:t>
            </a:r>
          </a:p>
          <a:p>
            <a:pPr marL="0" indent="0">
              <a:spcBef>
                <a:spcPct val="0"/>
              </a:spcBef>
            </a:pPr>
            <a:endParaRPr lang="en-US" altLang="en-US" sz="2400">
              <a:solidFill>
                <a:srgbClr val="00B0F0"/>
              </a:solidFill>
            </a:endParaRPr>
          </a:p>
        </p:txBody>
      </p:sp>
      <p:graphicFrame>
        <p:nvGraphicFramePr>
          <p:cNvPr id="1026" name="Object 0">
            <a:extLst>
              <a:ext uri="{FF2B5EF4-FFF2-40B4-BE49-F238E27FC236}">
                <a16:creationId xmlns:a16="http://schemas.microsoft.com/office/drawing/2014/main" id="{345C2E26-656C-4501-99E4-CE76F0D5B9D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62800" y="3419475"/>
          <a:ext cx="1616075" cy="343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Clip" r:id="rId3" imgW="845640" imgH="2287080" progId="">
                  <p:embed/>
                </p:oleObj>
              </mc:Choice>
              <mc:Fallback>
                <p:oleObj name="Clip" r:id="rId3" imgW="845640" imgH="2287080" progId="">
                  <p:embed/>
                  <p:pic>
                    <p:nvPicPr>
                      <p:cNvPr id="1026" name="Object 0">
                        <a:extLst>
                          <a:ext uri="{FF2B5EF4-FFF2-40B4-BE49-F238E27FC236}">
                            <a16:creationId xmlns:a16="http://schemas.microsoft.com/office/drawing/2014/main" id="{345C2E26-656C-4501-99E4-CE76F0D5B9D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3419475"/>
                        <a:ext cx="1616075" cy="3438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192</TotalTime>
  <Words>342</Words>
  <Application>Microsoft Office PowerPoint</Application>
  <PresentationFormat>On-screen Show (4:3)</PresentationFormat>
  <Paragraphs>64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Equity</vt:lpstr>
      <vt:lpstr>Principles of Effective Communication</vt:lpstr>
      <vt:lpstr>Seven C’s of Communication</vt:lpstr>
      <vt:lpstr>Principle of Clarity</vt:lpstr>
      <vt:lpstr>Principle of Completeness</vt:lpstr>
      <vt:lpstr>Principle of Conciseness</vt:lpstr>
      <vt:lpstr>Principle of Consideration</vt:lpstr>
      <vt:lpstr>Principle of Courtesy</vt:lpstr>
      <vt:lpstr>Principle of Correctness</vt:lpstr>
      <vt:lpstr>Principle of Concreteness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 Communication Process</dc:title>
  <dc:creator>Jennifer</dc:creator>
  <cp:lastModifiedBy>Unknown User</cp:lastModifiedBy>
  <cp:revision>21</cp:revision>
  <dcterms:created xsi:type="dcterms:W3CDTF">2008-09-29T02:21:19Z</dcterms:created>
  <dcterms:modified xsi:type="dcterms:W3CDTF">2023-08-07T08:19:05Z</dcterms:modified>
</cp:coreProperties>
</file>