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0" name="Shape 100"/>
          <p:cNvSpPr/>
          <p:nvPr>
            <p:ph type="sldImg"/>
          </p:nvPr>
        </p:nvSpPr>
        <p:spPr>
          <a:xfrm>
            <a:off x="1143000" y="685800"/>
            <a:ext cx="4572000" cy="3429000"/>
          </a:xfrm>
          <a:prstGeom prst="rect">
            <a:avLst/>
          </a:prstGeom>
        </p:spPr>
        <p:txBody>
          <a:bodyPr/>
          <a:lstStyle/>
          <a:p>
            <a:pPr/>
          </a:p>
        </p:txBody>
      </p:sp>
      <p:sp>
        <p:nvSpPr>
          <p:cNvPr id="101" name="Shape 10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Shape 126"/>
          <p:cNvSpPr/>
          <p:nvPr>
            <p:ph type="sldImg"/>
          </p:nvPr>
        </p:nvSpPr>
        <p:spPr>
          <a:prstGeom prst="rect">
            <a:avLst/>
          </a:prstGeom>
        </p:spPr>
        <p:txBody>
          <a:bodyPr/>
          <a:lstStyle/>
          <a:p>
            <a:pPr/>
          </a:p>
        </p:txBody>
      </p:sp>
      <p:sp>
        <p:nvSpPr>
          <p:cNvPr id="127" name="Shape 127"/>
          <p:cNvSpPr/>
          <p:nvPr>
            <p:ph type="body" sz="quarter" idx="1"/>
          </p:nvPr>
        </p:nvSpPr>
        <p:spPr>
          <a:prstGeom prst="rect">
            <a:avLst/>
          </a:prstGeom>
        </p:spPr>
        <p:txBody>
          <a:bodyPr/>
          <a:lstStyle/>
          <a:p>
            <a:pPr/>
            <a:r>
              <a:t>–  Satellite TV Channels, Stereo System</a:t>
            </a:r>
          </a:p>
          <a:p>
            <a:pPr marL="171450" indent="-171450">
              <a:buSzPct val="100000"/>
              <a:buChar char="-"/>
            </a:pPr>
            <a:r>
              <a:t>Food / drink</a:t>
            </a:r>
          </a:p>
          <a:p>
            <a:pPr marL="171450" indent="-171450">
              <a:buSzPct val="100000"/>
              <a:buChar char="-"/>
            </a:pPr>
            <a:r>
              <a:t>Closed ended answer</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_Title Slide">
    <p:spTree>
      <p:nvGrpSpPr>
        <p:cNvPr id="1" name=""/>
        <p:cNvGrpSpPr/>
        <p:nvPr/>
      </p:nvGrpSpPr>
      <p:grpSpPr>
        <a:xfrm>
          <a:off x="0" y="0"/>
          <a:ext cx="0" cy="0"/>
          <a:chOff x="0" y="0"/>
          <a:chExt cx="0" cy="0"/>
        </a:xfrm>
      </p:grpSpPr>
      <p:sp>
        <p:nvSpPr>
          <p:cNvPr id="92" name="Title Text"/>
          <p:cNvSpPr txBox="1"/>
          <p:nvPr>
            <p:ph type="title"/>
          </p:nvPr>
        </p:nvSpPr>
        <p:spPr>
          <a:xfrm>
            <a:off x="220469" y="2090927"/>
            <a:ext cx="11751059" cy="2307590"/>
          </a:xfrm>
          <a:prstGeom prst="rect">
            <a:avLst/>
          </a:prstGeom>
        </p:spPr>
        <p:txBody>
          <a:bodyPr lIns="0" tIns="0" rIns="0" bIns="0"/>
          <a:lstStyle/>
          <a:p>
            <a:pPr/>
            <a:r>
              <a:t>Title Text</a:t>
            </a:r>
          </a:p>
        </p:txBody>
      </p:sp>
      <p:sp>
        <p:nvSpPr>
          <p:cNvPr id="93" name="Body Level One…"/>
          <p:cNvSpPr txBox="1"/>
          <p:nvPr>
            <p:ph type="body" sz="quarter" idx="1"/>
          </p:nvPr>
        </p:nvSpPr>
        <p:spPr>
          <a:xfrm>
            <a:off x="701040" y="5017008"/>
            <a:ext cx="10789919" cy="1201422"/>
          </a:xfrm>
          <a:prstGeom prst="rect">
            <a:avLst/>
          </a:prstGeom>
        </p:spPr>
        <p:txBody>
          <a:bodyPr lIns="0" tIns="0" rIns="0" bIns="0"/>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xfrm>
            <a:off x="11186616" y="6460480"/>
            <a:ext cx="167184" cy="156865"/>
          </a:xfrm>
          <a:prstGeom prst="rect">
            <a:avLst/>
          </a:prstGeom>
        </p:spPr>
        <p:txBody>
          <a:bodyPr lIns="0" tIns="0" rIns="0" bIns="0"/>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16000">
              <a:srgbClr val="E3EEF8">
                <a:alpha val="85000"/>
              </a:srgbClr>
            </a:gs>
            <a:gs pos="74000">
              <a:srgbClr val="B5D2EC"/>
            </a:gs>
            <a:gs pos="83000">
              <a:srgbClr val="B5D2EC"/>
            </a:gs>
            <a:gs pos="100000">
              <a:srgbClr val="CEE1F2"/>
            </a:gs>
          </a:gsLst>
          <a:path path="circle">
            <a:fillToRect l="50000" t="50000" r="50000" b="50000"/>
          </a:path>
        </a:gra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latin typeface="+mj-lt"/>
                <a:ea typeface="+mj-ea"/>
                <a:cs typeface="+mj-cs"/>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03" name="Title 3"/>
          <p:cNvSpPr txBox="1"/>
          <p:nvPr>
            <p:ph type="title"/>
          </p:nvPr>
        </p:nvSpPr>
        <p:spPr>
          <a:xfrm>
            <a:off x="1770083" y="704027"/>
            <a:ext cx="9134670" cy="5206647"/>
          </a:xfrm>
          <a:prstGeom prst="rect">
            <a:avLst/>
          </a:prstGeom>
        </p:spPr>
        <p:txBody>
          <a:bodyPr/>
          <a:lstStyle/>
          <a:p>
            <a:pPr algn="ctr" defTabSz="886967">
              <a:lnSpc>
                <a:spcPct val="120000"/>
              </a:lnSpc>
              <a:defRPr sz="3000">
                <a:latin typeface="Arial Black"/>
                <a:ea typeface="Arial Black"/>
                <a:cs typeface="Arial Black"/>
                <a:sym typeface="Arial Black"/>
              </a:defRPr>
            </a:pPr>
            <a:r>
              <a:t> Dr. Protibha Mukherjee Sahukar 	</a:t>
            </a:r>
          </a:p>
          <a:p>
            <a:pPr algn="ctr" defTabSz="886967">
              <a:lnSpc>
                <a:spcPct val="120000"/>
              </a:lnSpc>
              <a:defRPr sz="2300">
                <a:latin typeface="Arial Black"/>
                <a:ea typeface="Arial Black"/>
                <a:cs typeface="Arial Black"/>
                <a:sym typeface="Arial Black"/>
              </a:defRPr>
            </a:pPr>
            <a:r>
              <a:t>Assistant Professor and Principal</a:t>
            </a:r>
            <a:endParaRPr sz="2400"/>
          </a:p>
          <a:p>
            <a:pPr algn="ctr" defTabSz="886967">
              <a:lnSpc>
                <a:spcPct val="120000"/>
              </a:lnSpc>
              <a:defRPr sz="2300">
                <a:latin typeface="Arial Black"/>
                <a:ea typeface="Arial Black"/>
                <a:cs typeface="Arial Black"/>
                <a:sym typeface="Arial Black"/>
              </a:defRPr>
            </a:pPr>
            <a:r>
              <a:t>Department of English</a:t>
            </a:r>
            <a:endParaRPr sz="2400"/>
          </a:p>
          <a:p>
            <a:pPr algn="ctr" defTabSz="886967">
              <a:lnSpc>
                <a:spcPct val="120000"/>
              </a:lnSpc>
              <a:defRPr sz="2300">
                <a:latin typeface="Arial Black"/>
                <a:ea typeface="Arial Black"/>
                <a:cs typeface="Arial Black"/>
                <a:sym typeface="Arial Black"/>
              </a:defRPr>
            </a:pPr>
            <a:r>
              <a:t>Durga Mahavidyalaya, Raipur (C.G.) </a:t>
            </a:r>
          </a:p>
          <a:p>
            <a:pPr algn="ctr" defTabSz="886967">
              <a:lnSpc>
                <a:spcPct val="120000"/>
              </a:lnSpc>
              <a:defRPr sz="2300">
                <a:latin typeface="Arial Black"/>
                <a:ea typeface="Arial Black"/>
                <a:cs typeface="Arial Black"/>
                <a:sym typeface="Arial Black"/>
              </a:defRPr>
            </a:pPr>
            <a:r>
              <a:t>Semester III</a:t>
            </a:r>
          </a:p>
          <a:p>
            <a:pPr algn="ctr" defTabSz="886967">
              <a:lnSpc>
                <a:spcPct val="120000"/>
              </a:lnSpc>
              <a:defRPr sz="2300">
                <a:latin typeface="Arial Black"/>
                <a:ea typeface="Arial Black"/>
                <a:cs typeface="Arial Black"/>
                <a:sym typeface="Arial Black"/>
              </a:defRPr>
            </a:pPr>
            <a:r>
              <a:t>Chimamanda Ngozi Adichie’s </a:t>
            </a:r>
          </a:p>
          <a:p>
            <a:pPr algn="ctr" defTabSz="886967">
              <a:lnSpc>
                <a:spcPct val="120000"/>
              </a:lnSpc>
              <a:defRPr sz="2300">
                <a:latin typeface="Arial Black"/>
                <a:ea typeface="Arial Black"/>
                <a:cs typeface="Arial Black"/>
                <a:sym typeface="Arial Black"/>
              </a:defRPr>
            </a:pPr>
            <a:r>
              <a:t>Purple Hibiscus</a:t>
            </a:r>
          </a:p>
          <a:p>
            <a:pPr algn="ctr" defTabSz="886967">
              <a:lnSpc>
                <a:spcPct val="120000"/>
              </a:lnSpc>
              <a:defRPr sz="2300">
                <a:latin typeface="Arial Black"/>
                <a:ea typeface="Arial Black"/>
                <a:cs typeface="Arial Black"/>
                <a:sym typeface="Arial Black"/>
              </a:defRPr>
            </a:pPr>
            <a:r>
              <a:t>14/08/23</a:t>
            </a:r>
          </a:p>
        </p:txBody>
      </p:sp>
      <p:sp>
        <p:nvSpPr>
          <p:cNvPr id="104" name="Slide Number Placeholder 2"/>
          <p:cNvSpPr txBox="1"/>
          <p:nvPr>
            <p:ph type="sldNum" sz="quarter" idx="4294967295"/>
          </p:nvPr>
        </p:nvSpPr>
        <p:spPr>
          <a:xfrm>
            <a:off x="11226799" y="6460479"/>
            <a:ext cx="127001" cy="156866"/>
          </a:xfrm>
          <a:prstGeom prst="rect">
            <a:avLst/>
          </a:prstGeom>
          <a:extLst>
            <a:ext uri="{C572A759-6A51-4108-AA02-DFA0A04FC94B}">
              <ma14:wrappingTextBoxFlag xmlns:ma14="http://schemas.microsoft.com/office/mac/drawingml/2011/main" val="1"/>
            </a:ext>
          </a:extLst>
        </p:spPr>
        <p:txBody>
          <a:bodyPr lIns="0" tIns="0" rIns="0" bIns="0"/>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37" name="Title 1"/>
          <p:cNvSpPr txBox="1"/>
          <p:nvPr>
            <p:ph type="title"/>
          </p:nvPr>
        </p:nvSpPr>
        <p:spPr>
          <a:prstGeom prst="rect">
            <a:avLst/>
          </a:prstGeom>
        </p:spPr>
        <p:txBody>
          <a:bodyPr/>
          <a:lstStyle>
            <a:lvl1pPr defTabSz="758951">
              <a:defRPr sz="3652">
                <a:latin typeface="Arial Black"/>
                <a:ea typeface="Arial Black"/>
                <a:cs typeface="Arial Black"/>
                <a:sym typeface="Arial Black"/>
              </a:defRPr>
            </a:lvl1pPr>
          </a:lstStyle>
          <a:p>
            <a:pPr/>
            <a:r>
              <a:t>Reconciliation vs Assertion of Identity – Celebration of being oneself</a:t>
            </a:r>
          </a:p>
        </p:txBody>
      </p:sp>
      <p:sp>
        <p:nvSpPr>
          <p:cNvPr id="138"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Why? Nsukka vs Enugu</a:t>
            </a:r>
          </a:p>
          <a:p>
            <a:pPr>
              <a:lnSpc>
                <a:spcPct val="200000"/>
              </a:lnSpc>
              <a:buSzPct val="80000"/>
              <a:buBlip>
                <a:blip r:embed="rId2"/>
              </a:buBlip>
              <a:defRPr sz="1600">
                <a:latin typeface="Arial Black"/>
                <a:ea typeface="Arial Black"/>
                <a:cs typeface="Arial Black"/>
                <a:sym typeface="Arial Black"/>
              </a:defRPr>
            </a:pPr>
            <a:r>
              <a:t>Fr Amadi’s influence – I am as I am.</a:t>
            </a:r>
          </a:p>
          <a:p>
            <a:pPr>
              <a:lnSpc>
                <a:spcPct val="200000"/>
              </a:lnSpc>
              <a:buSzPct val="80000"/>
              <a:buBlip>
                <a:blip r:embed="rId2"/>
              </a:buBlip>
              <a:defRPr sz="1600">
                <a:latin typeface="Arial Black"/>
                <a:ea typeface="Arial Black"/>
                <a:cs typeface="Arial Black"/>
                <a:sym typeface="Arial Black"/>
              </a:defRPr>
            </a:pPr>
            <a:r>
              <a:t>Metamorphosis of character</a:t>
            </a:r>
          </a:p>
        </p:txBody>
      </p:sp>
      <p:sp>
        <p:nvSpPr>
          <p:cNvPr id="139" name="Slide Number Placeholder 4"/>
          <p:cNvSpPr txBox="1"/>
          <p:nvPr>
            <p:ph type="sldNum" sz="quarter" idx="4294967295"/>
          </p:nvPr>
        </p:nvSpPr>
        <p:spPr>
          <a:xfrm>
            <a:off x="11095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38">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38">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38">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38">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38" grpId="2"/>
      <p:bldP build="whole" bldLvl="1" animBg="1" rev="0" advAuto="0" spid="137"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41" name="Title 1"/>
          <p:cNvSpPr txBox="1"/>
          <p:nvPr>
            <p:ph type="title"/>
          </p:nvPr>
        </p:nvSpPr>
        <p:spPr>
          <a:prstGeom prst="rect">
            <a:avLst/>
          </a:prstGeom>
        </p:spPr>
        <p:txBody>
          <a:bodyPr/>
          <a:lstStyle>
            <a:lvl1pPr>
              <a:defRPr>
                <a:latin typeface="Arial Black"/>
                <a:ea typeface="Arial Black"/>
                <a:cs typeface="Arial Black"/>
                <a:sym typeface="Arial Black"/>
              </a:defRPr>
            </a:lvl1pPr>
          </a:lstStyle>
          <a:p>
            <a:pPr/>
            <a:r>
              <a:t>The Peer Pressure</a:t>
            </a:r>
          </a:p>
        </p:txBody>
      </p:sp>
      <p:sp>
        <p:nvSpPr>
          <p:cNvPr id="142"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To top all the tests</a:t>
            </a:r>
          </a:p>
          <a:p>
            <a:pPr>
              <a:lnSpc>
                <a:spcPct val="200000"/>
              </a:lnSpc>
              <a:buSzPct val="80000"/>
              <a:buBlip>
                <a:blip r:embed="rId2"/>
              </a:buBlip>
              <a:defRPr sz="1600">
                <a:latin typeface="Arial Black"/>
                <a:ea typeface="Arial Black"/>
                <a:cs typeface="Arial Black"/>
                <a:sym typeface="Arial Black"/>
              </a:defRPr>
            </a:pPr>
            <a:r>
              <a:t>Backyard Snob</a:t>
            </a:r>
          </a:p>
        </p:txBody>
      </p:sp>
      <p:sp>
        <p:nvSpPr>
          <p:cNvPr id="143" name="Slide Number Placeholder 4"/>
          <p:cNvSpPr txBox="1"/>
          <p:nvPr>
            <p:ph type="sldNum" sz="quarter" idx="4294967295"/>
          </p:nvPr>
        </p:nvSpPr>
        <p:spPr>
          <a:xfrm>
            <a:off x="11095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42">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42">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42">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2" grpId="2"/>
      <p:bldP build="whole" bldLvl="1" animBg="1" rev="0" advAuto="0" spid="141"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45" name="Title 1"/>
          <p:cNvSpPr txBox="1"/>
          <p:nvPr>
            <p:ph type="title"/>
          </p:nvPr>
        </p:nvSpPr>
        <p:spPr>
          <a:xfrm>
            <a:off x="838200" y="377825"/>
            <a:ext cx="10515600" cy="1325563"/>
          </a:xfrm>
          <a:prstGeom prst="rect">
            <a:avLst/>
          </a:prstGeom>
        </p:spPr>
        <p:txBody>
          <a:bodyPr/>
          <a:lstStyle>
            <a:lvl1pPr defTabSz="758951">
              <a:defRPr sz="3652">
                <a:latin typeface="Arial Black"/>
                <a:ea typeface="Arial Black"/>
                <a:cs typeface="Arial Black"/>
                <a:sym typeface="Arial Black"/>
              </a:defRPr>
            </a:lvl1pPr>
          </a:lstStyle>
          <a:p>
            <a:pPr/>
            <a:r>
              <a:t>The Religious and Cultural Impositions – The Extremes</a:t>
            </a:r>
          </a:p>
        </p:txBody>
      </p:sp>
      <p:sp>
        <p:nvSpPr>
          <p:cNvPr id="146"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The Staunch Catholic family upbringing</a:t>
            </a:r>
          </a:p>
          <a:p>
            <a:pPr>
              <a:lnSpc>
                <a:spcPct val="200000"/>
              </a:lnSpc>
              <a:buSzPct val="80000"/>
              <a:buBlip>
                <a:blip r:embed="rId2"/>
              </a:buBlip>
              <a:defRPr sz="1600">
                <a:latin typeface="Arial Black"/>
                <a:ea typeface="Arial Black"/>
                <a:cs typeface="Arial Black"/>
                <a:sym typeface="Arial Black"/>
              </a:defRPr>
            </a:pPr>
            <a:r>
              <a:t>Catholic faith vs Pagan practices – The Conflict</a:t>
            </a:r>
          </a:p>
        </p:txBody>
      </p:sp>
      <p:sp>
        <p:nvSpPr>
          <p:cNvPr id="147" name="Slide Number Placeholder 4"/>
          <p:cNvSpPr txBox="1"/>
          <p:nvPr>
            <p:ph type="sldNum" sz="quarter" idx="4294967295"/>
          </p:nvPr>
        </p:nvSpPr>
        <p:spPr>
          <a:xfrm>
            <a:off x="11095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46">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46">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46">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5" grpId="1"/>
      <p:bldP build="p" bldLvl="5" animBg="1" rev="0" advAuto="0" spid="146" grpId="2"/>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49" name="Title 1"/>
          <p:cNvSpPr txBox="1"/>
          <p:nvPr>
            <p:ph type="title"/>
          </p:nvPr>
        </p:nvSpPr>
        <p:spPr>
          <a:prstGeom prst="rect">
            <a:avLst/>
          </a:prstGeom>
        </p:spPr>
        <p:txBody>
          <a:bodyPr/>
          <a:lstStyle>
            <a:lvl1pPr>
              <a:defRPr>
                <a:latin typeface="Arial Black"/>
                <a:ea typeface="Arial Black"/>
                <a:cs typeface="Arial Black"/>
                <a:sym typeface="Arial Black"/>
              </a:defRPr>
            </a:lvl1pPr>
          </a:lstStyle>
          <a:p>
            <a:pPr/>
            <a:r>
              <a:t>Decision Making</a:t>
            </a:r>
          </a:p>
        </p:txBody>
      </p:sp>
      <p:sp>
        <p:nvSpPr>
          <p:cNvPr id="150"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Eugene’s death</a:t>
            </a:r>
          </a:p>
          <a:p>
            <a:pPr>
              <a:lnSpc>
                <a:spcPct val="200000"/>
              </a:lnSpc>
              <a:buSzPct val="80000"/>
              <a:buBlip>
                <a:blip r:embed="rId2"/>
              </a:buBlip>
              <a:defRPr sz="1600">
                <a:latin typeface="Arial Black"/>
                <a:ea typeface="Arial Black"/>
                <a:cs typeface="Arial Black"/>
                <a:sym typeface="Arial Black"/>
              </a:defRPr>
            </a:pPr>
            <a:r>
              <a:t>Beatrice’s mental instability</a:t>
            </a:r>
          </a:p>
          <a:p>
            <a:pPr>
              <a:lnSpc>
                <a:spcPct val="200000"/>
              </a:lnSpc>
              <a:buSzPct val="80000"/>
              <a:buBlip>
                <a:blip r:embed="rId2"/>
              </a:buBlip>
              <a:defRPr sz="1600">
                <a:latin typeface="Arial Black"/>
                <a:ea typeface="Arial Black"/>
                <a:cs typeface="Arial Black"/>
                <a:sym typeface="Arial Black"/>
              </a:defRPr>
            </a:pPr>
            <a:r>
              <a:t>Jaja’s imprisonment</a:t>
            </a:r>
          </a:p>
          <a:p>
            <a:pPr>
              <a:lnSpc>
                <a:spcPct val="200000"/>
              </a:lnSpc>
              <a:buSzPct val="80000"/>
              <a:buBlip>
                <a:blip r:embed="rId2"/>
              </a:buBlip>
              <a:defRPr sz="1600">
                <a:latin typeface="Arial Black"/>
                <a:ea typeface="Arial Black"/>
                <a:cs typeface="Arial Black"/>
                <a:sym typeface="Arial Black"/>
              </a:defRPr>
            </a:pPr>
            <a:r>
              <a:t>Kambili’s attempt to keep the family together by being ‘practical’</a:t>
            </a:r>
          </a:p>
          <a:p>
            <a:pPr>
              <a:lnSpc>
                <a:spcPct val="200000"/>
              </a:lnSpc>
              <a:buSzPct val="80000"/>
              <a:buBlip>
                <a:blip r:embed="rId2"/>
              </a:buBlip>
              <a:defRPr sz="1600">
                <a:latin typeface="Arial Black"/>
                <a:ea typeface="Arial Black"/>
                <a:cs typeface="Arial Black"/>
                <a:sym typeface="Arial Black"/>
              </a:defRPr>
            </a:pPr>
            <a:r>
              <a:t>The journey from the age of 15 to 18 – Three Years She Grew and she continued growing</a:t>
            </a:r>
          </a:p>
        </p:txBody>
      </p:sp>
      <p:sp>
        <p:nvSpPr>
          <p:cNvPr id="151" name="Slide Number Placeholder 4"/>
          <p:cNvSpPr txBox="1"/>
          <p:nvPr>
            <p:ph type="sldNum" sz="quarter" idx="4294967295"/>
          </p:nvPr>
        </p:nvSpPr>
        <p:spPr>
          <a:xfrm>
            <a:off x="11095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50">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50">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50">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50">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50">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50">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0" grpId="2"/>
      <p:bldP build="whole" bldLvl="1" animBg="1" rev="0" advAuto="0" spid="149"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53" name="Title 1"/>
          <p:cNvSpPr txBox="1"/>
          <p:nvPr>
            <p:ph type="title"/>
          </p:nvPr>
        </p:nvSpPr>
        <p:spPr>
          <a:prstGeom prst="rect">
            <a:avLst/>
          </a:prstGeom>
        </p:spPr>
        <p:txBody>
          <a:bodyPr/>
          <a:lstStyle>
            <a:lvl1pPr>
              <a:defRPr>
                <a:latin typeface="Arial Black"/>
                <a:ea typeface="Arial Black"/>
                <a:cs typeface="Arial Black"/>
                <a:sym typeface="Arial Black"/>
              </a:defRPr>
            </a:lvl1pPr>
          </a:lstStyle>
          <a:p>
            <a:pPr/>
            <a:r>
              <a:t>Purple Hibiscus – Why?</a:t>
            </a:r>
          </a:p>
        </p:txBody>
      </p:sp>
      <p:sp>
        <p:nvSpPr>
          <p:cNvPr id="154" name="Content Placeholder 2"/>
          <p:cNvSpPr txBox="1"/>
          <p:nvPr>
            <p:ph type="body" idx="1"/>
          </p:nvPr>
        </p:nvSpPr>
        <p:spPr>
          <a:xfrm>
            <a:off x="838200" y="1825625"/>
            <a:ext cx="10515600" cy="4759207"/>
          </a:xfrm>
          <a:prstGeom prst="rect">
            <a:avLst/>
          </a:prstGeom>
        </p:spPr>
        <p:txBody>
          <a:bodyPr/>
          <a:lstStyle/>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Jaja saw purple hibiscus for the first time in Aunty Ifeoma's garden. (He saw a liberal and democratic upbringing of his cousins. )</a:t>
            </a:r>
          </a:p>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He was very much fascinated by it.</a:t>
            </a:r>
          </a:p>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When they are about to return, Aunty Ifeoma hands over some stalks of purple hibiscus to Jaja to plant in their garden back in Enugu. (A task to voice out that freedom in Enugu, against the tyrannical rule of his father Eugene.)</a:t>
            </a:r>
          </a:p>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He plants it in his garden. (He defies his father’s arbitrary commands of his father.)</a:t>
            </a:r>
          </a:p>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The plant takes root, grows and starts blooming. (Beatrice frees herself from Eugene)</a:t>
            </a:r>
          </a:p>
          <a:p>
            <a:pPr marL="201168" indent="-201168" defTabSz="804672">
              <a:lnSpc>
                <a:spcPct val="200000"/>
              </a:lnSpc>
              <a:spcBef>
                <a:spcPts val="800"/>
              </a:spcBef>
              <a:buSzPct val="80000"/>
              <a:buBlip>
                <a:blip r:embed="rId2"/>
              </a:buBlip>
              <a:defRPr sz="1408">
                <a:latin typeface="Arial Black"/>
                <a:ea typeface="Arial Black"/>
                <a:cs typeface="Arial Black"/>
                <a:sym typeface="Arial Black"/>
              </a:defRPr>
            </a:pPr>
            <a:r>
              <a:t>(Kambili also becomes an autonomous personality.) </a:t>
            </a:r>
          </a:p>
        </p:txBody>
      </p:sp>
      <p:sp>
        <p:nvSpPr>
          <p:cNvPr id="155" name="Slide Number Placeholder 4"/>
          <p:cNvSpPr txBox="1"/>
          <p:nvPr>
            <p:ph type="sldNum" sz="quarter" idx="4294967295"/>
          </p:nvPr>
        </p:nvSpPr>
        <p:spPr>
          <a:xfrm>
            <a:off x="11095176" y="6414760"/>
            <a:ext cx="258622"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54">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54">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5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5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5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5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0" presetID="1" grpId="2" fill="hold">
                                  <p:stCondLst>
                                    <p:cond delay="0"/>
                                  </p:stCondLst>
                                  <p:iterate type="el" backwards="0">
                                    <p:tmAbs val="0"/>
                                  </p:iterate>
                                  <p:childTnLst>
                                    <p:set>
                                      <p:cBhvr>
                                        <p:cTn id="31" fill="hold"/>
                                        <p:tgtEl>
                                          <p:spTgt spid="154">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4" grpId="2"/>
      <p:bldP build="whole" bldLvl="1" animBg="1" rev="0" advAuto="0" spid="153"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57" name="Title 1"/>
          <p:cNvSpPr txBox="1"/>
          <p:nvPr>
            <p:ph type="title"/>
          </p:nvPr>
        </p:nvSpPr>
        <p:spPr>
          <a:xfrm>
            <a:off x="838200" y="3133108"/>
            <a:ext cx="10515600" cy="1325564"/>
          </a:xfrm>
          <a:prstGeom prst="rect">
            <a:avLst/>
          </a:prstGeom>
        </p:spPr>
        <p:txBody>
          <a:bodyPr/>
          <a:lstStyle>
            <a:lvl1pPr algn="ctr">
              <a:defRPr>
                <a:latin typeface="Arial Black"/>
                <a:ea typeface="Arial Black"/>
                <a:cs typeface="Arial Black"/>
                <a:sym typeface="Arial Black"/>
              </a:defRPr>
            </a:lvl1pPr>
          </a:lstStyle>
          <a:p>
            <a:pPr/>
            <a:r>
              <a:t>Thank you.</a:t>
            </a:r>
          </a:p>
        </p:txBody>
      </p:sp>
      <p:sp>
        <p:nvSpPr>
          <p:cNvPr id="158" name="Slide Number Placeholder 4"/>
          <p:cNvSpPr txBox="1"/>
          <p:nvPr>
            <p:ph type="sldNum" sz="quarter" idx="4294967295"/>
          </p:nvPr>
        </p:nvSpPr>
        <p:spPr>
          <a:xfrm>
            <a:off x="11046361" y="6385243"/>
            <a:ext cx="307439" cy="307339"/>
          </a:xfrm>
          <a:prstGeom prst="rect">
            <a:avLst/>
          </a:prstGeom>
          <a:extLst>
            <a:ext uri="{C572A759-6A51-4108-AA02-DFA0A04FC94B}">
              <ma14:wrappingTextBoxFlag xmlns:ma14="http://schemas.microsoft.com/office/mac/drawingml/2011/main" val="1"/>
            </a:ext>
          </a:extLst>
        </p:spPr>
        <p:txBody>
          <a:bodyPr/>
          <a:lstStyle>
            <a:lvl1pPr>
              <a:defRPr>
                <a:latin typeface="Arial Black"/>
                <a:ea typeface="Arial Black"/>
                <a:cs typeface="Arial Black"/>
                <a:sym typeface="Arial Black"/>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7"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pic>
        <p:nvPicPr>
          <p:cNvPr id="106" name="Picture 2" descr="Picture 2"/>
          <p:cNvPicPr>
            <a:picLocks noChangeAspect="1"/>
          </p:cNvPicPr>
          <p:nvPr/>
        </p:nvPicPr>
        <p:blipFill>
          <a:blip r:embed="rId2">
            <a:extLst/>
          </a:blip>
          <a:stretch>
            <a:fillRect/>
          </a:stretch>
        </p:blipFill>
        <p:spPr>
          <a:xfrm>
            <a:off x="1672051" y="1648886"/>
            <a:ext cx="4131091" cy="4131090"/>
          </a:xfrm>
          <a:prstGeom prst="rect">
            <a:avLst/>
          </a:prstGeom>
          <a:ln w="12700">
            <a:miter lim="400000"/>
          </a:ln>
        </p:spPr>
      </p:pic>
      <p:sp>
        <p:nvSpPr>
          <p:cNvPr id="107" name="Slide Number Placeholder 4"/>
          <p:cNvSpPr txBox="1"/>
          <p:nvPr>
            <p:ph type="sldNum" sz="quarter" idx="4294967295"/>
          </p:nvPr>
        </p:nvSpPr>
        <p:spPr>
          <a:xfrm>
            <a:off x="11172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08" name="Picture 4" descr="Picture 4"/>
          <p:cNvPicPr>
            <a:picLocks noChangeAspect="1"/>
          </p:cNvPicPr>
          <p:nvPr/>
        </p:nvPicPr>
        <p:blipFill>
          <a:blip r:embed="rId3">
            <a:extLst/>
          </a:blip>
          <a:stretch>
            <a:fillRect/>
          </a:stretch>
        </p:blipFill>
        <p:spPr>
          <a:xfrm>
            <a:off x="6648479" y="1696363"/>
            <a:ext cx="2908977" cy="4387307"/>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06"/>
                                        </p:tgtEl>
                                        <p:attrNameLst>
                                          <p:attrName>style.visibility</p:attrName>
                                        </p:attrNameLst>
                                      </p:cBhvr>
                                      <p:to>
                                        <p:strVal val="visible"/>
                                      </p:to>
                                    </p:set>
                                    <p:animEffect filter="fade" transition="in">
                                      <p:cBhvr>
                                        <p:cTn id="7" dur="500"/>
                                        <p:tgtEl>
                                          <p:spTgt spid="106"/>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0" presetID="1" grpId="2" fill="hold">
                                  <p:stCondLst>
                                    <p:cond delay="0"/>
                                  </p:stCondLst>
                                  <p:iterate type="el" backwards="0">
                                    <p:tmAbs val="0"/>
                                  </p:iterate>
                                  <p:childTnLst>
                                    <p:set>
                                      <p:cBhvr>
                                        <p:cTn id="11" fill="hold"/>
                                        <p:tgtEl>
                                          <p:spTgt spid="1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6" grpId="1"/>
      <p:bldP build="whole" bldLvl="1" animBg="1" rev="0" advAuto="0" spid="108" grpId="2"/>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10" name="Subtitle 2"/>
          <p:cNvSpPr txBox="1"/>
          <p:nvPr>
            <p:ph type="subTitle" idx="1"/>
          </p:nvPr>
        </p:nvSpPr>
        <p:spPr>
          <a:xfrm>
            <a:off x="1068708" y="1130252"/>
            <a:ext cx="10054584" cy="4597496"/>
          </a:xfrm>
          <a:prstGeom prst="rect">
            <a:avLst/>
          </a:prstGeom>
        </p:spPr>
        <p:txBody>
          <a:bodyPr anchor="ctr"/>
          <a:lstStyle/>
          <a:p>
            <a:pPr marL="160421" indent="-160421" algn="l">
              <a:lnSpc>
                <a:spcPct val="200000"/>
              </a:lnSpc>
              <a:buSzPct val="60000"/>
              <a:buBlip>
                <a:blip r:embed="rId2"/>
              </a:buBlip>
              <a:defRPr sz="1600">
                <a:latin typeface="Arial Black"/>
                <a:ea typeface="Arial Black"/>
                <a:cs typeface="Arial Black"/>
                <a:sym typeface="Arial Black"/>
              </a:defRPr>
            </a:pPr>
          </a:p>
          <a:p>
            <a:pPr marL="160421" indent="-160421" algn="l">
              <a:lnSpc>
                <a:spcPct val="200000"/>
              </a:lnSpc>
              <a:buSzPct val="60000"/>
              <a:buBlip>
                <a:blip r:embed="rId2"/>
              </a:buBlip>
              <a:defRPr sz="1600">
                <a:latin typeface="Arial Black"/>
                <a:ea typeface="Arial Black"/>
                <a:cs typeface="Arial Black"/>
                <a:sym typeface="Arial Black"/>
              </a:defRPr>
            </a:pPr>
            <a:r>
              <a:t>Purple Hibiscus attempts to see through the development of a girl, Kambili, the protagonist of the debut novel of Chimamanda Ngozi Adichie. </a:t>
            </a:r>
          </a:p>
          <a:p>
            <a:pPr marL="160421" indent="-160421" algn="l">
              <a:lnSpc>
                <a:spcPct val="200000"/>
              </a:lnSpc>
              <a:buSzPct val="60000"/>
              <a:buBlip>
                <a:blip r:embed="rId2"/>
              </a:buBlip>
              <a:defRPr sz="1600">
                <a:latin typeface="Arial Black"/>
                <a:ea typeface="Arial Black"/>
                <a:cs typeface="Arial Black"/>
                <a:sym typeface="Arial Black"/>
              </a:defRPr>
            </a:pPr>
            <a:r>
              <a:t>When the book opens, Kambili is 15 and when it comes to its conclusion she is 18. </a:t>
            </a:r>
          </a:p>
          <a:p>
            <a:pPr marL="160421" indent="-160421" algn="l">
              <a:lnSpc>
                <a:spcPct val="200000"/>
              </a:lnSpc>
              <a:buSzPct val="60000"/>
              <a:buBlip>
                <a:blip r:embed="rId2"/>
              </a:buBlip>
              <a:defRPr sz="1600">
                <a:latin typeface="Arial Black"/>
                <a:ea typeface="Arial Black"/>
                <a:cs typeface="Arial Black"/>
                <a:sym typeface="Arial Black"/>
              </a:defRPr>
            </a:pPr>
            <a:r>
              <a:t>Three years, but the vital years of development, making the fiction a true female-bildungsroman.</a:t>
            </a:r>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10">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10">
                                            <p:txEl>
                                              <p:pRg st="0" end="0"/>
                                            </p:txEl>
                                          </p:spTgt>
                                        </p:tgtEl>
                                        <p:attrNameLst>
                                          <p:attrName>style.visibility</p:attrName>
                                        </p:attrNameLst>
                                      </p:cBhvr>
                                      <p:to>
                                        <p:strVal val="visible"/>
                                      </p:to>
                                    </p:set>
                                  </p:childTnLst>
                                </p:cTn>
                              </p:par>
                            </p:childTnLst>
                          </p:cTn>
                        </p:par>
                        <p:par>
                          <p:cTn id="9" fill="hold">
                            <p:stCondLst>
                              <p:cond delay="0"/>
                            </p:stCondLst>
                            <p:childTnLst>
                              <p:par>
                                <p:cTn id="10" presetClass="entr" nodeType="afterEffect" presetSubtype="0" presetID="1" grpId="1" fill="hold">
                                  <p:stCondLst>
                                    <p:cond delay="0"/>
                                  </p:stCondLst>
                                  <p:iterate type="el" backwards="0">
                                    <p:tmAbs val="0"/>
                                  </p:iterate>
                                  <p:childTnLst>
                                    <p:set>
                                      <p:cBhvr>
                                        <p:cTn id="11" fill="hold"/>
                                        <p:tgtEl>
                                          <p:spTgt spid="110">
                                            <p:txEl>
                                              <p:pRg st="1" end="1"/>
                                            </p:txEl>
                                          </p:spTgt>
                                        </p:tgtEl>
                                        <p:attrNameLst>
                                          <p:attrName>style.visibility</p:attrName>
                                        </p:attrNameLst>
                                      </p:cBhvr>
                                      <p:to>
                                        <p:strVal val="visible"/>
                                      </p:to>
                                    </p:set>
                                  </p:childTnLst>
                                </p:cTn>
                              </p:par>
                            </p:childTnLst>
                          </p:cTn>
                        </p:par>
                        <p:par>
                          <p:cTn id="12" fill="hold">
                            <p:stCondLst>
                              <p:cond delay="0"/>
                            </p:stCondLst>
                            <p:childTnLst>
                              <p:par>
                                <p:cTn id="13" presetClass="entr" nodeType="afterEffect" presetSubtype="0" presetID="1" grpId="1" fill="hold">
                                  <p:stCondLst>
                                    <p:cond delay="0"/>
                                  </p:stCondLst>
                                  <p:iterate type="el" backwards="0">
                                    <p:tmAbs val="0"/>
                                  </p:iterate>
                                  <p:childTnLst>
                                    <p:set>
                                      <p:cBhvr>
                                        <p:cTn id="14" fill="hold"/>
                                        <p:tgtEl>
                                          <p:spTgt spid="110">
                                            <p:txEl>
                                              <p:pRg st="2" end="2"/>
                                            </p:txEl>
                                          </p:spTgt>
                                        </p:tgtEl>
                                        <p:attrNameLst>
                                          <p:attrName>style.visibility</p:attrName>
                                        </p:attrNameLst>
                                      </p:cBhvr>
                                      <p:to>
                                        <p:strVal val="visible"/>
                                      </p:to>
                                    </p:set>
                                  </p:childTnLst>
                                </p:cTn>
                              </p:par>
                            </p:childTnLst>
                          </p:cTn>
                        </p:par>
                        <p:par>
                          <p:cTn id="15" fill="hold">
                            <p:stCondLst>
                              <p:cond delay="0"/>
                            </p:stCondLst>
                            <p:childTnLst>
                              <p:par>
                                <p:cTn id="16" presetClass="entr" nodeType="afterEffect" presetSubtype="0" presetID="1" grpId="1" fill="hold">
                                  <p:stCondLst>
                                    <p:cond delay="0"/>
                                  </p:stCondLst>
                                  <p:iterate type="el" backwards="0">
                                    <p:tmAbs val="0"/>
                                  </p:iterate>
                                  <p:childTnLst>
                                    <p:set>
                                      <p:cBhvr>
                                        <p:cTn id="17" fill="hold"/>
                                        <p:tgtEl>
                                          <p:spTgt spid="110">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10"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12" name="Subtitle 2"/>
          <p:cNvSpPr txBox="1"/>
          <p:nvPr>
            <p:ph type="subTitle" idx="1"/>
          </p:nvPr>
        </p:nvSpPr>
        <p:spPr>
          <a:xfrm>
            <a:off x="1942750" y="1189920"/>
            <a:ext cx="8662099" cy="5052939"/>
          </a:xfrm>
          <a:prstGeom prst="rect">
            <a:avLst/>
          </a:prstGeom>
        </p:spPr>
        <p:txBody>
          <a:bodyPr anchor="ctr"/>
          <a:lstStyle/>
          <a:p>
            <a:pPr marL="481263" indent="-481263" algn="l">
              <a:buSzPct val="60000"/>
              <a:buBlip>
                <a:blip r:embed="rId2"/>
              </a:buBlip>
              <a:defRPr sz="1600">
                <a:latin typeface="Arial Black"/>
                <a:ea typeface="Arial Black"/>
                <a:cs typeface="Arial Black"/>
                <a:sym typeface="Arial Black"/>
              </a:defRPr>
            </a:pPr>
          </a:p>
          <a:p>
            <a:pPr marL="481263" indent="-481263" algn="l">
              <a:buSzPct val="60000"/>
              <a:buBlip>
                <a:blip r:embed="rId2"/>
              </a:buBlip>
              <a:defRPr sz="1600">
                <a:latin typeface="Arial Black"/>
                <a:ea typeface="Arial Black"/>
                <a:cs typeface="Arial Black"/>
                <a:sym typeface="Arial Black"/>
              </a:defRPr>
            </a:pPr>
            <a:r>
              <a:t>Female bildungsroman</a:t>
            </a:r>
          </a:p>
          <a:p>
            <a:pPr marL="481263" indent="-481263" algn="l">
              <a:buSzPct val="60000"/>
              <a:buBlip>
                <a:blip r:embed="rId2"/>
              </a:buBlip>
              <a:defRPr sz="1600">
                <a:latin typeface="Arial Black"/>
                <a:ea typeface="Arial Black"/>
                <a:cs typeface="Arial Black"/>
                <a:sym typeface="Arial Black"/>
              </a:defRPr>
            </a:pPr>
            <a:r>
              <a:t>coming-of-age </a:t>
            </a:r>
          </a:p>
          <a:p>
            <a:pPr marL="481263" indent="-481263" algn="l">
              <a:buSzPct val="60000"/>
              <a:buBlip>
                <a:blip r:embed="rId2"/>
              </a:buBlip>
              <a:defRPr sz="1600">
                <a:latin typeface="Arial Black"/>
                <a:ea typeface="Arial Black"/>
                <a:cs typeface="Arial Black"/>
                <a:sym typeface="Arial Black"/>
              </a:defRPr>
            </a:pPr>
            <a:r>
              <a:t>search of identity</a:t>
            </a:r>
          </a:p>
          <a:p>
            <a:pPr marL="481263" indent="-481263" algn="l">
              <a:buSzPct val="60000"/>
              <a:buBlip>
                <a:blip r:embed="rId2"/>
              </a:buBlip>
              <a:defRPr sz="1600">
                <a:latin typeface="Arial Black"/>
                <a:ea typeface="Arial Black"/>
                <a:cs typeface="Arial Black"/>
                <a:sym typeface="Arial Black"/>
              </a:defRPr>
            </a:pPr>
            <a:r>
              <a:t>sexual identity </a:t>
            </a:r>
          </a:p>
          <a:p>
            <a:pPr marL="481263" indent="-481263" algn="l">
              <a:buSzPct val="60000"/>
              <a:buBlip>
                <a:blip r:embed="rId2"/>
              </a:buBlip>
              <a:defRPr sz="1600">
                <a:latin typeface="Arial Black"/>
                <a:ea typeface="Arial Black"/>
                <a:cs typeface="Arial Black"/>
                <a:sym typeface="Arial Black"/>
              </a:defRPr>
            </a:pPr>
            <a:r>
              <a:t>binary opposite </a:t>
            </a:r>
          </a:p>
          <a:p>
            <a:pPr marL="481263" indent="-481263" algn="l">
              <a:buSzPct val="60000"/>
              <a:buBlip>
                <a:blip r:embed="rId2"/>
              </a:buBlip>
              <a:defRPr sz="1600">
                <a:latin typeface="Arial Black"/>
                <a:ea typeface="Arial Black"/>
                <a:cs typeface="Arial Black"/>
                <a:sym typeface="Arial Black"/>
              </a:defRPr>
            </a:pPr>
            <a:r>
              <a:t>gender politics </a:t>
            </a:r>
          </a:p>
          <a:p>
            <a:pPr marL="481263" indent="-481263" algn="l">
              <a:buSzPct val="60000"/>
              <a:buBlip>
                <a:blip r:embed="rId2"/>
              </a:buBlip>
              <a:defRPr sz="1600">
                <a:latin typeface="Arial Black"/>
                <a:ea typeface="Arial Black"/>
                <a:cs typeface="Arial Black"/>
                <a:sym typeface="Arial Black"/>
              </a:defRPr>
            </a:pPr>
            <a:r>
              <a:t>male dominance</a:t>
            </a:r>
          </a:p>
          <a:p>
            <a:pPr marL="481263" indent="-481263" algn="l">
              <a:buSzPct val="60000"/>
              <a:buBlip>
                <a:blip r:embed="rId2"/>
              </a:buBlip>
              <a:defRPr sz="1600">
                <a:latin typeface="Arial Black"/>
                <a:ea typeface="Arial Black"/>
                <a:cs typeface="Arial Black"/>
                <a:sym typeface="Arial Black"/>
              </a:defRPr>
            </a:pPr>
            <a:r>
              <a:t>patriarchy </a:t>
            </a:r>
          </a:p>
          <a:p>
            <a:pPr marL="481263" indent="-481263" algn="l">
              <a:buSzPct val="60000"/>
              <a:buBlip>
                <a:blip r:embed="rId2"/>
              </a:buBlip>
              <a:defRPr sz="1600">
                <a:latin typeface="Arial Black"/>
                <a:ea typeface="Arial Black"/>
                <a:cs typeface="Arial Black"/>
                <a:sym typeface="Arial Black"/>
              </a:defRPr>
            </a:pPr>
            <a:r>
              <a:t>patriarchal conspiracy</a:t>
            </a:r>
          </a:p>
          <a:p>
            <a:pPr marL="481263" indent="-481263" algn="l">
              <a:buSzPct val="60000"/>
              <a:buBlip>
                <a:blip r:embed="rId2"/>
              </a:buBlip>
              <a:defRPr sz="1600">
                <a:latin typeface="Arial Black"/>
                <a:ea typeface="Arial Black"/>
                <a:cs typeface="Arial Black"/>
                <a:sym typeface="Arial Black"/>
              </a:defRPr>
            </a:pPr>
            <a:r>
              <a:t>female emancipation</a:t>
            </a:r>
          </a:p>
        </p:txBody>
      </p:sp>
      <p:sp>
        <p:nvSpPr>
          <p:cNvPr id="113" name="Subtitle 2"/>
          <p:cNvSpPr txBox="1"/>
          <p:nvPr/>
        </p:nvSpPr>
        <p:spPr>
          <a:xfrm>
            <a:off x="1942750" y="351013"/>
            <a:ext cx="8662099" cy="98365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lvl1pPr>
              <a:lnSpc>
                <a:spcPct val="90000"/>
              </a:lnSpc>
              <a:spcBef>
                <a:spcPts val="1000"/>
              </a:spcBef>
              <a:defRPr sz="4400">
                <a:latin typeface="Arial Black"/>
                <a:ea typeface="Arial Black"/>
                <a:cs typeface="Arial Black"/>
                <a:sym typeface="Arial Black"/>
              </a:defRPr>
            </a:lvl1pPr>
          </a:lstStyle>
          <a:p>
            <a:pPr/>
            <a:r>
              <a:t>Keyword</a:t>
            </a:r>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12">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12">
                                            <p:txEl>
                                              <p:pRg st="0" end="0"/>
                                            </p:txEl>
                                          </p:spTgt>
                                        </p:tgtEl>
                                        <p:attrNameLst>
                                          <p:attrName>style.visibility</p:attrName>
                                        </p:attrNameLst>
                                      </p:cBhvr>
                                      <p:to>
                                        <p:strVal val="visible"/>
                                      </p:to>
                                    </p:set>
                                  </p:childTnLst>
                                </p:cTn>
                              </p:par>
                            </p:childTnLst>
                          </p:cTn>
                        </p:par>
                        <p:par>
                          <p:cTn id="9" fill="hold">
                            <p:stCondLst>
                              <p:cond delay="0"/>
                            </p:stCondLst>
                            <p:childTnLst>
                              <p:par>
                                <p:cTn id="10" presetClass="entr" nodeType="afterEffect" presetSubtype="0" presetID="1" grpId="1" fill="hold">
                                  <p:stCondLst>
                                    <p:cond delay="0"/>
                                  </p:stCondLst>
                                  <p:iterate type="el" backwards="0">
                                    <p:tmAbs val="0"/>
                                  </p:iterate>
                                  <p:childTnLst>
                                    <p:set>
                                      <p:cBhvr>
                                        <p:cTn id="11" fill="hold"/>
                                        <p:tgtEl>
                                          <p:spTgt spid="112">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Class="entr" nodeType="clickEffect" presetSubtype="0" presetID="1" grpId="1" fill="hold">
                                  <p:stCondLst>
                                    <p:cond delay="0"/>
                                  </p:stCondLst>
                                  <p:iterate type="el" backwards="0">
                                    <p:tmAbs val="0"/>
                                  </p:iterate>
                                  <p:childTnLst>
                                    <p:set>
                                      <p:cBhvr>
                                        <p:cTn id="15" fill="hold"/>
                                        <p:tgtEl>
                                          <p:spTgt spid="112">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1" fill="hold">
                                  <p:stCondLst>
                                    <p:cond delay="0"/>
                                  </p:stCondLst>
                                  <p:iterate type="el" backwards="0">
                                    <p:tmAbs val="0"/>
                                  </p:iterate>
                                  <p:childTnLst>
                                    <p:set>
                                      <p:cBhvr>
                                        <p:cTn id="19" fill="hold"/>
                                        <p:tgtEl>
                                          <p:spTgt spid="112">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1" fill="hold">
                                  <p:stCondLst>
                                    <p:cond delay="0"/>
                                  </p:stCondLst>
                                  <p:iterate type="el" backwards="0">
                                    <p:tmAbs val="0"/>
                                  </p:iterate>
                                  <p:childTnLst>
                                    <p:set>
                                      <p:cBhvr>
                                        <p:cTn id="23" fill="hold"/>
                                        <p:tgtEl>
                                          <p:spTgt spid="112">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1" fill="hold">
                                  <p:stCondLst>
                                    <p:cond delay="0"/>
                                  </p:stCondLst>
                                  <p:iterate type="el" backwards="0">
                                    <p:tmAbs val="0"/>
                                  </p:iterate>
                                  <p:childTnLst>
                                    <p:set>
                                      <p:cBhvr>
                                        <p:cTn id="27" fill="hold"/>
                                        <p:tgtEl>
                                          <p:spTgt spid="112">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0" presetID="1" grpId="1" fill="hold">
                                  <p:stCondLst>
                                    <p:cond delay="0"/>
                                  </p:stCondLst>
                                  <p:iterate type="el" backwards="0">
                                    <p:tmAbs val="0"/>
                                  </p:iterate>
                                  <p:childTnLst>
                                    <p:set>
                                      <p:cBhvr>
                                        <p:cTn id="31" fill="hold"/>
                                        <p:tgtEl>
                                          <p:spTgt spid="112">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Class="entr" nodeType="clickEffect" presetSubtype="0" presetID="1" grpId="1" fill="hold">
                                  <p:stCondLst>
                                    <p:cond delay="0"/>
                                  </p:stCondLst>
                                  <p:iterate type="el" backwards="0">
                                    <p:tmAbs val="0"/>
                                  </p:iterate>
                                  <p:childTnLst>
                                    <p:set>
                                      <p:cBhvr>
                                        <p:cTn id="35" fill="hold"/>
                                        <p:tgtEl>
                                          <p:spTgt spid="112">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Class="entr" nodeType="clickEffect" presetSubtype="0" presetID="1" grpId="1" fill="hold">
                                  <p:stCondLst>
                                    <p:cond delay="0"/>
                                  </p:stCondLst>
                                  <p:iterate type="el" backwards="0">
                                    <p:tmAbs val="0"/>
                                  </p:iterate>
                                  <p:childTnLst>
                                    <p:set>
                                      <p:cBhvr>
                                        <p:cTn id="39" fill="hold"/>
                                        <p:tgtEl>
                                          <p:spTgt spid="112">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Class="entr" nodeType="clickEffect" presetSubtype="0" presetID="1" grpId="1" fill="hold">
                                  <p:stCondLst>
                                    <p:cond delay="0"/>
                                  </p:stCondLst>
                                  <p:iterate type="el" backwards="0">
                                    <p:tmAbs val="0"/>
                                  </p:iterate>
                                  <p:childTnLst>
                                    <p:set>
                                      <p:cBhvr>
                                        <p:cTn id="43" fill="hold"/>
                                        <p:tgtEl>
                                          <p:spTgt spid="112">
                                            <p:txEl>
                                              <p:pRg st="9" end="9"/>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Class="entr" nodeType="clickEffect" presetSubtype="0" presetID="1" grpId="1" fill="hold">
                                  <p:stCondLst>
                                    <p:cond delay="0"/>
                                  </p:stCondLst>
                                  <p:iterate type="el" backwards="0">
                                    <p:tmAbs val="0"/>
                                  </p:iterate>
                                  <p:childTnLst>
                                    <p:set>
                                      <p:cBhvr>
                                        <p:cTn id="47" fill="hold"/>
                                        <p:tgtEl>
                                          <p:spTgt spid="112">
                                            <p:txEl>
                                              <p:pRg st="10" end="10"/>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Class="entr" nodeType="clickEffect" presetSubtype="0" presetID="1" grpId="2" fill="hold">
                                  <p:stCondLst>
                                    <p:cond delay="0"/>
                                  </p:stCondLst>
                                  <p:iterate type="el" backwards="0">
                                    <p:tmAbs val="0"/>
                                  </p:iterate>
                                  <p:childTnLst>
                                    <p:set>
                                      <p:cBhvr>
                                        <p:cTn id="51" fill="hold"/>
                                        <p:tgtEl>
                                          <p:spTgt spid="113">
                                            <p:bg/>
                                          </p:spTgt>
                                        </p:tgtEl>
                                        <p:attrNameLst>
                                          <p:attrName>style.visibility</p:attrName>
                                        </p:attrNameLst>
                                      </p:cBhvr>
                                      <p:to>
                                        <p:strVal val="visible"/>
                                      </p:to>
                                    </p:set>
                                  </p:childTnLst>
                                </p:cTn>
                              </p:par>
                              <p:par>
                                <p:cTn id="52" presetClass="entr" nodeType="withEffect" presetSubtype="0" presetID="1" grpId="2" fill="hold">
                                  <p:stCondLst>
                                    <p:cond delay="0"/>
                                  </p:stCondLst>
                                  <p:iterate type="el" backwards="0">
                                    <p:tmAbs val="0"/>
                                  </p:iterate>
                                  <p:childTnLst>
                                    <p:set>
                                      <p:cBhvr>
                                        <p:cTn id="53" fill="hold"/>
                                        <p:tgtEl>
                                          <p:spTgt spid="113">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12" grpId="1"/>
      <p:bldP build="p" bldLvl="5" animBg="1" rev="0" advAuto="0" spid="113" grpId="2"/>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15" name="Title 1"/>
          <p:cNvSpPr txBox="1"/>
          <p:nvPr>
            <p:ph type="title"/>
          </p:nvPr>
        </p:nvSpPr>
        <p:spPr>
          <a:prstGeom prst="rect">
            <a:avLst/>
          </a:prstGeom>
        </p:spPr>
        <p:txBody>
          <a:bodyPr/>
          <a:lstStyle>
            <a:lvl1pPr>
              <a:defRPr>
                <a:latin typeface="Arial Black"/>
                <a:ea typeface="Arial Black"/>
                <a:cs typeface="Arial Black"/>
                <a:sym typeface="Arial Black"/>
              </a:defRPr>
            </a:lvl1pPr>
          </a:lstStyle>
          <a:p>
            <a:pPr/>
            <a:r>
              <a:t>Introduction</a:t>
            </a:r>
          </a:p>
        </p:txBody>
      </p:sp>
      <p:sp>
        <p:nvSpPr>
          <p:cNvPr id="116" name="Content Placeholder 2"/>
          <p:cNvSpPr txBox="1"/>
          <p:nvPr>
            <p:ph type="body" idx="1"/>
          </p:nvPr>
        </p:nvSpPr>
        <p:spPr>
          <a:xfrm>
            <a:off x="838200" y="1877055"/>
            <a:ext cx="10515600" cy="4351338"/>
          </a:xfrm>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Male Bildungsroman vs Female Bildungsroman</a:t>
            </a:r>
          </a:p>
          <a:p>
            <a:pPr>
              <a:lnSpc>
                <a:spcPct val="200000"/>
              </a:lnSpc>
              <a:buSzPct val="80000"/>
              <a:buBlip>
                <a:blip r:embed="rId2"/>
              </a:buBlip>
              <a:defRPr sz="1600">
                <a:latin typeface="Arial Black"/>
                <a:ea typeface="Arial Black"/>
                <a:cs typeface="Arial Black"/>
                <a:sym typeface="Arial Black"/>
              </a:defRPr>
            </a:pPr>
            <a:r>
              <a:t>The contrasting physical, psycho-social and cultural facets</a:t>
            </a:r>
          </a:p>
          <a:p>
            <a:pPr>
              <a:lnSpc>
                <a:spcPct val="200000"/>
              </a:lnSpc>
              <a:buSzPct val="80000"/>
              <a:buBlip>
                <a:blip r:embed="rId2"/>
              </a:buBlip>
              <a:defRPr sz="1600">
                <a:latin typeface="Arial Black"/>
                <a:ea typeface="Arial Black"/>
                <a:cs typeface="Arial Black"/>
                <a:sym typeface="Arial Black"/>
              </a:defRPr>
            </a:pPr>
            <a:r>
              <a:t>The ‘woman’ in man’s writing </a:t>
            </a:r>
            <a:r>
              <a:t>vis-à-vis </a:t>
            </a:r>
            <a:r>
              <a:t>the ‘woman’ in woman’s writing – object vs subject</a:t>
            </a:r>
          </a:p>
          <a:p>
            <a:pPr>
              <a:lnSpc>
                <a:spcPct val="200000"/>
              </a:lnSpc>
              <a:buSzPct val="80000"/>
              <a:buBlip>
                <a:blip r:embed="rId2"/>
              </a:buBlip>
              <a:defRPr sz="1600">
                <a:latin typeface="Arial Black"/>
                <a:ea typeface="Arial Black"/>
                <a:cs typeface="Arial Black"/>
                <a:sym typeface="Arial Black"/>
              </a:defRPr>
            </a:pPr>
            <a:r>
              <a:t>‘Purple Hibiscus’ – Kambili, the narrator-cum-protagonist</a:t>
            </a:r>
          </a:p>
          <a:p>
            <a:pPr>
              <a:lnSpc>
                <a:spcPct val="200000"/>
              </a:lnSpc>
              <a:buSzPct val="80000"/>
              <a:buBlip>
                <a:blip r:embed="rId2"/>
              </a:buBlip>
              <a:defRPr sz="1600">
                <a:latin typeface="Arial Black"/>
                <a:ea typeface="Arial Black"/>
                <a:cs typeface="Arial Black"/>
                <a:sym typeface="Arial Black"/>
              </a:defRPr>
            </a:pPr>
            <a:r>
              <a:t>Hence proper Female Bildungsroman</a:t>
            </a:r>
          </a:p>
        </p:txBody>
      </p:sp>
      <p:sp>
        <p:nvSpPr>
          <p:cNvPr id="117" name="Slide Number Placeholder 4"/>
          <p:cNvSpPr txBox="1"/>
          <p:nvPr>
            <p:ph type="sldNum" sz="quarter" idx="4294967295"/>
          </p:nvPr>
        </p:nvSpPr>
        <p:spPr>
          <a:xfrm>
            <a:off x="11172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16">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16">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16">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16">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16">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16">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5" grpId="1"/>
      <p:bldP build="p" bldLvl="5" animBg="1" rev="0" advAuto="0" spid="116" grpId="2"/>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19" name="Title 1"/>
          <p:cNvSpPr txBox="1"/>
          <p:nvPr>
            <p:ph type="title"/>
          </p:nvPr>
        </p:nvSpPr>
        <p:spPr>
          <a:prstGeom prst="rect">
            <a:avLst/>
          </a:prstGeom>
        </p:spPr>
        <p:txBody>
          <a:bodyPr/>
          <a:lstStyle>
            <a:lvl1pPr defTabSz="758951">
              <a:defRPr sz="3652">
                <a:latin typeface="Arial Black"/>
                <a:ea typeface="Arial Black"/>
                <a:cs typeface="Arial Black"/>
                <a:sym typeface="Arial Black"/>
              </a:defRPr>
            </a:lvl1pPr>
          </a:lstStyle>
          <a:p>
            <a:pPr/>
            <a:r>
              <a:t>Patriarchal expectations and their bearings on Kambili’s development</a:t>
            </a:r>
          </a:p>
        </p:txBody>
      </p:sp>
      <p:sp>
        <p:nvSpPr>
          <p:cNvPr id="120"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Kambili must be – taciturn, graceful, obedient, submissive, unassuming, compliant.</a:t>
            </a:r>
          </a:p>
          <a:p>
            <a:pPr>
              <a:lnSpc>
                <a:spcPct val="200000"/>
              </a:lnSpc>
              <a:buSzPct val="80000"/>
              <a:buBlip>
                <a:blip r:embed="rId2"/>
              </a:buBlip>
              <a:defRPr sz="1600">
                <a:latin typeface="Arial Black"/>
                <a:ea typeface="Arial Black"/>
                <a:cs typeface="Arial Black"/>
                <a:sym typeface="Arial Black"/>
              </a:defRPr>
            </a:pPr>
            <a:r>
              <a:t>She should not ask questions like why.</a:t>
            </a:r>
          </a:p>
          <a:p>
            <a:pPr>
              <a:lnSpc>
                <a:spcPct val="200000"/>
              </a:lnSpc>
              <a:buSzPct val="80000"/>
              <a:buBlip>
                <a:blip r:embed="rId2"/>
              </a:buBlip>
              <a:defRPr sz="1600">
                <a:latin typeface="Arial Black"/>
                <a:ea typeface="Arial Black"/>
                <a:cs typeface="Arial Black"/>
                <a:sym typeface="Arial Black"/>
              </a:defRPr>
            </a:pPr>
            <a:r>
              <a:t>She must not answer back.</a:t>
            </a:r>
          </a:p>
          <a:p>
            <a:pPr>
              <a:lnSpc>
                <a:spcPct val="200000"/>
              </a:lnSpc>
              <a:buSzPct val="80000"/>
              <a:buBlip>
                <a:blip r:embed="rId2"/>
              </a:buBlip>
              <a:defRPr sz="1600">
                <a:latin typeface="Arial Black"/>
                <a:ea typeface="Arial Black"/>
                <a:cs typeface="Arial Black"/>
                <a:sym typeface="Arial Black"/>
              </a:defRPr>
            </a:pPr>
            <a:r>
              <a:t>She must excel in her studies.</a:t>
            </a:r>
          </a:p>
          <a:p>
            <a:pPr>
              <a:lnSpc>
                <a:spcPct val="200000"/>
              </a:lnSpc>
              <a:buSzPct val="80000"/>
              <a:buBlip>
                <a:blip r:embed="rId2"/>
              </a:buBlip>
              <a:defRPr sz="1600">
                <a:latin typeface="Arial Black"/>
                <a:ea typeface="Arial Black"/>
                <a:cs typeface="Arial Black"/>
                <a:sym typeface="Arial Black"/>
              </a:defRPr>
            </a:pPr>
            <a:r>
              <a:t>Strict compliance with do’s and don’ts.</a:t>
            </a:r>
          </a:p>
        </p:txBody>
      </p:sp>
      <p:sp>
        <p:nvSpPr>
          <p:cNvPr id="121" name="Slide Number Placeholder 4"/>
          <p:cNvSpPr txBox="1"/>
          <p:nvPr>
            <p:ph type="sldNum" sz="quarter" idx="4294967295"/>
          </p:nvPr>
        </p:nvSpPr>
        <p:spPr>
          <a:xfrm>
            <a:off x="11172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20">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20">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20">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20">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20">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20">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0" grpId="2"/>
      <p:bldP build="whole" bldLvl="1" animBg="1" rev="0" advAuto="0" spid="119"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23" name="Title 1"/>
          <p:cNvSpPr txBox="1"/>
          <p:nvPr>
            <p:ph type="title"/>
          </p:nvPr>
        </p:nvSpPr>
        <p:spPr>
          <a:prstGeom prst="rect">
            <a:avLst/>
          </a:prstGeom>
        </p:spPr>
        <p:txBody>
          <a:bodyPr/>
          <a:lstStyle/>
          <a:p>
            <a:pPr defTabSz="758951">
              <a:defRPr sz="3652">
                <a:latin typeface="Arial Black"/>
                <a:ea typeface="Arial Black"/>
                <a:cs typeface="Arial Black"/>
                <a:sym typeface="Arial Black"/>
              </a:defRPr>
            </a:pPr>
            <a:r>
              <a:t>The Influence of Aunty Ifeoma,</a:t>
            </a:r>
            <a:r>
              <a:t> The Angry Young Woman</a:t>
            </a:r>
          </a:p>
        </p:txBody>
      </p:sp>
      <p:sp>
        <p:nvSpPr>
          <p:cNvPr id="124" name="Content Placeholder 2"/>
          <p:cNvSpPr txBox="1"/>
          <p:nvPr>
            <p:ph type="body" idx="1"/>
          </p:nvPr>
        </p:nvSpPr>
        <p:spPr>
          <a:prstGeom prst="rect">
            <a:avLst/>
          </a:prstGeom>
        </p:spPr>
        <p:txBody>
          <a:bodyPr anchor="ctr"/>
          <a:lstStyle/>
          <a:p>
            <a:pPr>
              <a:lnSpc>
                <a:spcPct val="200000"/>
              </a:lnSpc>
              <a:buSzPct val="80000"/>
              <a:buBlip>
                <a:blip r:embed="rId3"/>
              </a:buBlip>
              <a:defRPr sz="1600">
                <a:latin typeface="Arial Black"/>
                <a:ea typeface="Arial Black"/>
                <a:cs typeface="Arial Black"/>
                <a:sym typeface="Arial Black"/>
              </a:defRPr>
            </a:pPr>
            <a:r>
              <a:t>The Eugene household vs Aunty Ifeoma household (Luxurious confinement vs Open Space)</a:t>
            </a:r>
          </a:p>
          <a:p>
            <a:pPr>
              <a:lnSpc>
                <a:spcPct val="200000"/>
              </a:lnSpc>
              <a:buSzPct val="80000"/>
              <a:buBlip>
                <a:blip r:embed="rId3"/>
              </a:buBlip>
              <a:defRPr sz="1600">
                <a:latin typeface="Arial Black"/>
                <a:ea typeface="Arial Black"/>
                <a:cs typeface="Arial Black"/>
                <a:sym typeface="Arial Black"/>
              </a:defRPr>
            </a:pPr>
            <a:r>
              <a:t>Dictatorship vs democracy</a:t>
            </a:r>
          </a:p>
          <a:p>
            <a:pPr>
              <a:lnSpc>
                <a:spcPct val="200000"/>
              </a:lnSpc>
              <a:buSzPct val="80000"/>
              <a:buBlip>
                <a:blip r:embed="rId3"/>
              </a:buBlip>
              <a:defRPr sz="1600">
                <a:latin typeface="Arial Black"/>
                <a:ea typeface="Arial Black"/>
                <a:cs typeface="Arial Black"/>
                <a:sym typeface="Arial Black"/>
              </a:defRPr>
            </a:pPr>
            <a:r>
              <a:t>Arbitrary vs reasonable</a:t>
            </a:r>
          </a:p>
          <a:p>
            <a:pPr>
              <a:lnSpc>
                <a:spcPct val="200000"/>
              </a:lnSpc>
              <a:buSzPct val="80000"/>
              <a:buBlip>
                <a:blip r:embed="rId3"/>
              </a:buBlip>
              <a:defRPr sz="1600">
                <a:latin typeface="Arial Black"/>
                <a:ea typeface="Arial Black"/>
                <a:cs typeface="Arial Black"/>
                <a:sym typeface="Arial Black"/>
              </a:defRPr>
            </a:pPr>
            <a:r>
              <a:t>Strict compliance vs space for disagreement</a:t>
            </a:r>
          </a:p>
          <a:p>
            <a:pPr>
              <a:lnSpc>
                <a:spcPct val="200000"/>
              </a:lnSpc>
              <a:buSzPct val="80000"/>
              <a:buBlip>
                <a:blip r:embed="rId3"/>
              </a:buBlip>
              <a:defRPr sz="1600">
                <a:latin typeface="Arial Black"/>
                <a:ea typeface="Arial Black"/>
                <a:cs typeface="Arial Black"/>
                <a:sym typeface="Arial Black"/>
              </a:defRPr>
            </a:pPr>
            <a:r>
              <a:t>Imposition vs free choice</a:t>
            </a:r>
          </a:p>
        </p:txBody>
      </p:sp>
      <p:sp>
        <p:nvSpPr>
          <p:cNvPr id="125" name="Slide Number Placeholder 4"/>
          <p:cNvSpPr txBox="1"/>
          <p:nvPr>
            <p:ph type="sldNum" sz="quarter" idx="4294967295"/>
          </p:nvPr>
        </p:nvSpPr>
        <p:spPr>
          <a:xfrm>
            <a:off x="11172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24">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24">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2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2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2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24">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3" grpId="1"/>
      <p:bldP build="p" bldLvl="5" animBg="1" rev="0" advAuto="0" spid="124" grpId="2"/>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29" name="Title 1"/>
          <p:cNvSpPr txBox="1"/>
          <p:nvPr>
            <p:ph type="title"/>
          </p:nvPr>
        </p:nvSpPr>
        <p:spPr>
          <a:prstGeom prst="rect">
            <a:avLst/>
          </a:prstGeom>
        </p:spPr>
        <p:txBody>
          <a:bodyPr/>
          <a:lstStyle>
            <a:lvl1pPr>
              <a:defRPr>
                <a:latin typeface="Arial Black"/>
                <a:ea typeface="Arial Black"/>
                <a:cs typeface="Arial Black"/>
                <a:sym typeface="Arial Black"/>
              </a:defRPr>
            </a:lvl1pPr>
          </a:lstStyle>
          <a:p>
            <a:pPr/>
            <a:r>
              <a:t>A Search for Transferred Self</a:t>
            </a:r>
          </a:p>
        </p:txBody>
      </p:sp>
      <p:sp>
        <p:nvSpPr>
          <p:cNvPr id="130"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Amaka – a person Kambili wants to be</a:t>
            </a:r>
          </a:p>
          <a:p>
            <a:pPr>
              <a:lnSpc>
                <a:spcPct val="200000"/>
              </a:lnSpc>
              <a:buSzPct val="80000"/>
              <a:buBlip>
                <a:blip r:embed="rId2"/>
              </a:buBlip>
              <a:defRPr sz="1600">
                <a:latin typeface="Arial Black"/>
                <a:ea typeface="Arial Black"/>
                <a:cs typeface="Arial Black"/>
                <a:sym typeface="Arial Black"/>
              </a:defRPr>
            </a:pPr>
            <a:r>
              <a:t>Aunty Ifeoma – a lifelong influence</a:t>
            </a:r>
          </a:p>
          <a:p>
            <a:pPr>
              <a:lnSpc>
                <a:spcPct val="200000"/>
              </a:lnSpc>
              <a:buSzPct val="80000"/>
              <a:buBlip>
                <a:blip r:embed="rId2"/>
              </a:buBlip>
              <a:defRPr sz="1600">
                <a:latin typeface="Arial Black"/>
                <a:ea typeface="Arial Black"/>
                <a:cs typeface="Arial Black"/>
                <a:sym typeface="Arial Black"/>
              </a:defRPr>
            </a:pPr>
            <a:r>
              <a:t>The Leitmotif - ‘Lipstick’, The ‘shorts’, The laughter </a:t>
            </a:r>
          </a:p>
        </p:txBody>
      </p:sp>
      <p:sp>
        <p:nvSpPr>
          <p:cNvPr id="131" name="Slide Number Placeholder 4"/>
          <p:cNvSpPr txBox="1"/>
          <p:nvPr>
            <p:ph type="sldNum" sz="quarter" idx="4294967295"/>
          </p:nvPr>
        </p:nvSpPr>
        <p:spPr>
          <a:xfrm>
            <a:off x="11172417" y="6414760"/>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30">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30">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30">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30">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9" grpId="1"/>
      <p:bldP build="p" bldLvl="5" animBg="1" rev="0" advAuto="0" spid="130" grpId="2"/>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chemeClr val="accent6">
                <a:lumOff val="-9568"/>
              </a:schemeClr>
            </a:gs>
            <a:gs pos="100000">
              <a:schemeClr val="accent6">
                <a:satOff val="-3457"/>
                <a:lumOff val="26078"/>
              </a:schemeClr>
            </a:gs>
          </a:gsLst>
          <a:lin ang="5400000" scaled="0"/>
        </a:gradFill>
      </p:bgPr>
    </p:bg>
    <p:spTree>
      <p:nvGrpSpPr>
        <p:cNvPr id="1" name=""/>
        <p:cNvGrpSpPr/>
        <p:nvPr/>
      </p:nvGrpSpPr>
      <p:grpSpPr>
        <a:xfrm>
          <a:off x="0" y="0"/>
          <a:ext cx="0" cy="0"/>
          <a:chOff x="0" y="0"/>
          <a:chExt cx="0" cy="0"/>
        </a:xfrm>
      </p:grpSpPr>
      <p:sp>
        <p:nvSpPr>
          <p:cNvPr id="133" name="Title 1"/>
          <p:cNvSpPr txBox="1"/>
          <p:nvPr>
            <p:ph type="title"/>
          </p:nvPr>
        </p:nvSpPr>
        <p:spPr>
          <a:prstGeom prst="rect">
            <a:avLst/>
          </a:prstGeom>
        </p:spPr>
        <p:txBody>
          <a:bodyPr/>
          <a:lstStyle>
            <a:lvl1pPr defTabSz="758951">
              <a:defRPr sz="3652">
                <a:latin typeface="Arial Black"/>
                <a:ea typeface="Arial Black"/>
                <a:cs typeface="Arial Black"/>
                <a:sym typeface="Arial Black"/>
              </a:defRPr>
            </a:lvl1pPr>
          </a:lstStyle>
          <a:p>
            <a:pPr/>
            <a:r>
              <a:t>The Exploration and Realization of one’s Identity – The Models</a:t>
            </a:r>
          </a:p>
        </p:txBody>
      </p:sp>
      <p:sp>
        <p:nvSpPr>
          <p:cNvPr id="134" name="Content Placeholder 2"/>
          <p:cNvSpPr txBox="1"/>
          <p:nvPr>
            <p:ph type="body" idx="1"/>
          </p:nvPr>
        </p:nvSpPr>
        <p:spPr>
          <a:prstGeom prst="rect">
            <a:avLst/>
          </a:prstGeom>
        </p:spPr>
        <p:txBody>
          <a:bodyPr anchor="ctr"/>
          <a:lstStyle/>
          <a:p>
            <a:pPr>
              <a:lnSpc>
                <a:spcPct val="200000"/>
              </a:lnSpc>
              <a:buSzPct val="80000"/>
              <a:buBlip>
                <a:blip r:embed="rId2"/>
              </a:buBlip>
              <a:defRPr sz="1600">
                <a:latin typeface="Arial Black"/>
                <a:ea typeface="Arial Black"/>
                <a:cs typeface="Arial Black"/>
                <a:sym typeface="Arial Black"/>
              </a:defRPr>
            </a:pPr>
            <a:r>
              <a:t>Amaka vs Kambili</a:t>
            </a:r>
          </a:p>
          <a:p>
            <a:pPr>
              <a:lnSpc>
                <a:spcPct val="200000"/>
              </a:lnSpc>
              <a:buSzPct val="80000"/>
              <a:buBlip>
                <a:blip r:embed="rId2"/>
              </a:buBlip>
              <a:defRPr sz="1600">
                <a:latin typeface="Arial Black"/>
                <a:ea typeface="Arial Black"/>
                <a:cs typeface="Arial Black"/>
                <a:sym typeface="Arial Black"/>
              </a:defRPr>
            </a:pPr>
            <a:r>
              <a:t>Jaja vs Obiora</a:t>
            </a:r>
          </a:p>
          <a:p>
            <a:pPr>
              <a:lnSpc>
                <a:spcPct val="200000"/>
              </a:lnSpc>
              <a:buSzPct val="80000"/>
              <a:buBlip>
                <a:blip r:embed="rId2"/>
              </a:buBlip>
              <a:defRPr sz="1600">
                <a:latin typeface="Arial Black"/>
                <a:ea typeface="Arial Black"/>
                <a:cs typeface="Arial Black"/>
                <a:sym typeface="Arial Black"/>
              </a:defRPr>
            </a:pPr>
            <a:r>
              <a:t>Eugene vs Aunty Ifeoma</a:t>
            </a:r>
          </a:p>
          <a:p>
            <a:pPr>
              <a:lnSpc>
                <a:spcPct val="200000"/>
              </a:lnSpc>
              <a:buSzPct val="80000"/>
              <a:buBlip>
                <a:blip r:embed="rId2"/>
              </a:buBlip>
              <a:defRPr sz="1600">
                <a:latin typeface="Arial Black"/>
                <a:ea typeface="Arial Black"/>
                <a:cs typeface="Arial Black"/>
                <a:sym typeface="Arial Black"/>
              </a:defRPr>
            </a:pPr>
            <a:r>
              <a:t>Beatrice vs Aunty Ifeoma</a:t>
            </a:r>
          </a:p>
          <a:p>
            <a:pPr>
              <a:lnSpc>
                <a:spcPct val="200000"/>
              </a:lnSpc>
              <a:buSzPct val="80000"/>
              <a:buBlip>
                <a:blip r:embed="rId2"/>
              </a:buBlip>
              <a:defRPr sz="1600">
                <a:latin typeface="Arial Black"/>
                <a:ea typeface="Arial Black"/>
                <a:cs typeface="Arial Black"/>
                <a:sym typeface="Arial Black"/>
              </a:defRPr>
            </a:pPr>
            <a:r>
              <a:t>Enugu vs Nsukka</a:t>
            </a:r>
          </a:p>
          <a:p>
            <a:pPr>
              <a:lnSpc>
                <a:spcPct val="200000"/>
              </a:lnSpc>
              <a:buSzPct val="80000"/>
              <a:buBlip>
                <a:blip r:embed="rId2"/>
              </a:buBlip>
              <a:defRPr sz="1600">
                <a:latin typeface="Arial Black"/>
                <a:ea typeface="Arial Black"/>
                <a:cs typeface="Arial Black"/>
                <a:sym typeface="Arial Black"/>
              </a:defRPr>
            </a:pPr>
            <a:r>
              <a:t>Fr Benedict vs Fr Amadi</a:t>
            </a:r>
          </a:p>
        </p:txBody>
      </p:sp>
      <p:sp>
        <p:nvSpPr>
          <p:cNvPr id="135" name="Slide Number Placeholder 4"/>
          <p:cNvSpPr txBox="1"/>
          <p:nvPr>
            <p:ph type="sldNum" sz="quarter" idx="4294967295"/>
          </p:nvPr>
        </p:nvSpPr>
        <p:spPr>
          <a:xfrm>
            <a:off x="11172419" y="6414761"/>
            <a:ext cx="181381" cy="24830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34">
                                            <p:bg/>
                                          </p:spTgt>
                                        </p:tgtEl>
                                        <p:attrNameLst>
                                          <p:attrName>style.visibility</p:attrName>
                                        </p:attrNameLst>
                                      </p:cBhvr>
                                      <p:to>
                                        <p:strVal val="visible"/>
                                      </p:to>
                                    </p:set>
                                  </p:childTnLst>
                                </p:cTn>
                              </p:par>
                              <p:par>
                                <p:cTn id="11" presetClass="entr" nodeType="withEffect" presetSubtype="0" presetID="1" grpId="2" fill="hold">
                                  <p:stCondLst>
                                    <p:cond delay="0"/>
                                  </p:stCondLst>
                                  <p:iterate type="el" backwards="0">
                                    <p:tmAbs val="0"/>
                                  </p:iterate>
                                  <p:childTnLst>
                                    <p:set>
                                      <p:cBhvr>
                                        <p:cTn id="12" fill="hold"/>
                                        <p:tgtEl>
                                          <p:spTgt spid="134">
                                            <p:txEl>
                                              <p:pRg st="0" end="0"/>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3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2" fill="hold">
                                  <p:stCondLst>
                                    <p:cond delay="0"/>
                                  </p:stCondLst>
                                  <p:iterate type="el" backwards="0">
                                    <p:tmAbs val="0"/>
                                  </p:iterate>
                                  <p:childTnLst>
                                    <p:set>
                                      <p:cBhvr>
                                        <p:cTn id="19" fill="hold"/>
                                        <p:tgtEl>
                                          <p:spTgt spid="13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2" fill="hold">
                                  <p:stCondLst>
                                    <p:cond delay="0"/>
                                  </p:stCondLst>
                                  <p:iterate type="el" backwards="0">
                                    <p:tmAbs val="0"/>
                                  </p:iterate>
                                  <p:childTnLst>
                                    <p:set>
                                      <p:cBhvr>
                                        <p:cTn id="23" fill="hold"/>
                                        <p:tgtEl>
                                          <p:spTgt spid="13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0" presetID="1" grpId="2" fill="hold">
                                  <p:stCondLst>
                                    <p:cond delay="0"/>
                                  </p:stCondLst>
                                  <p:iterate type="el" backwards="0">
                                    <p:tmAbs val="0"/>
                                  </p:iterate>
                                  <p:childTnLst>
                                    <p:set>
                                      <p:cBhvr>
                                        <p:cTn id="27" fill="hold"/>
                                        <p:tgtEl>
                                          <p:spTgt spid="13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0" presetID="1" grpId="2" fill="hold">
                                  <p:stCondLst>
                                    <p:cond delay="0"/>
                                  </p:stCondLst>
                                  <p:iterate type="el" backwards="0">
                                    <p:tmAbs val="0"/>
                                  </p:iterate>
                                  <p:childTnLst>
                                    <p:set>
                                      <p:cBhvr>
                                        <p:cTn id="31" fill="hold"/>
                                        <p:tgtEl>
                                          <p:spTgt spid="134">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34" grpId="2"/>
      <p:bldP build="whole" bldLvl="1" animBg="1" rev="0" advAuto="0" spid="133" grpId="1"/>
    </p:bldLst>
  </p:timing>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