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812800" y="0"/>
            <a:ext cx="15232066" cy="1016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06550" y="635000"/>
            <a:ext cx="9779000" cy="652272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717800" y="635000"/>
            <a:ext cx="12357100" cy="8238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533900" y="2603500"/>
            <a:ext cx="942975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6947"/>
            <a:ext cx="6057901" cy="40407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6747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76100" cy="79840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r. Protibha Mukherjee Sahukar…"/>
          <p:cNvSpPr txBox="1"/>
          <p:nvPr>
            <p:ph type="body" idx="1"/>
          </p:nvPr>
        </p:nvSpPr>
        <p:spPr>
          <a:xfrm>
            <a:off x="766233" y="1733549"/>
            <a:ext cx="11099801" cy="6286501"/>
          </a:xfrm>
          <a:prstGeom prst="rect">
            <a:avLst/>
          </a:prstGeom>
          <a:gradFill>
            <a:gsLst>
              <a:gs pos="0">
                <a:schemeClr val="accent1">
                  <a:satOff val="-3355"/>
                  <a:lumOff val="26614"/>
                </a:schemeClr>
              </a:gs>
              <a:gs pos="100000">
                <a:schemeClr val="accent1">
                  <a:hueOff val="47394"/>
                  <a:satOff val="-25753"/>
                  <a:lumOff val="-7544"/>
                </a:schemeClr>
              </a:gs>
            </a:gsLst>
            <a:lin ang="20153562"/>
          </a:gradFill>
        </p:spPr>
        <p:txBody>
          <a:bodyPr/>
          <a:lstStyle/>
          <a:p>
            <a:pPr marL="0" indent="0" algn="ctr" defTabSz="886967">
              <a:lnSpc>
                <a:spcPct val="120000"/>
              </a:lnSpc>
              <a:spcBef>
                <a:spcPts val="0"/>
              </a:spcBef>
              <a:buSzTx/>
              <a:buNone/>
              <a:defRPr b="1" sz="3000">
                <a:latin typeface="Cochin"/>
                <a:ea typeface="Cochin"/>
                <a:cs typeface="Cochin"/>
                <a:sym typeface="Cochin"/>
              </a:defRPr>
            </a:pPr>
            <a:r>
              <a:t>Dr. Protibha Mukherjee Sahukar 	</a:t>
            </a:r>
          </a:p>
          <a:p>
            <a:pPr marL="0" indent="0" algn="ctr" defTabSz="886967">
              <a:lnSpc>
                <a:spcPct val="120000"/>
              </a:lnSpc>
              <a:spcBef>
                <a:spcPts val="0"/>
              </a:spcBef>
              <a:buSzTx/>
              <a:buNone/>
              <a:defRPr b="1" sz="2300">
                <a:latin typeface="Cochin"/>
                <a:ea typeface="Cochin"/>
                <a:cs typeface="Cochin"/>
                <a:sym typeface="Cochin"/>
              </a:defRPr>
            </a:pPr>
            <a:r>
              <a:t>Assistant Professor and Principal</a:t>
            </a:r>
            <a:endParaRPr sz="2400"/>
          </a:p>
          <a:p>
            <a:pPr marL="0" indent="0" algn="ctr" defTabSz="886967">
              <a:lnSpc>
                <a:spcPct val="120000"/>
              </a:lnSpc>
              <a:spcBef>
                <a:spcPts val="0"/>
              </a:spcBef>
              <a:buSzTx/>
              <a:buNone/>
              <a:defRPr b="1" sz="2300">
                <a:latin typeface="Cochin"/>
                <a:ea typeface="Cochin"/>
                <a:cs typeface="Cochin"/>
                <a:sym typeface="Cochin"/>
              </a:defRPr>
            </a:pPr>
            <a:r>
              <a:t>Department of English</a:t>
            </a:r>
            <a:endParaRPr sz="2400"/>
          </a:p>
          <a:p>
            <a:pPr marL="0" indent="0" algn="ctr" defTabSz="886967">
              <a:lnSpc>
                <a:spcPct val="120000"/>
              </a:lnSpc>
              <a:spcBef>
                <a:spcPts val="0"/>
              </a:spcBef>
              <a:buSzTx/>
              <a:buNone/>
              <a:defRPr b="1" sz="2300">
                <a:latin typeface="Cochin"/>
                <a:ea typeface="Cochin"/>
                <a:cs typeface="Cochin"/>
                <a:sym typeface="Cochin"/>
              </a:defRPr>
            </a:pPr>
            <a:r>
              <a:t>Durga Mahavidyalaya, Raipur (C.G.) </a:t>
            </a:r>
          </a:p>
          <a:p>
            <a:pPr marL="0" indent="0" algn="ctr" defTabSz="886967">
              <a:lnSpc>
                <a:spcPct val="120000"/>
              </a:lnSpc>
              <a:spcBef>
                <a:spcPts val="0"/>
              </a:spcBef>
              <a:buSzTx/>
              <a:buNone/>
              <a:defRPr b="1" sz="2300">
                <a:latin typeface="Cochin"/>
                <a:ea typeface="Cochin"/>
                <a:cs typeface="Cochin"/>
                <a:sym typeface="Cochin"/>
              </a:defRPr>
            </a:pPr>
            <a:r>
              <a:t>Semester I</a:t>
            </a:r>
          </a:p>
          <a:p>
            <a:pPr marL="0" indent="0" algn="ctr" defTabSz="886967">
              <a:lnSpc>
                <a:spcPct val="120000"/>
              </a:lnSpc>
              <a:spcBef>
                <a:spcPts val="0"/>
              </a:spcBef>
              <a:buSzTx/>
              <a:buNone/>
              <a:defRPr b="1" sz="2300">
                <a:latin typeface="Cochin"/>
                <a:ea typeface="Cochin"/>
                <a:cs typeface="Cochin"/>
                <a:sym typeface="Cochin"/>
              </a:defRPr>
            </a:pPr>
            <a:r>
              <a:t>William Shakespeare’s  The Tempest</a:t>
            </a:r>
          </a:p>
          <a:p>
            <a:pPr marL="0" indent="0" algn="ctr" defTabSz="886967">
              <a:lnSpc>
                <a:spcPct val="120000"/>
              </a:lnSpc>
              <a:spcBef>
                <a:spcPts val="0"/>
              </a:spcBef>
              <a:buSzTx/>
              <a:buNone/>
              <a:defRPr b="1" sz="2300">
                <a:latin typeface="Cochin"/>
                <a:ea typeface="Cochin"/>
                <a:cs typeface="Cochin"/>
                <a:sym typeface="Cochin"/>
              </a:defRPr>
            </a:pPr>
            <a:r>
              <a:t>14/08/23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he play contains music and songs that evoke the spirit of enchantment on the island.…"/>
          <p:cNvSpPr/>
          <p:nvPr>
            <p:ph type="body" idx="1"/>
          </p:nvPr>
        </p:nvSpPr>
        <p:spPr>
          <a:xfrm>
            <a:off x="1040854" y="841887"/>
            <a:ext cx="10923092" cy="7798892"/>
          </a:xfrm>
          <a:prstGeom prst="rect">
            <a:avLst/>
          </a:prstGeom>
          <a:gradFill>
            <a:gsLst>
              <a:gs pos="0">
                <a:schemeClr val="accent1">
                  <a:satOff val="-3355"/>
                  <a:lumOff val="26614"/>
                </a:schemeClr>
              </a:gs>
              <a:gs pos="100000">
                <a:schemeClr val="accent1"/>
              </a:gs>
            </a:gsLst>
            <a:lin ang="5400000"/>
          </a:gradFill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</p:spPr>
        <p:txBody>
          <a:bodyPr/>
          <a:lstStyle/>
          <a:p>
            <a:pPr marL="228599" indent="-228599">
              <a:lnSpc>
                <a:spcPct val="200000"/>
              </a:lnSpc>
              <a:spcBef>
                <a:spcPts val="0"/>
              </a:spcBef>
              <a:buSzPct val="80000"/>
              <a:buBlip>
                <a:blip r:embed="rId2"/>
              </a:buBlip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The </a:t>
            </a:r>
            <a:r>
              <a:rPr b="1"/>
              <a:t>play</a:t>
            </a:r>
            <a:r>
              <a:t> contains music and songs that evoke the spirit of enchantment on the island. </a:t>
            </a:r>
          </a:p>
          <a:p>
            <a:pPr marL="228599" indent="-228599">
              <a:lnSpc>
                <a:spcPct val="200000"/>
              </a:lnSpc>
              <a:spcBef>
                <a:spcPts val="0"/>
              </a:spcBef>
              <a:buSzPct val="80000"/>
              <a:buBlip>
                <a:blip r:embed="rId2"/>
              </a:buBlip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It explores many themes including magic, betrayal, revenge, and family.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he Themes…"/>
          <p:cNvSpPr txBox="1"/>
          <p:nvPr>
            <p:ph type="body" idx="1"/>
          </p:nvPr>
        </p:nvSpPr>
        <p:spPr>
          <a:xfrm>
            <a:off x="952500" y="1168400"/>
            <a:ext cx="11099800" cy="74168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satOff val="-3355"/>
                  <a:lumOff val="26614"/>
                </a:schemeClr>
              </a:gs>
            </a:gsLst>
            <a:lin ang="5400000"/>
          </a:gradFill>
        </p:spPr>
        <p:txBody>
          <a:bodyPr/>
          <a:lstStyle/>
          <a:p>
            <a:pPr marL="0" indent="0" algn="ctr" defTabSz="288036">
              <a:spcBef>
                <a:spcPts val="0"/>
              </a:spcBef>
              <a:buSzTx/>
              <a:buNone/>
              <a:defRPr sz="756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 </a:t>
            </a:r>
          </a:p>
          <a:p>
            <a:pPr marL="0" indent="0" algn="ctr" defTabSz="368045">
              <a:spcBef>
                <a:spcPts val="0"/>
              </a:spcBef>
              <a:buSzTx/>
              <a:buNone/>
              <a:defRPr sz="5040">
                <a:latin typeface="Marker Felt"/>
                <a:ea typeface="Marker Felt"/>
                <a:cs typeface="Marker Felt"/>
                <a:sym typeface="Marker Felt"/>
              </a:defRPr>
            </a:pPr>
            <a:r>
              <a:t>The Themes </a:t>
            </a:r>
          </a:p>
          <a:p>
            <a:pPr marL="1047403" indent="-1047403" defTabSz="368045">
              <a:lnSpc>
                <a:spcPct val="200000"/>
              </a:lnSpc>
              <a:spcBef>
                <a:spcPts val="0"/>
              </a:spcBef>
              <a:buSzPct val="80000"/>
              <a:buBlip>
                <a:blip r:embed="rId2"/>
              </a:buBlip>
              <a:defRPr sz="189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	Forgiveness: all ends in reconciliation and peace, with music intensifying the enchantment. </a:t>
            </a:r>
            <a:br/>
          </a:p>
          <a:p>
            <a:pPr marL="1047403" indent="-1047403" defTabSz="368045">
              <a:lnSpc>
                <a:spcPct val="200000"/>
              </a:lnSpc>
              <a:spcBef>
                <a:spcPts val="0"/>
              </a:spcBef>
              <a:buSzPct val="80000"/>
              <a:buBlip>
                <a:blip r:embed="rId2"/>
              </a:buBlip>
              <a:defRPr sz="189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the relationship between natives and invaders, the problem of forced labour. </a:t>
            </a:r>
            <a:br/>
          </a:p>
          <a:p>
            <a:pPr marL="1047403" indent="-1047403" defTabSz="368045">
              <a:lnSpc>
                <a:spcPct val="200000"/>
              </a:lnSpc>
              <a:spcBef>
                <a:spcPts val="0"/>
              </a:spcBef>
              <a:buSzPct val="80000"/>
              <a:buBlip>
                <a:blip r:embed="rId2"/>
              </a:buBlip>
              <a:defRPr sz="189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	the ‘element of magic’ and its representation as </a:t>
            </a:r>
            <a:r>
              <a:rPr b="1"/>
              <a:t>‘</a:t>
            </a:r>
            <a:r>
              <a:t>theatrical illusion’.</a:t>
            </a:r>
          </a:p>
          <a:p>
            <a:pPr marL="1047403" indent="-1047403" defTabSz="368045">
              <a:lnSpc>
                <a:spcPct val="200000"/>
              </a:lnSpc>
              <a:spcBef>
                <a:spcPts val="0"/>
              </a:spcBef>
              <a:buSzPct val="80000"/>
              <a:buBlip>
                <a:blip r:embed="rId2"/>
              </a:buBlip>
              <a:defRPr sz="189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Two types of magic</a:t>
            </a:r>
          </a:p>
          <a:p>
            <a:pPr marL="1047403" indent="-1047403" defTabSz="368045">
              <a:lnSpc>
                <a:spcPct val="200000"/>
              </a:lnSpc>
              <a:spcBef>
                <a:spcPts val="0"/>
              </a:spcBef>
              <a:buSzPct val="80000"/>
              <a:buBlip>
                <a:blip r:embed="rId2"/>
              </a:buBlip>
              <a:defRPr sz="189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b="1"/>
              <a:t>Maleficent(causing harm esp supernatural)</a:t>
            </a:r>
            <a:r>
              <a:t>- Sycorax </a:t>
            </a:r>
            <a:r>
              <a:rPr baseline="5291"/>
              <a:t> </a:t>
            </a:r>
            <a:r>
              <a:t>works evil </a:t>
            </a:r>
          </a:p>
          <a:p>
            <a:pPr marL="392776" indent="-392776" defTabSz="368045">
              <a:lnSpc>
                <a:spcPct val="200000"/>
              </a:lnSpc>
              <a:spcBef>
                <a:spcPts val="0"/>
              </a:spcBef>
              <a:buSzPct val="80000"/>
              <a:buBlip>
                <a:blip r:embed="rId2"/>
              </a:buBlip>
              <a:defRPr sz="504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b="1" sz="1890"/>
              <a:t>Beneficent</a:t>
            </a:r>
            <a:r>
              <a:rPr sz="1890"/>
              <a:t>- Prospero derives from study; used for good purposes</a:t>
            </a:r>
            <a:br/>
            <a:endParaRPr sz="756"/>
          </a:p>
        </p:txBody>
      </p:sp>
      <p:pic>
        <p:nvPicPr>
          <p:cNvPr id="156" name="page15image7912.png" descr="page15image79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2364" y="7359650"/>
            <a:ext cx="2603501" cy="5969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ext"/>
          <p:cNvSpPr txBox="1"/>
          <p:nvPr/>
        </p:nvSpPr>
        <p:spPr>
          <a:xfrm>
            <a:off x="1952364" y="6965949"/>
            <a:ext cx="127001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algn="l" defTabSz="457200">
              <a:spcBef>
                <a:spcPts val="1200"/>
              </a:spcBef>
              <a:defRPr b="1" sz="2700">
                <a:solidFill>
                  <a:srgbClr val="FF6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b="0" sz="120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he play is about establishing and maintaining Renaissance ideas of power.…"/>
          <p:cNvSpPr txBox="1"/>
          <p:nvPr>
            <p:ph type="body" idx="1"/>
          </p:nvPr>
        </p:nvSpPr>
        <p:spPr>
          <a:xfrm>
            <a:off x="800100" y="762727"/>
            <a:ext cx="11099800" cy="796429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satOff val="-3355"/>
                  <a:lumOff val="26614"/>
                </a:schemeClr>
              </a:gs>
            </a:gsLst>
            <a:lin ang="5400000"/>
          </a:gradFill>
        </p:spPr>
        <p:txBody>
          <a:bodyPr/>
          <a:lstStyle/>
          <a:p>
            <a:pPr marL="0" indent="0" algn="ctr">
              <a:lnSpc>
                <a:spcPct val="200000"/>
              </a:lnSpc>
              <a:spcBef>
                <a:spcPts val="0"/>
              </a:spcBef>
              <a:buClr>
                <a:srgbClr val="003366"/>
              </a:buClr>
              <a:buSzTx/>
              <a:buFont typeface="Wingdings"/>
              <a:buNone/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marL="1085850" indent="-228600">
              <a:lnSpc>
                <a:spcPct val="200000"/>
              </a:lnSpc>
              <a:spcBef>
                <a:spcPts val="0"/>
              </a:spcBef>
              <a:buClr>
                <a:srgbClr val="003366"/>
              </a:buClr>
              <a:buSzPct val="80000"/>
              <a:buFont typeface="Wingdings"/>
              <a:buBlip>
                <a:blip r:embed="rId2"/>
              </a:buBlip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The play is about establishing and maintaining Renaissance ideas of power.</a:t>
            </a:r>
          </a:p>
          <a:p>
            <a:pPr marL="1085850" indent="-228600">
              <a:lnSpc>
                <a:spcPct val="200000"/>
              </a:lnSpc>
              <a:spcBef>
                <a:spcPts val="0"/>
              </a:spcBef>
              <a:buClr>
                <a:srgbClr val="003366"/>
              </a:buClr>
              <a:buSzPct val="80000"/>
              <a:buFont typeface="Wingdings"/>
              <a:buBlip>
                <a:blip r:embed="rId2"/>
              </a:buBlip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The play must be read in a colonial and political context.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he Eurocentric View…"/>
          <p:cNvSpPr txBox="1"/>
          <p:nvPr>
            <p:ph type="body" idx="1"/>
          </p:nvPr>
        </p:nvSpPr>
        <p:spPr>
          <a:xfrm>
            <a:off x="952500" y="1159933"/>
            <a:ext cx="11099800" cy="715433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satOff val="-3355"/>
                  <a:lumOff val="26614"/>
                </a:schemeClr>
              </a:gs>
            </a:gsLst>
            <a:lin ang="5400000"/>
          </a:gradFill>
        </p:spPr>
        <p:txBody>
          <a:bodyPr/>
          <a:lstStyle/>
          <a:p>
            <a:pPr marL="0" indent="0" algn="ctr" defTabSz="886968">
              <a:lnSpc>
                <a:spcPct val="85000"/>
              </a:lnSpc>
              <a:spcBef>
                <a:spcPts val="0"/>
              </a:spcBef>
              <a:buSzTx/>
              <a:buNone/>
              <a:defRPr sz="4559">
                <a:latin typeface="Marker Felt"/>
                <a:ea typeface="Marker Felt"/>
                <a:cs typeface="Marker Felt"/>
                <a:sym typeface="Marker Felt"/>
              </a:defRPr>
            </a:pPr>
            <a:r>
              <a:t>The Eurocentric View</a:t>
            </a:r>
          </a:p>
          <a:p>
            <a:pPr marL="1053274" indent="-221742" defTabSz="566674">
              <a:lnSpc>
                <a:spcPct val="200000"/>
              </a:lnSpc>
              <a:spcBef>
                <a:spcPts val="0"/>
              </a:spcBef>
              <a:buClr>
                <a:srgbClr val="003366"/>
              </a:buClr>
              <a:buSzPct val="80000"/>
              <a:buFont typeface="Wingdings"/>
              <a:buBlip>
                <a:blip r:embed="rId2"/>
              </a:buBlip>
              <a:defRPr sz="291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The play is a comment on the idea of the </a:t>
            </a:r>
            <a:r>
              <a:t>Great Chain of Being</a:t>
            </a:r>
            <a:r>
              <a:t>, which held that the world’s creatures existed in a divinely ordered hierarchy where God is Supreme, Man being the cherished creation, followed by other organisms-namely animals, plants and so on.</a:t>
            </a:r>
          </a:p>
          <a:p>
            <a:pPr marL="1053274" indent="-221742" defTabSz="566674">
              <a:lnSpc>
                <a:spcPct val="200000"/>
              </a:lnSpc>
              <a:spcBef>
                <a:spcPts val="0"/>
              </a:spcBef>
              <a:buClr>
                <a:srgbClr val="003366"/>
              </a:buClr>
              <a:buSzPct val="80000"/>
              <a:buFont typeface="Wingdings"/>
              <a:buBlip>
                <a:blip r:embed="rId2"/>
              </a:buBlip>
              <a:defRPr sz="291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Accordingly Prospero’s domination of Caliban is right and proper as Caliban is on a lower rung than Prospero.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he Other Side…"/>
          <p:cNvSpPr txBox="1"/>
          <p:nvPr>
            <p:ph type="body" idx="1"/>
          </p:nvPr>
        </p:nvSpPr>
        <p:spPr>
          <a:xfrm>
            <a:off x="952500" y="1129572"/>
            <a:ext cx="11099800" cy="776042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satOff val="-3355"/>
                  <a:lumOff val="26614"/>
                </a:schemeClr>
              </a:gs>
            </a:gsLst>
            <a:lin ang="5400000"/>
          </a:gradFill>
        </p:spPr>
        <p:txBody>
          <a:bodyPr/>
          <a:lstStyle/>
          <a:p>
            <a:pPr marL="0" indent="0" algn="ctr" defTabSz="490727">
              <a:spcBef>
                <a:spcPts val="0"/>
              </a:spcBef>
              <a:buClr>
                <a:srgbClr val="003366"/>
              </a:buClr>
              <a:buSzTx/>
              <a:buFont typeface="Wingdings"/>
              <a:buNone/>
              <a:defRPr sz="6719">
                <a:latin typeface="Marker Felt"/>
                <a:ea typeface="Marker Felt"/>
                <a:cs typeface="Marker Felt"/>
                <a:sym typeface="Marker Felt"/>
              </a:defRPr>
            </a:pPr>
            <a:r>
              <a:t>The Other Side</a:t>
            </a:r>
          </a:p>
          <a:p>
            <a:pPr marL="822960" indent="-822960" algn="ctr" defTabSz="490727">
              <a:spcBef>
                <a:spcPts val="0"/>
              </a:spcBef>
              <a:buClr>
                <a:srgbClr val="003366"/>
              </a:buClr>
              <a:buSzPct val="100000"/>
              <a:buChar char="⬥"/>
              <a:defRPr sz="6719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marL="1396538" indent="-1396538" defTabSz="490727">
              <a:lnSpc>
                <a:spcPct val="200000"/>
              </a:lnSpc>
              <a:spcBef>
                <a:spcPts val="0"/>
              </a:spcBef>
              <a:buClr>
                <a:srgbClr val="003366"/>
              </a:buClr>
              <a:buSzPct val="80000"/>
              <a:buFont typeface="Wingdings"/>
              <a:buBlip>
                <a:blip r:embed="rId2"/>
              </a:buBlip>
              <a:defRPr sz="252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There is no doubt that Shakespeare was challenged by the events unfolding in the new world.</a:t>
            </a:r>
          </a:p>
          <a:p>
            <a:pPr marL="1396538" indent="-1396538" defTabSz="490727">
              <a:lnSpc>
                <a:spcPct val="200000"/>
              </a:lnSpc>
              <a:spcBef>
                <a:spcPts val="0"/>
              </a:spcBef>
              <a:buClr>
                <a:srgbClr val="003366"/>
              </a:buClr>
              <a:buSzPct val="80000"/>
              <a:buFont typeface="Wingdings"/>
              <a:buBlip>
                <a:blip r:embed="rId2"/>
              </a:buBlip>
              <a:defRPr sz="252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The play is about the conflict between the prince and the savage.</a:t>
            </a:r>
          </a:p>
          <a:p>
            <a:pPr marL="1396538" indent="-1396538" defTabSz="490727">
              <a:lnSpc>
                <a:spcPct val="200000"/>
              </a:lnSpc>
              <a:spcBef>
                <a:spcPts val="0"/>
              </a:spcBef>
              <a:buClr>
                <a:srgbClr val="003366"/>
              </a:buClr>
              <a:buSzPct val="80000"/>
              <a:buFont typeface="Wingdings"/>
              <a:buBlip>
                <a:blip r:embed="rId2"/>
              </a:buBlip>
              <a:defRPr sz="252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The savage, Caliban, challenges the princes right to sovereignty.  The island is his birthright and was unjustly taken from him.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he Second Side…"/>
          <p:cNvSpPr txBox="1"/>
          <p:nvPr>
            <p:ph type="body" idx="1"/>
          </p:nvPr>
        </p:nvSpPr>
        <p:spPr>
          <a:xfrm>
            <a:off x="952500" y="936624"/>
            <a:ext cx="11099800" cy="7880351"/>
          </a:xfrm>
          <a:prstGeom prst="rect">
            <a:avLst/>
          </a:prstGeom>
          <a:gradFill>
            <a:gsLst>
              <a:gs pos="0">
                <a:schemeClr val="accent1">
                  <a:satOff val="-3355"/>
                  <a:lumOff val="26614"/>
                </a:schemeClr>
              </a:gs>
              <a:gs pos="100000">
                <a:schemeClr val="accent1">
                  <a:satOff val="-3355"/>
                  <a:lumOff val="26614"/>
                </a:schemeClr>
              </a:gs>
            </a:gsLst>
            <a:lin ang="5400000"/>
          </a:gradFill>
        </p:spPr>
        <p:txBody>
          <a:bodyPr/>
          <a:lstStyle/>
          <a:p>
            <a:pPr marL="0" indent="0" algn="ctr" defTabSz="502412">
              <a:spcBef>
                <a:spcPts val="0"/>
              </a:spcBef>
              <a:buClr>
                <a:srgbClr val="003366"/>
              </a:buClr>
              <a:buSzTx/>
              <a:buFont typeface="Wingdings"/>
              <a:buNone/>
              <a:defRPr sz="6880">
                <a:latin typeface="Marker Felt"/>
                <a:ea typeface="Marker Felt"/>
                <a:cs typeface="Marker Felt"/>
                <a:sym typeface="Marker Felt"/>
              </a:defRPr>
            </a:pPr>
            <a:r>
              <a:t>The Second Side</a:t>
            </a:r>
          </a:p>
          <a:p>
            <a:pPr marL="0" indent="0" algn="ctr" defTabSz="502412">
              <a:spcBef>
                <a:spcPts val="0"/>
              </a:spcBef>
              <a:buSzTx/>
              <a:buNone/>
              <a:defRPr sz="6880">
                <a:latin typeface="Marker Felt"/>
                <a:ea typeface="Marker Felt"/>
                <a:cs typeface="Marker Felt"/>
                <a:sym typeface="Marker Felt"/>
              </a:defRPr>
            </a:pPr>
          </a:p>
          <a:p>
            <a:pPr marL="0" indent="0" algn="ctr" defTabSz="502412">
              <a:spcBef>
                <a:spcPts val="0"/>
              </a:spcBef>
              <a:buSzTx/>
              <a:buNone/>
              <a:defRPr sz="258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The Tripartite (involving 3 parts) Soul</a:t>
            </a:r>
          </a:p>
          <a:p>
            <a:pPr marL="0" indent="0" algn="ctr" defTabSz="502412">
              <a:spcBef>
                <a:spcPts val="0"/>
              </a:spcBef>
              <a:buSzTx/>
              <a:buNone/>
              <a:defRPr sz="2580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marL="196595" indent="-196595" defTabSz="502412">
              <a:spcBef>
                <a:spcPts val="0"/>
              </a:spcBef>
              <a:buSzPct val="80000"/>
              <a:buBlip>
                <a:blip r:embed="rId2"/>
              </a:buBlip>
              <a:defRPr sz="258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One of the major themes OF this play is the belief the "tripartite of the soul,” (a very commonly held belief in the </a:t>
            </a:r>
            <a:r>
              <a:rPr>
                <a:uFill>
                  <a:solidFill>
                    <a:srgbClr val="DE222A"/>
                  </a:solidFill>
                </a:uFill>
              </a:rPr>
              <a:t>Renaissance)</a:t>
            </a:r>
            <a:r>
              <a:t>. </a:t>
            </a:r>
          </a:p>
          <a:p>
            <a:pPr marL="196595" indent="-196595" defTabSz="502412">
              <a:spcBef>
                <a:spcPts val="0"/>
              </a:spcBef>
              <a:buSzPct val="80000"/>
              <a:buBlip>
                <a:blip r:embed="rId2"/>
              </a:buBlip>
              <a:defRPr sz="258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The idea is that Prospero, Caliban, and Ariel are all a part of one person (Prospero).</a:t>
            </a:r>
          </a:p>
          <a:p>
            <a:pPr marL="196595" indent="-196595" defTabSz="502412">
              <a:spcBef>
                <a:spcPts val="0"/>
              </a:spcBef>
              <a:buSzPct val="80000"/>
              <a:buBlip>
                <a:blip r:embed="rId2"/>
              </a:buBlip>
              <a:defRPr sz="2580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marL="196595" indent="-196595" defTabSz="502412">
              <a:spcBef>
                <a:spcPts val="0"/>
              </a:spcBef>
              <a:buSzPct val="80000"/>
              <a:buBlip>
                <a:blip r:embed="rId2"/>
              </a:buBlip>
              <a:defRPr sz="258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The three factions of the soul were vegetative (Caliban), sensitive (Ariel), and rational (Ariel and Prospero). </a:t>
            </a:r>
          </a:p>
          <a:p>
            <a:pPr marL="196595" indent="-196595" defTabSz="502412">
              <a:spcBef>
                <a:spcPts val="0"/>
              </a:spcBef>
              <a:buSzPct val="80000"/>
              <a:buBlip>
                <a:blip r:embed="rId2"/>
              </a:buBlip>
              <a:defRPr sz="258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uFill>
                  <a:solidFill>
                    <a:srgbClr val="DE222A"/>
                  </a:solidFill>
                </a:uFill>
              </a:rPr>
              <a:t>Sigmund Freud</a:t>
            </a:r>
            <a:r>
              <a:t> later adopted this concept into his id, ego, and superego theory. </a:t>
            </a:r>
          </a:p>
          <a:p>
            <a:pPr marL="196595" indent="-196595" defTabSz="502412">
              <a:spcBef>
                <a:spcPts val="0"/>
              </a:spcBef>
              <a:buSzPct val="80000"/>
              <a:buBlip>
                <a:blip r:embed="rId2"/>
              </a:buBlip>
              <a:defRPr sz="258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By this theory, Caliban represents the "id" (the child), Prospero the ego (the adult), and Ariel the superego (the parent).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HE TEMPEST—LAST PLAY…"/>
          <p:cNvSpPr/>
          <p:nvPr>
            <p:ph type="body" idx="1"/>
          </p:nvPr>
        </p:nvSpPr>
        <p:spPr>
          <a:xfrm>
            <a:off x="723900" y="768350"/>
            <a:ext cx="11557000" cy="8216900"/>
          </a:xfrm>
          <a:prstGeom prst="rect">
            <a:avLst/>
          </a:prstGeom>
          <a:gradFill>
            <a:gsLst>
              <a:gs pos="0">
                <a:schemeClr val="accent1">
                  <a:satOff val="-3355"/>
                  <a:lumOff val="26614"/>
                </a:schemeClr>
              </a:gs>
              <a:gs pos="100000">
                <a:schemeClr val="accent1"/>
              </a:gs>
            </a:gsLst>
            <a:lin ang="5400000"/>
          </a:gradFill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8000">
                <a:latin typeface="Marker Felt"/>
                <a:ea typeface="Marker Felt"/>
                <a:cs typeface="Marker Felt"/>
                <a:sym typeface="Marker Felt"/>
              </a:defRPr>
            </a:pPr>
            <a:r>
              <a:t>THE TEMPEST—LAST PLAY</a:t>
            </a:r>
          </a:p>
          <a:p>
            <a:pPr marL="0" indent="0" algn="ctr">
              <a:spcBef>
                <a:spcPts val="0"/>
              </a:spcBef>
              <a:buSzTx/>
              <a:buNone/>
              <a:defRPr sz="3300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marL="0" indent="0" algn="ctr">
              <a:spcBef>
                <a:spcPts val="0"/>
              </a:spcBef>
              <a:buSzTx/>
              <a:buNone/>
              <a:defRPr sz="3300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marL="228600" indent="-228600">
              <a:spcBef>
                <a:spcPts val="0"/>
              </a:spcBef>
              <a:buSzPct val="80000"/>
              <a:buBlip>
                <a:blip r:embed="rId2"/>
              </a:buBlip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Prospero’s farewell———————Shakespeare’s  farewell</a:t>
            </a:r>
          </a:p>
          <a:p>
            <a:pPr marL="228600" indent="-228600">
              <a:spcBef>
                <a:spcPts val="0"/>
              </a:spcBef>
              <a:buSzPct val="80000"/>
              <a:buBlip>
                <a:blip r:embed="rId2"/>
              </a:buBlip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marL="228600" indent="-228600">
              <a:spcBef>
                <a:spcPts val="0"/>
              </a:spcBef>
              <a:buSzPct val="80000"/>
              <a:buBlip>
                <a:blip r:embed="rId2"/>
              </a:buBlip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marL="228600" indent="-228600">
              <a:spcBef>
                <a:spcPts val="0"/>
              </a:spcBef>
              <a:buSzPct val="80000"/>
              <a:buBlip>
                <a:blip r:embed="rId2"/>
              </a:buBlip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Leaves the isolated islan————Leaves the isolated world</a:t>
            </a:r>
          </a:p>
          <a:p>
            <a:pPr marL="228600" indent="-228600">
              <a:spcBef>
                <a:spcPts val="0"/>
              </a:spcBef>
              <a:buSzPct val="80000"/>
              <a:buBlip>
                <a:blip r:embed="rId2"/>
              </a:buBlip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marL="228600" indent="-228600">
              <a:spcBef>
                <a:spcPts val="0"/>
              </a:spcBef>
              <a:buSzPct val="80000"/>
              <a:buBlip>
                <a:blip r:embed="rId2"/>
              </a:buBlip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marL="228600" indent="-228600">
              <a:spcBef>
                <a:spcPts val="0"/>
              </a:spcBef>
              <a:buSzPct val="80000"/>
              <a:buBlip>
                <a:blip r:embed="rId2"/>
              </a:buBlip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Shakespeare and Prosper———————same use of art</a:t>
            </a:r>
          </a:p>
          <a:p>
            <a:pPr marL="0" indent="0" algn="ctr">
              <a:spcBef>
                <a:spcPts val="0"/>
              </a:spcBef>
              <a:buSzTx/>
              <a:buNone/>
              <a:defRPr sz="2400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marL="0" indent="0" algn="ctr">
              <a:spcBef>
                <a:spcPts val="0"/>
              </a:spcBef>
              <a:buSzTx/>
              <a:buNone/>
              <a:defRPr sz="2400">
                <a:latin typeface="Lucida Grande"/>
                <a:ea typeface="Lucida Grande"/>
                <a:cs typeface="Lucida Grande"/>
                <a:sym typeface="Lucida Grand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truggles of Rival Interests Are virtually everywhere in the play:…"/>
          <p:cNvSpPr txBox="1"/>
          <p:nvPr>
            <p:ph type="body" idx="1"/>
          </p:nvPr>
        </p:nvSpPr>
        <p:spPr>
          <a:xfrm>
            <a:off x="762000" y="673100"/>
            <a:ext cx="11099800" cy="7969368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satOff val="-3355"/>
                  <a:lumOff val="26614"/>
                </a:schemeClr>
              </a:gs>
            </a:gsLst>
            <a:lin ang="5400000"/>
          </a:gradFill>
        </p:spPr>
        <p:txBody>
          <a:bodyPr/>
          <a:lstStyle/>
          <a:p>
            <a:pPr marL="0" indent="0" algn="ctr" defTabSz="274574">
              <a:spcBef>
                <a:spcPts val="0"/>
              </a:spcBef>
              <a:buSzTx/>
              <a:buNone/>
              <a:defRPr sz="3759">
                <a:latin typeface="Marker Felt"/>
                <a:ea typeface="Marker Felt"/>
                <a:cs typeface="Marker Felt"/>
                <a:sym typeface="Marker Felt"/>
              </a:defRPr>
            </a:pPr>
            <a:r>
              <a:t>Struggles of Rival Interests Are virtually everywhere in the play:</a:t>
            </a:r>
            <a:endParaRPr sz="1316"/>
          </a:p>
          <a:p>
            <a:pPr lvl="1" marL="996280" indent="-781396" algn="ctr" defTabSz="274574">
              <a:spcBef>
                <a:spcPts val="0"/>
              </a:spcBef>
              <a:buClr>
                <a:srgbClr val="003366"/>
              </a:buClr>
              <a:buSzPct val="80000"/>
              <a:buFont typeface="Wingdings"/>
              <a:buBlip>
                <a:blip r:embed="rId2"/>
              </a:buBlip>
              <a:defRPr sz="3759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Prospero and Antonio</a:t>
            </a:r>
            <a:endParaRPr sz="1128"/>
          </a:p>
          <a:p>
            <a:pPr lvl="1" marL="996280" indent="-781396" algn="ctr" defTabSz="274574">
              <a:spcBef>
                <a:spcPts val="0"/>
              </a:spcBef>
              <a:buClr>
                <a:srgbClr val="003366"/>
              </a:buClr>
              <a:buSzPct val="80000"/>
              <a:buFont typeface="Wingdings"/>
              <a:buBlip>
                <a:blip r:embed="rId2"/>
              </a:buBlip>
              <a:defRPr sz="3759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Opening scene between aristocrats and sailors</a:t>
            </a:r>
            <a:endParaRPr sz="1128"/>
          </a:p>
          <a:p>
            <a:pPr lvl="1" marL="996280" indent="-781396" algn="ctr" defTabSz="274574">
              <a:spcBef>
                <a:spcPts val="0"/>
              </a:spcBef>
              <a:buClr>
                <a:srgbClr val="003366"/>
              </a:buClr>
              <a:buSzPct val="80000"/>
              <a:buFont typeface="Wingdings"/>
              <a:buBlip>
                <a:blip r:embed="rId2"/>
              </a:buBlip>
              <a:defRPr sz="3759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Prospero and Ariel</a:t>
            </a:r>
            <a:endParaRPr sz="1128"/>
          </a:p>
          <a:p>
            <a:pPr lvl="1" marL="996280" indent="-781396" algn="ctr" defTabSz="274574">
              <a:spcBef>
                <a:spcPts val="0"/>
              </a:spcBef>
              <a:buClr>
                <a:srgbClr val="003366"/>
              </a:buClr>
              <a:buSzPct val="80000"/>
              <a:buFont typeface="Wingdings"/>
              <a:buBlip>
                <a:blip r:embed="rId2"/>
              </a:buBlip>
              <a:defRPr sz="3759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Caliban and Prospero</a:t>
            </a:r>
            <a:endParaRPr sz="1128"/>
          </a:p>
          <a:p>
            <a:pPr lvl="1" marL="996280" indent="-781396" algn="ctr" defTabSz="274574">
              <a:spcBef>
                <a:spcPts val="0"/>
              </a:spcBef>
              <a:buClr>
                <a:srgbClr val="003366"/>
              </a:buClr>
              <a:buSzPct val="80000"/>
              <a:buFont typeface="Wingdings"/>
              <a:buBlip>
                <a:blip r:embed="rId2"/>
              </a:buBlip>
              <a:defRPr sz="3759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Antonio and Sebastian and Alonso and Gonzalo</a:t>
            </a:r>
            <a:endParaRPr sz="1128"/>
          </a:p>
          <a:p>
            <a:pPr lvl="1" marL="996280" indent="-781396" algn="ctr" defTabSz="274574">
              <a:spcBef>
                <a:spcPts val="0"/>
              </a:spcBef>
              <a:buClr>
                <a:srgbClr val="003366"/>
              </a:buClr>
              <a:buSzPct val="80000"/>
              <a:buFont typeface="Wingdings"/>
              <a:buBlip>
                <a:blip r:embed="rId2"/>
              </a:buBlip>
              <a:defRPr sz="3759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Trinculo and Stephano working with Caliban to overthrow Prospero</a:t>
            </a:r>
          </a:p>
          <a:p>
            <a:pPr lvl="1" marL="996280" indent="-781396" algn="ctr" defTabSz="274574">
              <a:spcBef>
                <a:spcPts val="0"/>
              </a:spcBef>
              <a:buClr>
                <a:srgbClr val="003366"/>
              </a:buClr>
              <a:buSzPct val="80000"/>
              <a:buFont typeface="Wingdings"/>
              <a:buBlip>
                <a:blip r:embed="rId2"/>
              </a:buBlip>
              <a:defRPr sz="3759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This is concerned with the questions of power and legitimate rule that are key to depictions of colonialism.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FDFF"/>
            </a:gs>
            <a:gs pos="100000">
              <a:srgbClr val="0433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he play opens with a huge storm (a tempest)."/>
          <p:cNvSpPr txBox="1"/>
          <p:nvPr>
            <p:ph type="title"/>
          </p:nvPr>
        </p:nvSpPr>
        <p:spPr>
          <a:xfrm>
            <a:off x="1121833" y="735574"/>
            <a:ext cx="11099801" cy="2190023"/>
          </a:xfrm>
          <a:prstGeom prst="rect">
            <a:avLst/>
          </a:prstGeom>
        </p:spPr>
        <p:txBody>
          <a:bodyPr/>
          <a:lstStyle>
            <a:lvl1pPr defTabSz="373887">
              <a:defRPr sz="4992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The play opens with a huge storm (a tempest). </a:t>
            </a:r>
          </a:p>
        </p:txBody>
      </p:sp>
      <p:pic>
        <p:nvPicPr>
          <p:cNvPr id="172" name="IMG_0261.jpg" descr="IMG_026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3286" y="2287009"/>
            <a:ext cx="11118228" cy="63916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FDFF"/>
            </a:gs>
            <a:gs pos="100000">
              <a:srgbClr val="0433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IMG_0262.jpg" descr="IMG_026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7800" y="2186516"/>
            <a:ext cx="10515600" cy="6184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Prospero tells Miranda that he caused the storm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3887">
              <a:defRPr sz="4992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Prospero tells Miranda that he caused the storm.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the-tempest.jpg" descr="the-tempes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6547" y="2259579"/>
            <a:ext cx="9466510" cy="6682242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William Shakespeare’s…"/>
          <p:cNvSpPr txBox="1"/>
          <p:nvPr/>
        </p:nvSpPr>
        <p:spPr>
          <a:xfrm>
            <a:off x="1470186" y="712622"/>
            <a:ext cx="9559232" cy="1397093"/>
          </a:xfrm>
          <a:prstGeom prst="rect">
            <a:avLst/>
          </a:prstGeom>
          <a:gradFill>
            <a:gsLst>
              <a:gs pos="0">
                <a:schemeClr val="accent1">
                  <a:satOff val="-3355"/>
                  <a:lumOff val="26614"/>
                </a:schemeClr>
              </a:gs>
              <a:gs pos="100000">
                <a:schemeClr val="accent1">
                  <a:hueOff val="47394"/>
                  <a:satOff val="-25753"/>
                  <a:lumOff val="-7544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33679">
              <a:lnSpc>
                <a:spcPct val="150000"/>
              </a:lnSpc>
              <a:defRPr sz="1280">
                <a:latin typeface="Marker Felt"/>
                <a:ea typeface="Marker Felt"/>
                <a:cs typeface="Marker Felt"/>
                <a:sym typeface="Marker Felt"/>
              </a:defRPr>
            </a:pPr>
          </a:p>
          <a:p>
            <a:pPr defTabSz="233679">
              <a:defRPr sz="3200">
                <a:solidFill>
                  <a:srgbClr val="FFFFF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William Shakespeare’s </a:t>
            </a:r>
          </a:p>
          <a:p>
            <a:pPr defTabSz="233679">
              <a:defRPr sz="3200">
                <a:solidFill>
                  <a:srgbClr val="FFFFFF"/>
                </a:solidFill>
                <a:latin typeface="Marker Felt"/>
                <a:ea typeface="Marker Felt"/>
                <a:cs typeface="Marker Felt"/>
                <a:sym typeface="Marker Felt"/>
              </a:defRPr>
            </a:pPr>
            <a:r>
              <a:t>The Tempest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FDFF"/>
            </a:gs>
            <a:gs pos="100000">
              <a:srgbClr val="0433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Ariel fetches Ferdinand, who falls in love with Miranda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2204">
              <a:defRPr sz="496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		Ariel fetches Ferdinand, who falls in love with Miranda.</a:t>
            </a:r>
          </a:p>
        </p:txBody>
      </p:sp>
      <p:pic>
        <p:nvPicPr>
          <p:cNvPr id="178" name="IMG_0263.jpg" descr="IMG_026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3933" y="2304589"/>
            <a:ext cx="10769601" cy="6321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FDFF"/>
            </a:gs>
            <a:gs pos="100000">
              <a:srgbClr val="0433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G_0264.jpg" descr="IMG_026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600" y="2305050"/>
            <a:ext cx="10515600" cy="576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Antonio and Sebastian plot to kill Alonso, the King of Naples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2204">
              <a:defRPr sz="496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		Antonio and Sebastian plot to kill Alonso, the King of Naples.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FDFF"/>
            </a:gs>
            <a:gs pos="100000">
              <a:srgbClr val="0433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he ship’s jester and butler meet Caliban and feed him alcohol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2204">
              <a:defRPr sz="496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		The ship’s jester and butler meet Caliban and feed him alcohol.</a:t>
            </a:r>
          </a:p>
        </p:txBody>
      </p:sp>
      <p:pic>
        <p:nvPicPr>
          <p:cNvPr id="184" name="IMG_0265.jpg" descr="IMG_026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4600" y="2402416"/>
            <a:ext cx="10515600" cy="6032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FDFF"/>
            </a:gs>
            <a:gs pos="100000">
              <a:srgbClr val="0433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aliban suggests that they should kill Prospero, and Ariel overhears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2204">
              <a:defRPr sz="496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		Caliban suggests that they should kill Prospero, and Ariel overhears.</a:t>
            </a:r>
          </a:p>
        </p:txBody>
      </p:sp>
      <p:pic>
        <p:nvPicPr>
          <p:cNvPr id="187" name="IMG_0266.jpg" descr="IMG_026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1261" y="2813050"/>
            <a:ext cx="10515601" cy="5880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FDFF"/>
            </a:gs>
            <a:gs pos="100000">
              <a:srgbClr val="0433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rospero uses magic to scare Alonso and spoil Caliban’s plot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2204">
              <a:defRPr sz="496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		Prospero uses magic to scare Alonso and spoil Caliban’s plot.</a:t>
            </a:r>
          </a:p>
        </p:txBody>
      </p:sp>
      <p:pic>
        <p:nvPicPr>
          <p:cNvPr id="190" name="IMG_0267.jpg" descr="IMG_026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500" y="2779183"/>
            <a:ext cx="9829800" cy="5562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FDFF"/>
            </a:gs>
            <a:gs pos="100000">
              <a:srgbClr val="0433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rospero forgives everyone for their former betrayals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2204">
              <a:defRPr sz="496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		Prospero forgives everyone for their former betrayals.</a:t>
            </a:r>
          </a:p>
        </p:txBody>
      </p:sp>
      <p:pic>
        <p:nvPicPr>
          <p:cNvPr id="193" name="IMG_0268.jpg" descr="IMG_026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2656416"/>
            <a:ext cx="10160000" cy="5930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00FDFF"/>
            </a:gs>
            <a:gs pos="100000">
              <a:srgbClr val="0433FF"/>
            </a:gs>
          </a:gsLst>
          <a:lin ang="6577684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creen Shot 2019-10-12 at 3.39.50 pm.png" descr="Screen Shot 2019-10-12 at 3.39.50 pm.png"/>
          <p:cNvPicPr>
            <a:picLocks noChangeAspect="1"/>
          </p:cNvPicPr>
          <p:nvPr/>
        </p:nvPicPr>
        <p:blipFill>
          <a:blip r:embed="rId2">
            <a:extLst/>
          </a:blip>
          <a:srcRect l="0" t="0" r="1600" b="1558"/>
          <a:stretch>
            <a:fillRect/>
          </a:stretch>
        </p:blipFill>
        <p:spPr>
          <a:xfrm>
            <a:off x="1495460" y="1636910"/>
            <a:ext cx="9678433" cy="71238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Screenshot 2023-08-13 at 6.47.55 PM.png" descr="Screenshot 2023-08-13 at 6.47.55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9916008">
            <a:off x="1613429" y="3243591"/>
            <a:ext cx="5524501" cy="1143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Screenshot 2023-08-13 at 6.51.55 PM.png" descr="Screenshot 2023-08-13 at 6.51.55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912007">
            <a:off x="2667529" y="4869136"/>
            <a:ext cx="4559301" cy="1066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member:…"/>
          <p:cNvSpPr txBox="1"/>
          <p:nvPr>
            <p:ph type="body" idx="1"/>
          </p:nvPr>
        </p:nvSpPr>
        <p:spPr>
          <a:xfrm>
            <a:off x="952500" y="1113966"/>
            <a:ext cx="11099800" cy="770064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satOff val="-3355"/>
                  <a:lumOff val="26614"/>
                </a:schemeClr>
              </a:gs>
            </a:gsLst>
            <a:path>
              <a:fillToRect l="50000" t="-202" r="50000" b="100202"/>
            </a:path>
          </a:gradFill>
        </p:spPr>
        <p:txBody>
          <a:bodyPr/>
          <a:lstStyle/>
          <a:p>
            <a:pPr marL="0" indent="0" algn="ctr">
              <a:spcBef>
                <a:spcPts val="0"/>
              </a:spcBef>
              <a:buClr>
                <a:srgbClr val="E2001A"/>
              </a:buClr>
              <a:buSzTx/>
              <a:buFont typeface="Arial"/>
              <a:buNone/>
              <a:defRPr sz="8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>
                <a:latin typeface="Marker Felt"/>
                <a:ea typeface="Marker Felt"/>
                <a:cs typeface="Marker Felt"/>
                <a:sym typeface="Marker Felt"/>
              </a:rPr>
              <a:t>Remember</a:t>
            </a:r>
            <a:r>
              <a:t>:</a:t>
            </a:r>
          </a:p>
          <a:p>
            <a:pPr marL="0" indent="0" algn="ctr">
              <a:spcBef>
                <a:spcPts val="0"/>
              </a:spcBef>
              <a:buClr>
                <a:srgbClr val="E2001A"/>
              </a:buClr>
              <a:buSzTx/>
              <a:buFont typeface="Arial"/>
              <a:buNone/>
              <a:defRPr sz="8000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marL="0" indent="0" algn="ctr">
              <a:lnSpc>
                <a:spcPct val="200000"/>
              </a:lnSpc>
              <a:spcBef>
                <a:spcPts val="0"/>
              </a:spcBef>
              <a:buClr>
                <a:srgbClr val="E2001A"/>
              </a:buClr>
              <a:buSzTx/>
              <a:buFont typeface="Arial"/>
              <a:buNone/>
              <a:defRPr sz="8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3500"/>
              <a:t>“Shakespeare gives you a passport through life-a 360 degree view of what it is to be human”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OURCES…"/>
          <p:cNvSpPr/>
          <p:nvPr>
            <p:ph type="body" idx="1"/>
          </p:nvPr>
        </p:nvSpPr>
        <p:spPr>
          <a:xfrm>
            <a:off x="952500" y="1598083"/>
            <a:ext cx="11099801" cy="6286501"/>
          </a:xfrm>
          <a:prstGeom prst="rect">
            <a:avLst/>
          </a:prstGeom>
          <a:gradFill>
            <a:gsLst>
              <a:gs pos="0">
                <a:schemeClr val="accent1">
                  <a:hueOff val="47394"/>
                  <a:satOff val="-25753"/>
                  <a:lumOff val="-7544"/>
                </a:schemeClr>
              </a:gs>
              <a:gs pos="100000">
                <a:schemeClr val="accent1">
                  <a:satOff val="-3355"/>
                  <a:lumOff val="26614"/>
                </a:schemeClr>
              </a:gs>
            </a:gsLst>
            <a:lin ang="5400000"/>
          </a:gradFill>
          <a:effectLst>
            <a:outerShdw sx="100000" sy="100000" kx="0" ky="0" algn="b" rotWithShape="0" blurRad="0" dist="0" dir="0">
              <a:srgbClr val="000000">
                <a:alpha val="78803"/>
              </a:srgbClr>
            </a:outerShdw>
          </a:effectLst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7000">
                <a:latin typeface="Marker Felt"/>
                <a:ea typeface="Marker Felt"/>
                <a:cs typeface="Marker Felt"/>
                <a:sym typeface="Marker Felt"/>
              </a:defRPr>
            </a:pPr>
            <a:r>
              <a:t>SOURCES</a:t>
            </a:r>
          </a:p>
          <a:p>
            <a:pPr marL="228600" indent="-228600">
              <a:lnSpc>
                <a:spcPct val="200000"/>
              </a:lnSpc>
              <a:spcBef>
                <a:spcPts val="0"/>
              </a:spcBef>
              <a:buSzPct val="80000"/>
              <a:buBlip>
                <a:blip r:embed="rId2"/>
              </a:buBlip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The truly original work by Shakespeare.</a:t>
            </a:r>
          </a:p>
          <a:p>
            <a:pPr marL="228600" indent="-228600">
              <a:lnSpc>
                <a:spcPct val="200000"/>
              </a:lnSpc>
              <a:spcBef>
                <a:spcPts val="0"/>
              </a:spcBef>
              <a:buSzPct val="80000"/>
              <a:buBlip>
                <a:blip r:embed="rId2"/>
              </a:buBlip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Inspired by Italian </a:t>
            </a:r>
            <a:r>
              <a:t>Commedia Dell’Arte</a:t>
            </a:r>
            <a:r>
              <a:t> stories of shipwrecked sailors.</a:t>
            </a:r>
          </a:p>
          <a:p>
            <a:pPr marL="228600" indent="-228600">
              <a:lnSpc>
                <a:spcPct val="200000"/>
              </a:lnSpc>
              <a:spcBef>
                <a:spcPts val="0"/>
              </a:spcBef>
              <a:buSzPct val="80000"/>
              <a:buBlip>
                <a:blip r:embed="rId2"/>
              </a:buBlip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Recounts 1609 shipwreck in Bermuda of Virginia-bound colonists.Written late 1610 or 1611.</a:t>
            </a:r>
          </a:p>
          <a:p>
            <a:pPr marL="195942" indent="-195942">
              <a:lnSpc>
                <a:spcPct val="200000"/>
              </a:lnSpc>
              <a:spcBef>
                <a:spcPts val="0"/>
              </a:spcBef>
              <a:buSzPct val="80000"/>
              <a:buBlip>
                <a:blip r:embed="rId2"/>
              </a:buBlip>
              <a:defRPr sz="35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3000"/>
              <a:t>First published in the First Folio, 1623. 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ETTING…"/>
          <p:cNvSpPr txBox="1"/>
          <p:nvPr>
            <p:ph type="body" idx="1"/>
          </p:nvPr>
        </p:nvSpPr>
        <p:spPr>
          <a:xfrm>
            <a:off x="1323974" y="1227005"/>
            <a:ext cx="10356852" cy="775679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satOff val="-3355"/>
                  <a:lumOff val="26614"/>
                </a:schemeClr>
              </a:gs>
            </a:gsLst>
            <a:lin ang="5400000"/>
          </a:gradFill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000">
                <a:latin typeface="Marker Felt"/>
                <a:ea typeface="Marker Felt"/>
                <a:cs typeface="Marker Felt"/>
                <a:sym typeface="Marker Felt"/>
              </a:defRPr>
            </a:pPr>
            <a:r>
              <a:t>SETTING</a:t>
            </a:r>
          </a:p>
          <a:p>
            <a:pPr marL="0" indent="0" algn="ctr">
              <a:spcBef>
                <a:spcPts val="0"/>
              </a:spcBef>
              <a:buSzTx/>
              <a:buNone/>
              <a:defRPr sz="5000">
                <a:latin typeface="Lucida Grande"/>
                <a:ea typeface="Lucida Grande"/>
                <a:cs typeface="Lucida Grande"/>
                <a:sym typeface="Lucida Grande"/>
              </a:defRPr>
            </a:pPr>
          </a:p>
          <a:p>
            <a:pPr marL="228600" indent="-228600" algn="ctr">
              <a:lnSpc>
                <a:spcPct val="200000"/>
              </a:lnSpc>
              <a:spcBef>
                <a:spcPts val="0"/>
              </a:spcBef>
              <a:buSzPct val="80000"/>
              <a:buBlip>
                <a:blip r:embed="rId2"/>
              </a:buBlip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The Enchanted Island: Before the Cell of Prospero (1797)</a:t>
            </a:r>
          </a:p>
          <a:p>
            <a:pPr marL="228600" indent="-228600" algn="ctr">
              <a:lnSpc>
                <a:spcPct val="200000"/>
              </a:lnSpc>
              <a:spcBef>
                <a:spcPts val="0"/>
              </a:spcBef>
              <a:buSzPct val="80000"/>
              <a:buBlip>
                <a:blip r:embed="rId2"/>
              </a:buBlip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The actual location of the  island is not known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riangle"/>
          <p:cNvSpPr/>
          <p:nvPr/>
        </p:nvSpPr>
        <p:spPr>
          <a:xfrm>
            <a:off x="1654249" y="783240"/>
            <a:ext cx="9696302" cy="74214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>
                  <a:hueOff val="47394"/>
                  <a:satOff val="-25753"/>
                  <a:lumOff val="-7544"/>
                </a:schemeClr>
              </a:gs>
              <a:gs pos="100000">
                <a:schemeClr val="accent1">
                  <a:satOff val="-3355"/>
                  <a:lumOff val="26614"/>
                </a:scheme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0" dist="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lnSpc>
                <a:spcPct val="200000"/>
              </a:lnSpc>
              <a:defRPr sz="2800">
                <a:solidFill>
                  <a:srgbClr val="FFFFFF"/>
                </a:solidFill>
              </a:defRPr>
            </a:pPr>
          </a:p>
        </p:txBody>
      </p:sp>
      <p:sp>
        <p:nvSpPr>
          <p:cNvPr id="131" name="Prospero"/>
          <p:cNvSpPr txBox="1"/>
          <p:nvPr/>
        </p:nvSpPr>
        <p:spPr>
          <a:xfrm>
            <a:off x="5807056" y="808012"/>
            <a:ext cx="148678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b="1" sz="2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Prospero</a:t>
            </a:r>
          </a:p>
        </p:txBody>
      </p:sp>
      <p:sp>
        <p:nvSpPr>
          <p:cNvPr id="132" name="Ferdinand"/>
          <p:cNvSpPr txBox="1"/>
          <p:nvPr/>
        </p:nvSpPr>
        <p:spPr>
          <a:xfrm>
            <a:off x="7209891" y="2300262"/>
            <a:ext cx="115785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1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Ferdinand</a:t>
            </a:r>
          </a:p>
        </p:txBody>
      </p:sp>
      <p:sp>
        <p:nvSpPr>
          <p:cNvPr id="133" name="Miranda"/>
          <p:cNvSpPr txBox="1"/>
          <p:nvPr/>
        </p:nvSpPr>
        <p:spPr>
          <a:xfrm>
            <a:off x="4939524" y="2300262"/>
            <a:ext cx="94205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1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Miranda</a:t>
            </a:r>
          </a:p>
        </p:txBody>
      </p:sp>
      <p:sp>
        <p:nvSpPr>
          <p:cNvPr id="134" name="Ariel"/>
          <p:cNvSpPr txBox="1"/>
          <p:nvPr/>
        </p:nvSpPr>
        <p:spPr>
          <a:xfrm>
            <a:off x="7923425" y="3108829"/>
            <a:ext cx="594278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1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Ariel</a:t>
            </a:r>
          </a:p>
        </p:txBody>
      </p:sp>
      <p:sp>
        <p:nvSpPr>
          <p:cNvPr id="135" name="Caliban"/>
          <p:cNvSpPr txBox="1"/>
          <p:nvPr/>
        </p:nvSpPr>
        <p:spPr>
          <a:xfrm>
            <a:off x="4590932" y="3125762"/>
            <a:ext cx="89409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1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Caliban</a:t>
            </a:r>
          </a:p>
        </p:txBody>
      </p:sp>
      <p:sp>
        <p:nvSpPr>
          <p:cNvPr id="136" name="Antonio"/>
          <p:cNvSpPr txBox="1"/>
          <p:nvPr/>
        </p:nvSpPr>
        <p:spPr>
          <a:xfrm>
            <a:off x="3816889" y="3951262"/>
            <a:ext cx="98960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1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Antonio </a:t>
            </a:r>
          </a:p>
        </p:txBody>
      </p:sp>
      <p:sp>
        <p:nvSpPr>
          <p:cNvPr id="137" name="Gonzalo"/>
          <p:cNvSpPr txBox="1"/>
          <p:nvPr/>
        </p:nvSpPr>
        <p:spPr>
          <a:xfrm>
            <a:off x="8904684" y="4698999"/>
            <a:ext cx="965883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1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Gonzalo</a:t>
            </a:r>
          </a:p>
        </p:txBody>
      </p:sp>
      <p:sp>
        <p:nvSpPr>
          <p:cNvPr id="138" name="Trinculo"/>
          <p:cNvSpPr txBox="1"/>
          <p:nvPr/>
        </p:nvSpPr>
        <p:spPr>
          <a:xfrm>
            <a:off x="9447805" y="5830862"/>
            <a:ext cx="95407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1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Trinculo</a:t>
            </a:r>
          </a:p>
        </p:txBody>
      </p:sp>
      <p:sp>
        <p:nvSpPr>
          <p:cNvPr id="139" name="Stephano"/>
          <p:cNvSpPr txBox="1"/>
          <p:nvPr/>
        </p:nvSpPr>
        <p:spPr>
          <a:xfrm>
            <a:off x="2695655" y="5830862"/>
            <a:ext cx="109786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1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Stephano</a:t>
            </a:r>
          </a:p>
        </p:txBody>
      </p:sp>
      <p:sp>
        <p:nvSpPr>
          <p:cNvPr id="140" name="Spirits"/>
          <p:cNvSpPr txBox="1"/>
          <p:nvPr/>
        </p:nvSpPr>
        <p:spPr>
          <a:xfrm>
            <a:off x="2168909" y="6774896"/>
            <a:ext cx="786142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1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Spirits</a:t>
            </a:r>
          </a:p>
        </p:txBody>
      </p:sp>
      <p:sp>
        <p:nvSpPr>
          <p:cNvPr id="141" name="Alonso"/>
          <p:cNvSpPr txBox="1"/>
          <p:nvPr/>
        </p:nvSpPr>
        <p:spPr>
          <a:xfrm>
            <a:off x="3375979" y="4698999"/>
            <a:ext cx="84591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1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Alonso</a:t>
            </a:r>
          </a:p>
        </p:txBody>
      </p:sp>
      <p:sp>
        <p:nvSpPr>
          <p:cNvPr id="142" name="Boatswain"/>
          <p:cNvSpPr txBox="1"/>
          <p:nvPr/>
        </p:nvSpPr>
        <p:spPr>
          <a:xfrm>
            <a:off x="10096338" y="6774896"/>
            <a:ext cx="1253996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1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 Boatswain</a:t>
            </a:r>
          </a:p>
        </p:txBody>
      </p:sp>
      <p:sp>
        <p:nvSpPr>
          <p:cNvPr id="143" name="Sebastian"/>
          <p:cNvSpPr txBox="1"/>
          <p:nvPr/>
        </p:nvSpPr>
        <p:spPr>
          <a:xfrm>
            <a:off x="8218096" y="3951262"/>
            <a:ext cx="1134239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b="1" sz="1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Sebastian</a:t>
            </a:r>
          </a:p>
        </p:txBody>
      </p:sp>
      <p:sp>
        <p:nvSpPr>
          <p:cNvPr id="144" name="absent Sycorax"/>
          <p:cNvSpPr txBox="1"/>
          <p:nvPr/>
        </p:nvSpPr>
        <p:spPr>
          <a:xfrm>
            <a:off x="5502216" y="1554137"/>
            <a:ext cx="209646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b="1" sz="21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absent Sycorax</a:t>
            </a:r>
          </a:p>
        </p:txBody>
      </p:sp>
      <p:sp>
        <p:nvSpPr>
          <p:cNvPr id="145" name="The Character Pyramid"/>
          <p:cNvSpPr txBox="1"/>
          <p:nvPr>
            <p:ph type="title"/>
          </p:nvPr>
        </p:nvSpPr>
        <p:spPr>
          <a:xfrm>
            <a:off x="732366" y="8324850"/>
            <a:ext cx="11099801" cy="992056"/>
          </a:xfrm>
          <a:prstGeom prst="rect">
            <a:avLst/>
          </a:prstGeom>
        </p:spPr>
        <p:txBody>
          <a:bodyPr/>
          <a:lstStyle>
            <a:lvl1pPr defTabSz="473201">
              <a:defRPr sz="6480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The Character Pyramid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Introduction…"/>
          <p:cNvSpPr/>
          <p:nvPr>
            <p:ph type="body" idx="1"/>
          </p:nvPr>
        </p:nvSpPr>
        <p:spPr>
          <a:xfrm>
            <a:off x="736600" y="971550"/>
            <a:ext cx="11290846" cy="7632700"/>
          </a:xfrm>
          <a:prstGeom prst="rect">
            <a:avLst/>
          </a:prstGeom>
          <a:gradFill>
            <a:gsLst>
              <a:gs pos="0">
                <a:schemeClr val="accent1">
                  <a:hueOff val="47394"/>
                  <a:satOff val="-25753"/>
                  <a:lumOff val="-7544"/>
                </a:schemeClr>
              </a:gs>
              <a:gs pos="100000">
                <a:schemeClr val="accent1">
                  <a:satOff val="-3355"/>
                  <a:lumOff val="26614"/>
                </a:schemeClr>
              </a:gs>
            </a:gsLst>
            <a:lin ang="5400000"/>
          </a:gradFill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8000">
                <a:latin typeface="Marker Felt"/>
                <a:ea typeface="Marker Felt"/>
                <a:cs typeface="Marker Felt"/>
                <a:sym typeface="Marker Felt"/>
              </a:defRPr>
            </a:pPr>
            <a:r>
              <a:t>Introduction </a:t>
            </a:r>
          </a:p>
          <a:p>
            <a:pPr marL="228599" indent="-228599">
              <a:lnSpc>
                <a:spcPct val="200000"/>
              </a:lnSpc>
              <a:spcBef>
                <a:spcPts val="0"/>
              </a:spcBef>
              <a:buSzPct val="80000"/>
              <a:buBlip>
                <a:blip r:embed="rId2"/>
              </a:buBlip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The Tempest is thought to be the last play. </a:t>
            </a:r>
          </a:p>
          <a:p>
            <a:pPr marL="228599" indent="-228599">
              <a:lnSpc>
                <a:spcPct val="200000"/>
              </a:lnSpc>
              <a:spcBef>
                <a:spcPts val="0"/>
              </a:spcBef>
              <a:buSzPct val="80000"/>
              <a:buBlip>
                <a:blip r:embed="rId2"/>
              </a:buBlip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There are two prequels and three plots in the story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requel: 1…"/>
          <p:cNvSpPr/>
          <p:nvPr>
            <p:ph type="body" idx="1"/>
          </p:nvPr>
        </p:nvSpPr>
        <p:spPr>
          <a:xfrm>
            <a:off x="1238795" y="1081649"/>
            <a:ext cx="10527210" cy="7164885"/>
          </a:xfrm>
          <a:prstGeom prst="rect">
            <a:avLst/>
          </a:prstGeom>
          <a:gradFill>
            <a:gsLst>
              <a:gs pos="0">
                <a:schemeClr val="accent1">
                  <a:satOff val="-3355"/>
                  <a:lumOff val="26614"/>
                </a:schemeClr>
              </a:gs>
              <a:gs pos="100000">
                <a:schemeClr val="accent1"/>
              </a:gs>
            </a:gsLst>
            <a:lin ang="5400000"/>
          </a:gradFill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8000">
                <a:latin typeface="Marker Felt"/>
                <a:ea typeface="Marker Felt"/>
                <a:cs typeface="Marker Felt"/>
                <a:sym typeface="Marker Felt"/>
              </a:defRPr>
            </a:pPr>
            <a:r>
              <a:t>Prequel: 1</a:t>
            </a:r>
          </a:p>
          <a:p>
            <a:pPr marL="228599" indent="-228599">
              <a:lnSpc>
                <a:spcPct val="200000"/>
              </a:lnSpc>
              <a:spcBef>
                <a:spcPts val="0"/>
              </a:spcBef>
              <a:buSzPct val="80000"/>
              <a:buBlip>
                <a:blip r:embed="rId2"/>
              </a:buBlip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Sycorax, Caliban and Ariel lived on the island. </a:t>
            </a:r>
          </a:p>
          <a:p>
            <a:pPr marL="228599" indent="-228599">
              <a:lnSpc>
                <a:spcPct val="200000"/>
              </a:lnSpc>
              <a:spcBef>
                <a:spcPts val="0"/>
              </a:spcBef>
              <a:buSzPct val="80000"/>
              <a:buBlip>
                <a:blip r:embed="rId2"/>
              </a:buBlip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Sycorax commanded Ariel to use it’s magic for bad and Ariel refused. </a:t>
            </a:r>
          </a:p>
          <a:p>
            <a:pPr marL="228599" indent="-228599">
              <a:lnSpc>
                <a:spcPct val="200000"/>
              </a:lnSpc>
              <a:spcBef>
                <a:spcPts val="0"/>
              </a:spcBef>
              <a:buSzPct val="80000"/>
              <a:buBlip>
                <a:blip r:embed="rId2"/>
              </a:buBlip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Sycorax casts a spell that trapped Ariel within a tree. </a:t>
            </a:r>
          </a:p>
          <a:p>
            <a:pPr marL="228599" indent="-228599">
              <a:lnSpc>
                <a:spcPct val="200000"/>
              </a:lnSpc>
              <a:spcBef>
                <a:spcPts val="0"/>
              </a:spcBef>
              <a:buSzPct val="80000"/>
              <a:buBlip>
                <a:blip r:embed="rId2"/>
              </a:buBlip>
              <a:defRPr sz="30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When Sycorax died, Ariel stayed trapped in the tree until 12 years later when Prospero released it.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requel:2…"/>
          <p:cNvSpPr/>
          <p:nvPr>
            <p:ph type="body" idx="1"/>
          </p:nvPr>
        </p:nvSpPr>
        <p:spPr>
          <a:xfrm>
            <a:off x="952500" y="744016"/>
            <a:ext cx="11099801" cy="8499908"/>
          </a:xfrm>
          <a:prstGeom prst="rect">
            <a:avLst/>
          </a:prstGeom>
          <a:gradFill>
            <a:gsLst>
              <a:gs pos="0">
                <a:schemeClr val="accent1">
                  <a:satOff val="-3355"/>
                  <a:lumOff val="26614"/>
                </a:schemeClr>
              </a:gs>
              <a:gs pos="100000">
                <a:schemeClr val="accent1"/>
              </a:gs>
            </a:gsLst>
            <a:lin ang="5400000"/>
          </a:gradFill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0" indent="0" algn="ctr" defTabSz="473201">
              <a:spcBef>
                <a:spcPts val="0"/>
              </a:spcBef>
              <a:buSzTx/>
              <a:buNone/>
              <a:defRPr sz="6480">
                <a:latin typeface="Marker Felt"/>
                <a:ea typeface="Marker Felt"/>
                <a:cs typeface="Marker Felt"/>
                <a:sym typeface="Marker Felt"/>
              </a:defRPr>
            </a:pPr>
            <a:r>
              <a:t>Prequel:2 </a:t>
            </a:r>
          </a:p>
          <a:p>
            <a:pPr marL="185165" indent="-185165" defTabSz="473201">
              <a:lnSpc>
                <a:spcPct val="200000"/>
              </a:lnSpc>
              <a:spcBef>
                <a:spcPts val="0"/>
              </a:spcBef>
              <a:buSzPct val="80000"/>
              <a:buBlip>
                <a:blip r:embed="rId2"/>
              </a:buBlip>
              <a:defRPr sz="243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Twelve years ago, Prospero was the Duke of Milan. </a:t>
            </a:r>
          </a:p>
          <a:p>
            <a:pPr marL="185165" indent="-185165" defTabSz="473201">
              <a:lnSpc>
                <a:spcPct val="200000"/>
              </a:lnSpc>
              <a:spcBef>
                <a:spcPts val="0"/>
              </a:spcBef>
              <a:buSzPct val="80000"/>
              <a:buBlip>
                <a:blip r:embed="rId2"/>
              </a:buBlip>
              <a:defRPr sz="243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His brother (Antonio) was jealous and plotted against Prospero with the King of Naples (Alonso). </a:t>
            </a:r>
          </a:p>
          <a:p>
            <a:pPr marL="185165" indent="-185165" defTabSz="473201">
              <a:lnSpc>
                <a:spcPct val="200000"/>
              </a:lnSpc>
              <a:spcBef>
                <a:spcPts val="0"/>
              </a:spcBef>
              <a:buSzPct val="80000"/>
              <a:buBlip>
                <a:blip r:embed="rId2"/>
              </a:buBlip>
              <a:defRPr sz="243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One night, Prospero and his young daughter Miranda were seized, thrown into a small boat and pushed into the ocean. </a:t>
            </a:r>
          </a:p>
          <a:p>
            <a:pPr marL="185165" indent="-185165" defTabSz="473201">
              <a:lnSpc>
                <a:spcPct val="200000"/>
              </a:lnSpc>
              <a:spcBef>
                <a:spcPts val="0"/>
              </a:spcBef>
              <a:buSzPct val="80000"/>
              <a:buBlip>
                <a:blip r:embed="rId2"/>
              </a:buBlip>
              <a:defRPr sz="243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Luckily, Prospero’s old friend, Gonzalo, had crept to the boat earlier and hidden food, water and Prospero’s books to help his friend survive.</a:t>
            </a:r>
          </a:p>
          <a:p>
            <a:pPr marL="185165" indent="-185165" defTabSz="473201">
              <a:lnSpc>
                <a:spcPct val="200000"/>
              </a:lnSpc>
              <a:spcBef>
                <a:spcPts val="0"/>
              </a:spcBef>
              <a:buSzPct val="80000"/>
              <a:buBlip>
                <a:blip r:embed="rId2"/>
              </a:buBlip>
              <a:defRPr sz="243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 Prospero and Miranda came ashore at an island where they found the monster Caliban and Prospero released Ariel from the tree.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