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313" r:id="rId2"/>
    <p:sldId id="260" r:id="rId3"/>
    <p:sldId id="261" r:id="rId4"/>
    <p:sldId id="262" r:id="rId5"/>
    <p:sldId id="263" r:id="rId6"/>
    <p:sldId id="264" r:id="rId7"/>
    <p:sldId id="265" r:id="rId8"/>
    <p:sldId id="268" r:id="rId9"/>
    <p:sldId id="269" r:id="rId10"/>
    <p:sldId id="266" r:id="rId11"/>
    <p:sldId id="267"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83E54A-B6E8-40ED-939A-E9A00FDE4F71}" type="datetimeFigureOut">
              <a:rPr lang="en-US" smtClean="0"/>
              <a:t>01-03-2024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A245C6-FD9D-479D-99DA-DB0E3F62F6F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10517357-DC68-43E1-9173-9B31D3D43C2A}" type="slidenum">
              <a:rPr lang="en-US" smtClean="0"/>
              <a:pPr/>
              <a:t>1</a:t>
            </a:fld>
            <a:endParaRPr lang="en-US" smtClean="0"/>
          </a:p>
        </p:txBody>
      </p:sp>
      <p:sp>
        <p:nvSpPr>
          <p:cNvPr id="16387" name="Rectangle 1026"/>
          <p:cNvSpPr>
            <a:spLocks noGrp="1" noRot="1" noChangeAspect="1" noChangeArrowheads="1" noTextEdit="1"/>
          </p:cNvSpPr>
          <p:nvPr>
            <p:ph type="sldImg"/>
          </p:nvPr>
        </p:nvSpPr>
        <p:spPr>
          <a:solidFill>
            <a:srgbClr val="FFFFFF"/>
          </a:solidFill>
          <a:ln/>
        </p:spPr>
      </p:sp>
      <p:sp>
        <p:nvSpPr>
          <p:cNvPr id="16388" name="Rectangle 1027"/>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B210A9-2BFC-4AE6-A577-EA6A6B7B8A11}" type="datetimeFigureOut">
              <a:rPr lang="en-US" smtClean="0"/>
              <a:t>01-03-2024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210A9-2BFC-4AE6-A577-EA6A6B7B8A11}" type="datetimeFigureOut">
              <a:rPr lang="en-US" smtClean="0"/>
              <a:t>01-03-2024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210A9-2BFC-4AE6-A577-EA6A6B7B8A11}" type="datetimeFigureOut">
              <a:rPr lang="en-US" smtClean="0"/>
              <a:t>01-03-2024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210A9-2BFC-4AE6-A577-EA6A6B7B8A11}" type="datetimeFigureOut">
              <a:rPr lang="en-US" smtClean="0"/>
              <a:t>01-03-2024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B210A9-2BFC-4AE6-A577-EA6A6B7B8A11}" type="datetimeFigureOut">
              <a:rPr lang="en-US" smtClean="0"/>
              <a:t>01-03-2024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B210A9-2BFC-4AE6-A577-EA6A6B7B8A11}" type="datetimeFigureOut">
              <a:rPr lang="en-US" smtClean="0"/>
              <a:t>01-03-2024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B210A9-2BFC-4AE6-A577-EA6A6B7B8A11}" type="datetimeFigureOut">
              <a:rPr lang="en-US" smtClean="0"/>
              <a:t>01-03-2024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B210A9-2BFC-4AE6-A577-EA6A6B7B8A11}" type="datetimeFigureOut">
              <a:rPr lang="en-US" smtClean="0"/>
              <a:t>01-03-2024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210A9-2BFC-4AE6-A577-EA6A6B7B8A11}" type="datetimeFigureOut">
              <a:rPr lang="en-US" smtClean="0"/>
              <a:t>01-03-2024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210A9-2BFC-4AE6-A577-EA6A6B7B8A11}" type="datetimeFigureOut">
              <a:rPr lang="en-US" smtClean="0"/>
              <a:t>01-03-2024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210A9-2BFC-4AE6-A577-EA6A6B7B8A11}" type="datetimeFigureOut">
              <a:rPr lang="en-US" smtClean="0"/>
              <a:t>01-03-2024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7286B5-4604-43A9-8CCD-621E6F45CB0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210A9-2BFC-4AE6-A577-EA6A6B7B8A11}" type="datetimeFigureOut">
              <a:rPr lang="en-US" smtClean="0"/>
              <a:t>01-03-2024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7286B5-4604-43A9-8CCD-621E6F45CB0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4294967295"/>
          </p:nvPr>
        </p:nvSpPr>
        <p:spPr>
          <a:xfrm>
            <a:off x="6553200" y="6248400"/>
            <a:ext cx="1905000" cy="457200"/>
          </a:xfrm>
          <a:prstGeom prst="rect">
            <a:avLst/>
          </a:prstGeom>
          <a:noFill/>
        </p:spPr>
        <p:txBody>
          <a:bodyPr/>
          <a:lstStyle/>
          <a:p>
            <a:fld id="{1FB971AC-EA3B-4716-BC7D-8A776BE2C039}" type="slidenum">
              <a:rPr lang="en-US" smtClean="0"/>
              <a:pPr/>
              <a:t>1</a:t>
            </a:fld>
            <a:endParaRPr lang="en-US" smtClean="0"/>
          </a:p>
        </p:txBody>
      </p:sp>
      <p:sp>
        <p:nvSpPr>
          <p:cNvPr id="3077" name="Rectangle 3"/>
          <p:cNvSpPr>
            <a:spLocks noGrp="1" noChangeArrowheads="1"/>
          </p:cNvSpPr>
          <p:nvPr>
            <p:ph type="subTitle" idx="4294967295"/>
          </p:nvPr>
        </p:nvSpPr>
        <p:spPr>
          <a:xfrm>
            <a:off x="914400" y="2514600"/>
            <a:ext cx="7162800" cy="3733800"/>
          </a:xfrm>
          <a:prstGeom prst="rect">
            <a:avLst/>
          </a:prstGeom>
        </p:spPr>
        <p:txBody>
          <a:bodyPr/>
          <a:lstStyle/>
          <a:p>
            <a:pPr eaLnBrk="1" hangingPunct="1"/>
            <a:endParaRPr lang="en-US" sz="2800" b="1" dirty="0" smtClean="0">
              <a:solidFill>
                <a:schemeClr val="accent2"/>
              </a:solidFill>
            </a:endParaRPr>
          </a:p>
          <a:p>
            <a:pPr eaLnBrk="1" hangingPunct="1"/>
            <a:endParaRPr lang="en-US" sz="2800" b="1" dirty="0" smtClean="0">
              <a:solidFill>
                <a:schemeClr val="accent2"/>
              </a:solidFill>
            </a:endParaRPr>
          </a:p>
          <a:p>
            <a:pPr eaLnBrk="1" hangingPunct="1"/>
            <a:endParaRPr lang="en-US" sz="2800" b="1" dirty="0" smtClean="0">
              <a:solidFill>
                <a:schemeClr val="accent2"/>
              </a:solidFill>
            </a:endParaRPr>
          </a:p>
          <a:p>
            <a:pPr eaLnBrk="1" hangingPunct="1"/>
            <a:endParaRPr lang="en-US" sz="3600" b="1" dirty="0" smtClean="0">
              <a:solidFill>
                <a:srgbClr val="CC0000"/>
              </a:solidFill>
            </a:endParaRPr>
          </a:p>
        </p:txBody>
      </p:sp>
      <p:sp>
        <p:nvSpPr>
          <p:cNvPr id="5" name="TextBox 4"/>
          <p:cNvSpPr txBox="1"/>
          <p:nvPr/>
        </p:nvSpPr>
        <p:spPr>
          <a:xfrm>
            <a:off x="5029200" y="3886200"/>
            <a:ext cx="3429000" cy="1631216"/>
          </a:xfrm>
          <a:prstGeom prst="rect">
            <a:avLst/>
          </a:prstGeom>
          <a:noFill/>
        </p:spPr>
        <p:txBody>
          <a:bodyPr wrap="square" rtlCol="0">
            <a:spAutoFit/>
          </a:bodyPr>
          <a:lstStyle/>
          <a:p>
            <a:r>
              <a:rPr lang="en-US" sz="2000" b="1" dirty="0" smtClean="0"/>
              <a:t>Presented By</a:t>
            </a:r>
          </a:p>
          <a:p>
            <a:r>
              <a:rPr lang="en-US" sz="2000" b="1" dirty="0" smtClean="0"/>
              <a:t>Dr. Monika Patel</a:t>
            </a:r>
          </a:p>
          <a:p>
            <a:r>
              <a:rPr lang="en-US" sz="2000" b="1" dirty="0" smtClean="0"/>
              <a:t>Asst. Professor Computer Dept Durga Mahavidyalaya Raipur(CG) </a:t>
            </a:r>
            <a:endParaRPr lang="en-US" sz="2000" b="1" dirty="0"/>
          </a:p>
        </p:txBody>
      </p:sp>
      <p:sp>
        <p:nvSpPr>
          <p:cNvPr id="6" name="object 7"/>
          <p:cNvSpPr txBox="1"/>
          <p:nvPr/>
        </p:nvSpPr>
        <p:spPr>
          <a:xfrm>
            <a:off x="1295400" y="1447800"/>
            <a:ext cx="7315200" cy="745076"/>
          </a:xfrm>
          <a:prstGeom prst="rect">
            <a:avLst/>
          </a:prstGeom>
          <a:solidFill>
            <a:srgbClr val="8D863D"/>
          </a:solidFill>
        </p:spPr>
        <p:txBody>
          <a:bodyPr vert="horz" wrap="square" lIns="0" tIns="6350" rIns="0" bIns="0" rtlCol="0">
            <a:spAutoFit/>
          </a:bodyPr>
          <a:lstStyle/>
          <a:p>
            <a:pPr marL="238125">
              <a:lnSpc>
                <a:spcPct val="100000"/>
              </a:lnSpc>
              <a:spcBef>
                <a:spcPts val="50"/>
              </a:spcBef>
            </a:pPr>
            <a:r>
              <a:rPr lang="en-US" sz="4800" dirty="0" smtClean="0"/>
              <a:t>Relational Database Design</a:t>
            </a:r>
            <a:endParaRPr sz="4800">
              <a:latin typeface="Constantia"/>
              <a:cs typeface="Constantia"/>
            </a:endParaRPr>
          </a:p>
        </p:txBody>
      </p:sp>
    </p:spTree>
  </p:cSld>
  <p:clrMapOvr>
    <a:masterClrMapping/>
  </p:clrMapOvr>
  <p:transition spd="slow" advClick="0" advTm="3000">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Number Placeholder 4"/>
          <p:cNvSpPr>
            <a:spLocks noGrp="1"/>
          </p:cNvSpPr>
          <p:nvPr>
            <p:ph type="sldNum" sz="quarter" idx="11"/>
          </p:nvPr>
        </p:nvSpPr>
        <p:spPr>
          <a:noFill/>
        </p:spPr>
        <p:txBody>
          <a:bodyPr/>
          <a:lstStyle/>
          <a:p>
            <a:fld id="{655F5833-E459-42F8-BD1B-3EE06C1C52DA}" type="slidenum">
              <a:rPr lang="en-US"/>
              <a:pPr/>
              <a:t>10</a:t>
            </a:fld>
            <a:endParaRPr lang="en-US"/>
          </a:p>
        </p:txBody>
      </p:sp>
      <p:sp>
        <p:nvSpPr>
          <p:cNvPr id="220162" name="Rectangle 1026"/>
          <p:cNvSpPr>
            <a:spLocks noGrp="1" noChangeArrowheads="1"/>
          </p:cNvSpPr>
          <p:nvPr>
            <p:ph type="title"/>
          </p:nvPr>
        </p:nvSpPr>
        <p:spPr>
          <a:xfrm>
            <a:off x="685800" y="152400"/>
            <a:ext cx="8534400" cy="457200"/>
          </a:xfrm>
        </p:spPr>
        <p:txBody>
          <a:bodyPr>
            <a:normAutofit fontScale="90000"/>
          </a:bodyPr>
          <a:lstStyle/>
          <a:p>
            <a:pPr>
              <a:defRPr/>
            </a:pPr>
            <a:r>
              <a:rPr lang="en-US" sz="2800" smtClean="0"/>
              <a:t>Example of Non Lossless-Join Decomposition </a:t>
            </a:r>
          </a:p>
        </p:txBody>
      </p:sp>
      <p:sp>
        <p:nvSpPr>
          <p:cNvPr id="150532" name="Rectangle 1027"/>
          <p:cNvSpPr>
            <a:spLocks noGrp="1" noChangeArrowheads="1"/>
          </p:cNvSpPr>
          <p:nvPr>
            <p:ph type="body" idx="1"/>
          </p:nvPr>
        </p:nvSpPr>
        <p:spPr>
          <a:xfrm>
            <a:off x="1143000" y="1447800"/>
            <a:ext cx="6724650" cy="866775"/>
          </a:xfrm>
        </p:spPr>
        <p:txBody>
          <a:bodyPr>
            <a:normAutofit fontScale="92500" lnSpcReduction="20000"/>
          </a:bodyPr>
          <a:lstStyle/>
          <a:p>
            <a:pPr>
              <a:tabLst>
                <a:tab pos="2336800" algn="l"/>
                <a:tab pos="3765550" algn="l"/>
              </a:tabLst>
            </a:pPr>
            <a:r>
              <a:rPr lang="en-US" smtClean="0"/>
              <a:t>Decomposition of </a:t>
            </a:r>
            <a:r>
              <a:rPr lang="en-US" i="1" smtClean="0"/>
              <a:t>R = (A, B)</a:t>
            </a:r>
            <a:br>
              <a:rPr lang="en-US" i="1" smtClean="0"/>
            </a:br>
            <a:r>
              <a:rPr lang="en-US" i="1" smtClean="0"/>
              <a:t>	R</a:t>
            </a:r>
            <a:r>
              <a:rPr lang="en-US" i="1" baseline="-25000" smtClean="0"/>
              <a:t>2</a:t>
            </a:r>
            <a:r>
              <a:rPr lang="en-US" i="1" smtClean="0"/>
              <a:t> = (A)	R</a:t>
            </a:r>
            <a:r>
              <a:rPr lang="en-US" baseline="-25000" smtClean="0"/>
              <a:t>2</a:t>
            </a:r>
            <a:r>
              <a:rPr lang="en-US" i="1" smtClean="0"/>
              <a:t> = (B)</a:t>
            </a:r>
            <a:endParaRPr lang="en-US" smtClean="0"/>
          </a:p>
        </p:txBody>
      </p:sp>
      <p:sp>
        <p:nvSpPr>
          <p:cNvPr id="150533" name="Rectangle 1028"/>
          <p:cNvSpPr>
            <a:spLocks noChangeArrowheads="1"/>
          </p:cNvSpPr>
          <p:nvPr/>
        </p:nvSpPr>
        <p:spPr bwMode="auto">
          <a:xfrm>
            <a:off x="22098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50534" name="Rectangle 1029"/>
          <p:cNvSpPr>
            <a:spLocks noChangeArrowheads="1"/>
          </p:cNvSpPr>
          <p:nvPr/>
        </p:nvSpPr>
        <p:spPr bwMode="auto">
          <a:xfrm>
            <a:off x="25908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50535" name="Rectangle 1030"/>
          <p:cNvSpPr>
            <a:spLocks noChangeArrowheads="1"/>
          </p:cNvSpPr>
          <p:nvPr/>
        </p:nvSpPr>
        <p:spPr bwMode="auto">
          <a:xfrm>
            <a:off x="2209800" y="3048000"/>
            <a:ext cx="381000" cy="9906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p:txBody>
      </p:sp>
      <p:sp>
        <p:nvSpPr>
          <p:cNvPr id="150536" name="Rectangle 1031"/>
          <p:cNvSpPr>
            <a:spLocks noChangeArrowheads="1"/>
          </p:cNvSpPr>
          <p:nvPr/>
        </p:nvSpPr>
        <p:spPr bwMode="auto">
          <a:xfrm>
            <a:off x="2590800" y="3048000"/>
            <a:ext cx="381000" cy="9906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a:p>
            <a:r>
              <a:rPr lang="en-US" b="0">
                <a:sym typeface="Greek Symbols" pitchFamily="18" charset="2"/>
              </a:rPr>
              <a:t>1</a:t>
            </a:r>
            <a:endParaRPr lang="en-US" b="0" i="1"/>
          </a:p>
        </p:txBody>
      </p:sp>
      <p:sp>
        <p:nvSpPr>
          <p:cNvPr id="150537" name="Rectangle 1032"/>
          <p:cNvSpPr>
            <a:spLocks noChangeArrowheads="1"/>
          </p:cNvSpPr>
          <p:nvPr/>
        </p:nvSpPr>
        <p:spPr bwMode="auto">
          <a:xfrm>
            <a:off x="39624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50538" name="Rectangle 1033"/>
          <p:cNvSpPr>
            <a:spLocks noChangeArrowheads="1"/>
          </p:cNvSpPr>
          <p:nvPr/>
        </p:nvSpPr>
        <p:spPr bwMode="auto">
          <a:xfrm>
            <a:off x="3962400" y="3048000"/>
            <a:ext cx="381000" cy="6858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p>
        </p:txBody>
      </p:sp>
      <p:sp>
        <p:nvSpPr>
          <p:cNvPr id="150539" name="Rectangle 1034"/>
          <p:cNvSpPr>
            <a:spLocks noChangeArrowheads="1"/>
          </p:cNvSpPr>
          <p:nvPr/>
        </p:nvSpPr>
        <p:spPr bwMode="auto">
          <a:xfrm>
            <a:off x="5791200" y="2590800"/>
            <a:ext cx="6096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50540" name="Rectangle 1035"/>
          <p:cNvSpPr>
            <a:spLocks noChangeArrowheads="1"/>
          </p:cNvSpPr>
          <p:nvPr/>
        </p:nvSpPr>
        <p:spPr bwMode="auto">
          <a:xfrm>
            <a:off x="5791200" y="3048000"/>
            <a:ext cx="609600" cy="6858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p:txBody>
      </p:sp>
      <p:sp>
        <p:nvSpPr>
          <p:cNvPr id="150541" name="Text Box 1036"/>
          <p:cNvSpPr txBox="1">
            <a:spLocks noChangeArrowheads="1"/>
          </p:cNvSpPr>
          <p:nvPr/>
        </p:nvSpPr>
        <p:spPr bwMode="auto">
          <a:xfrm>
            <a:off x="2438400" y="4038600"/>
            <a:ext cx="260350" cy="366713"/>
          </a:xfrm>
          <a:prstGeom prst="rect">
            <a:avLst/>
          </a:prstGeom>
          <a:noFill/>
          <a:ln w="9525">
            <a:noFill/>
            <a:miter lim="800000"/>
            <a:headEnd/>
            <a:tailEnd/>
          </a:ln>
        </p:spPr>
        <p:txBody>
          <a:bodyPr wrap="none" anchor="ctr">
            <a:spAutoFit/>
          </a:bodyPr>
          <a:lstStyle/>
          <a:p>
            <a:pPr>
              <a:spcBef>
                <a:spcPct val="50000"/>
              </a:spcBef>
            </a:pPr>
            <a:r>
              <a:rPr lang="en-US" b="0" i="1"/>
              <a:t>r</a:t>
            </a:r>
          </a:p>
        </p:txBody>
      </p:sp>
      <p:sp>
        <p:nvSpPr>
          <p:cNvPr id="150542" name="Text Box 1037"/>
          <p:cNvSpPr txBox="1">
            <a:spLocks noChangeArrowheads="1"/>
          </p:cNvSpPr>
          <p:nvPr/>
        </p:nvSpPr>
        <p:spPr bwMode="auto">
          <a:xfrm>
            <a:off x="3840163" y="3810000"/>
            <a:ext cx="703262" cy="366713"/>
          </a:xfrm>
          <a:prstGeom prst="rect">
            <a:avLst/>
          </a:prstGeom>
          <a:noFill/>
          <a:ln w="9525">
            <a:noFill/>
            <a:miter lim="800000"/>
            <a:headEnd/>
            <a:tailEnd/>
          </a:ln>
        </p:spPr>
        <p:txBody>
          <a:bodyPr wrap="none" anchor="ctr">
            <a:spAutoFit/>
          </a:bodyPr>
          <a:lstStyle/>
          <a:p>
            <a:pPr>
              <a:spcBef>
                <a:spcPct val="50000"/>
              </a:spcBef>
            </a:pPr>
            <a:r>
              <a:rPr lang="en-US" b="0">
                <a:sym typeface="Symbol" pitchFamily="18" charset="2"/>
              </a:rPr>
              <a:t></a:t>
            </a:r>
            <a:r>
              <a:rPr lang="en-US" b="0" i="1" baseline="-25000">
                <a:sym typeface="Symbol" pitchFamily="18" charset="2"/>
              </a:rPr>
              <a:t>A</a:t>
            </a:r>
            <a:r>
              <a:rPr lang="en-US" b="0">
                <a:sym typeface="Symbol" pitchFamily="18" charset="2"/>
              </a:rPr>
              <a:t>(</a:t>
            </a:r>
            <a:r>
              <a:rPr lang="en-US" b="0" i="1">
                <a:sym typeface="Symbol" pitchFamily="18" charset="2"/>
              </a:rPr>
              <a:t>r</a:t>
            </a:r>
            <a:r>
              <a:rPr lang="en-US" b="0">
                <a:sym typeface="Symbol" pitchFamily="18" charset="2"/>
              </a:rPr>
              <a:t>)</a:t>
            </a:r>
            <a:endParaRPr lang="en-US" b="0"/>
          </a:p>
        </p:txBody>
      </p:sp>
      <p:sp>
        <p:nvSpPr>
          <p:cNvPr id="150543" name="Text Box 1038"/>
          <p:cNvSpPr txBox="1">
            <a:spLocks noChangeArrowheads="1"/>
          </p:cNvSpPr>
          <p:nvPr/>
        </p:nvSpPr>
        <p:spPr bwMode="auto">
          <a:xfrm>
            <a:off x="5827713" y="3733800"/>
            <a:ext cx="627062" cy="366713"/>
          </a:xfrm>
          <a:prstGeom prst="rect">
            <a:avLst/>
          </a:prstGeom>
          <a:noFill/>
          <a:ln w="9525">
            <a:noFill/>
            <a:miter lim="800000"/>
            <a:headEnd/>
            <a:tailEnd/>
          </a:ln>
        </p:spPr>
        <p:txBody>
          <a:bodyPr wrap="none" anchor="ctr">
            <a:spAutoFit/>
          </a:bodyPr>
          <a:lstStyle/>
          <a:p>
            <a:pPr>
              <a:spcBef>
                <a:spcPct val="50000"/>
              </a:spcBef>
            </a:pPr>
            <a:r>
              <a:rPr lang="en-US" b="0">
                <a:sym typeface="Symbol" pitchFamily="18" charset="2"/>
              </a:rPr>
              <a:t></a:t>
            </a:r>
            <a:r>
              <a:rPr lang="en-US" b="0" i="1" baseline="-25000">
                <a:sym typeface="Symbol" pitchFamily="18" charset="2"/>
              </a:rPr>
              <a:t>B(</a:t>
            </a:r>
            <a:r>
              <a:rPr lang="en-US" b="0" baseline="-25000">
                <a:sym typeface="Symbol" pitchFamily="18" charset="2"/>
              </a:rPr>
              <a:t>r</a:t>
            </a:r>
            <a:r>
              <a:rPr lang="en-US" b="0" i="1" baseline="-25000">
                <a:sym typeface="Symbol" pitchFamily="18" charset="2"/>
              </a:rPr>
              <a:t>)</a:t>
            </a:r>
            <a:endParaRPr lang="en-US" b="0"/>
          </a:p>
        </p:txBody>
      </p:sp>
      <p:sp>
        <p:nvSpPr>
          <p:cNvPr id="150544" name="Rectangle 1039"/>
          <p:cNvSpPr>
            <a:spLocks noChangeArrowheads="1"/>
          </p:cNvSpPr>
          <p:nvPr/>
        </p:nvSpPr>
        <p:spPr bwMode="auto">
          <a:xfrm>
            <a:off x="1066800" y="4467225"/>
            <a:ext cx="2514600" cy="866775"/>
          </a:xfrm>
          <a:prstGeom prst="rect">
            <a:avLst/>
          </a:prstGeom>
          <a:noFill/>
          <a:ln w="9525">
            <a:noFill/>
            <a:miter lim="800000"/>
            <a:headEnd/>
            <a:tailEnd/>
          </a:ln>
        </p:spPr>
        <p:txBody>
          <a:bodyPr/>
          <a:lstStyle/>
          <a:p>
            <a:pPr marL="342900" indent="-342900" algn="l">
              <a:spcBef>
                <a:spcPct val="35000"/>
              </a:spcBef>
              <a:buClr>
                <a:schemeClr val="tx2"/>
              </a:buClr>
              <a:buFont typeface="Monotype Sorts" pitchFamily="2" charset="2"/>
              <a:buNone/>
              <a:tabLst>
                <a:tab pos="2336800" algn="l"/>
                <a:tab pos="3765550" algn="l"/>
              </a:tabLst>
            </a:pPr>
            <a:r>
              <a:rPr kumimoji="1" lang="en-US" sz="2000" b="0">
                <a:latin typeface="Times New Roman" pitchFamily="18" charset="0"/>
                <a:sym typeface="Symbol" pitchFamily="18" charset="2"/>
              </a:rPr>
              <a:t></a:t>
            </a:r>
            <a:r>
              <a:rPr kumimoji="1" lang="en-US" sz="2000" b="0" baseline="-25000">
                <a:latin typeface="Times New Roman" pitchFamily="18" charset="0"/>
                <a:sym typeface="Symbol" pitchFamily="18" charset="2"/>
              </a:rPr>
              <a:t>A</a:t>
            </a:r>
            <a:r>
              <a:rPr kumimoji="1" lang="en-US" sz="2000" b="0">
                <a:latin typeface="Times New Roman" pitchFamily="18" charset="0"/>
                <a:sym typeface="Symbol" pitchFamily="18" charset="2"/>
              </a:rPr>
              <a:t> (r)     </a:t>
            </a:r>
            <a:r>
              <a:rPr kumimoji="1" lang="en-US" sz="2000" b="0" baseline="-25000">
                <a:latin typeface="Times New Roman" pitchFamily="18" charset="0"/>
                <a:sym typeface="Symbol" pitchFamily="18" charset="2"/>
              </a:rPr>
              <a:t>B</a:t>
            </a:r>
            <a:r>
              <a:rPr kumimoji="1" lang="en-US" sz="2000" b="0">
                <a:latin typeface="Times New Roman" pitchFamily="18" charset="0"/>
                <a:sym typeface="Symbol" pitchFamily="18" charset="2"/>
              </a:rPr>
              <a:t> (r)</a:t>
            </a:r>
          </a:p>
        </p:txBody>
      </p:sp>
      <p:sp>
        <p:nvSpPr>
          <p:cNvPr id="150545" name="Rectangle 1040"/>
          <p:cNvSpPr>
            <a:spLocks noChangeArrowheads="1"/>
          </p:cNvSpPr>
          <p:nvPr/>
        </p:nvSpPr>
        <p:spPr bwMode="auto">
          <a:xfrm>
            <a:off x="3733800" y="4343400"/>
            <a:ext cx="4572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50546" name="Rectangle 1041"/>
          <p:cNvSpPr>
            <a:spLocks noChangeArrowheads="1"/>
          </p:cNvSpPr>
          <p:nvPr/>
        </p:nvSpPr>
        <p:spPr bwMode="auto">
          <a:xfrm>
            <a:off x="4191000" y="4343400"/>
            <a:ext cx="3810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50547" name="Rectangle 1042"/>
          <p:cNvSpPr>
            <a:spLocks noChangeArrowheads="1"/>
          </p:cNvSpPr>
          <p:nvPr/>
        </p:nvSpPr>
        <p:spPr bwMode="auto">
          <a:xfrm>
            <a:off x="3733800" y="4800600"/>
            <a:ext cx="457200" cy="12954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p>
        </p:txBody>
      </p:sp>
      <p:sp>
        <p:nvSpPr>
          <p:cNvPr id="150548" name="Rectangle 1043"/>
          <p:cNvSpPr>
            <a:spLocks noChangeArrowheads="1"/>
          </p:cNvSpPr>
          <p:nvPr/>
        </p:nvSpPr>
        <p:spPr bwMode="auto">
          <a:xfrm>
            <a:off x="4191000" y="4800600"/>
            <a:ext cx="381000" cy="12954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a:p>
            <a:r>
              <a:rPr lang="en-US" b="0">
                <a:sym typeface="Greek Symbols" pitchFamily="18" charset="2"/>
              </a:rPr>
              <a:t>1</a:t>
            </a:r>
          </a:p>
          <a:p>
            <a:r>
              <a:rPr lang="en-US" b="0">
                <a:sym typeface="Greek Symbols" pitchFamily="18" charset="2"/>
              </a:rPr>
              <a:t>2</a:t>
            </a:r>
            <a:endParaRPr lang="en-US" b="0" i="1"/>
          </a:p>
        </p:txBody>
      </p:sp>
      <p:sp>
        <p:nvSpPr>
          <p:cNvPr id="220180" name="Freeform 1044"/>
          <p:cNvSpPr>
            <a:spLocks/>
          </p:cNvSpPr>
          <p:nvPr/>
        </p:nvSpPr>
        <p:spPr bwMode="auto">
          <a:xfrm>
            <a:off x="1882775" y="4624388"/>
            <a:ext cx="142875" cy="142875"/>
          </a:xfrm>
          <a:custGeom>
            <a:avLst/>
            <a:gdLst/>
            <a:ahLst/>
            <a:cxnLst>
              <a:cxn ang="0">
                <a:pos x="0" y="0"/>
              </a:cxn>
              <a:cxn ang="0">
                <a:pos x="0" y="182"/>
              </a:cxn>
              <a:cxn ang="0">
                <a:pos x="182" y="0"/>
              </a:cxn>
              <a:cxn ang="0">
                <a:pos x="182" y="182"/>
              </a:cxn>
              <a:cxn ang="0">
                <a:pos x="0" y="0"/>
              </a:cxn>
            </a:cxnLst>
            <a:rect l="0" t="0" r="r" b="b"/>
            <a:pathLst>
              <a:path w="182" h="182">
                <a:moveTo>
                  <a:pt x="0" y="0"/>
                </a:moveTo>
                <a:lnTo>
                  <a:pt x="0" y="182"/>
                </a:lnTo>
                <a:lnTo>
                  <a:pt x="182" y="0"/>
                </a:lnTo>
                <a:lnTo>
                  <a:pt x="182" y="182"/>
                </a:lnTo>
                <a:lnTo>
                  <a:pt x="0" y="0"/>
                </a:lnTo>
                <a:close/>
              </a:path>
            </a:pathLst>
          </a:custGeom>
          <a:noFill/>
          <a:ln w="12700">
            <a:solidFill>
              <a:srgbClr val="000000"/>
            </a:solidFill>
            <a:prstDash val="solid"/>
            <a:round/>
            <a:headEnd/>
            <a:tailEnd/>
          </a:ln>
        </p:spPr>
        <p:txBody>
          <a:bodyPr/>
          <a:lstStyle/>
          <a:p>
            <a:pPr>
              <a:defRPr/>
            </a:pPr>
            <a:endParaRPr lang="en-US">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Number Placeholder 4"/>
          <p:cNvSpPr>
            <a:spLocks noGrp="1"/>
          </p:cNvSpPr>
          <p:nvPr>
            <p:ph type="sldNum" sz="quarter" idx="11"/>
          </p:nvPr>
        </p:nvSpPr>
        <p:spPr>
          <a:noFill/>
        </p:spPr>
        <p:txBody>
          <a:bodyPr/>
          <a:lstStyle/>
          <a:p>
            <a:fld id="{6657A8D7-EC56-4C3E-AB77-1650B5E6A601}" type="slidenum">
              <a:rPr lang="en-US"/>
              <a:pPr/>
              <a:t>11</a:t>
            </a:fld>
            <a:endParaRPr lang="en-US"/>
          </a:p>
        </p:txBody>
      </p:sp>
      <p:sp>
        <p:nvSpPr>
          <p:cNvPr id="221186" name="Rectangle 1026"/>
          <p:cNvSpPr>
            <a:spLocks noGrp="1" noChangeArrowheads="1"/>
          </p:cNvSpPr>
          <p:nvPr>
            <p:ph type="title"/>
          </p:nvPr>
        </p:nvSpPr>
        <p:spPr>
          <a:xfrm>
            <a:off x="914400" y="609600"/>
            <a:ext cx="8229600" cy="457200"/>
          </a:xfrm>
        </p:spPr>
        <p:txBody>
          <a:bodyPr>
            <a:normAutofit fontScale="90000"/>
          </a:bodyPr>
          <a:lstStyle/>
          <a:p>
            <a:pPr>
              <a:defRPr/>
            </a:pPr>
            <a:r>
              <a:rPr lang="en-US" dirty="0" smtClean="0"/>
              <a:t>Goal — Devise a Theory for the Following</a:t>
            </a:r>
          </a:p>
        </p:txBody>
      </p:sp>
      <p:sp>
        <p:nvSpPr>
          <p:cNvPr id="221187" name="Rectangle 1027"/>
          <p:cNvSpPr>
            <a:spLocks noGrp="1" noChangeArrowheads="1"/>
          </p:cNvSpPr>
          <p:nvPr>
            <p:ph type="body" idx="1"/>
          </p:nvPr>
        </p:nvSpPr>
        <p:spPr/>
        <p:txBody>
          <a:bodyPr>
            <a:normAutofit lnSpcReduction="10000"/>
          </a:bodyPr>
          <a:lstStyle/>
          <a:p>
            <a:pPr>
              <a:defRPr/>
            </a:pPr>
            <a:r>
              <a:rPr lang="en-US" dirty="0" smtClean="0"/>
              <a:t>Decide whether a particular relation </a:t>
            </a:r>
            <a:r>
              <a:rPr lang="en-US" i="1" dirty="0" smtClean="0"/>
              <a:t>R</a:t>
            </a:r>
            <a:r>
              <a:rPr lang="en-US" dirty="0" smtClean="0"/>
              <a:t> is in “good” form.</a:t>
            </a:r>
          </a:p>
          <a:p>
            <a:pPr>
              <a:defRPr/>
            </a:pPr>
            <a:r>
              <a:rPr lang="en-US" dirty="0" smtClean="0"/>
              <a:t>In the case that a relation </a:t>
            </a:r>
            <a:r>
              <a:rPr lang="en-US" i="1" dirty="0" smtClean="0"/>
              <a:t>R</a:t>
            </a:r>
            <a:r>
              <a:rPr lang="en-US" dirty="0" smtClean="0"/>
              <a:t> is not in “good” form, decompose it into a set of relations {</a:t>
            </a:r>
            <a:r>
              <a:rPr lang="en-US" i="1" dirty="0" smtClean="0"/>
              <a:t>R</a:t>
            </a:r>
            <a:r>
              <a:rPr lang="en-US" baseline="-25000" dirty="0" smtClean="0"/>
              <a:t>1</a:t>
            </a:r>
            <a:r>
              <a:rPr lang="en-US" i="1" dirty="0" smtClean="0"/>
              <a:t>, R</a:t>
            </a:r>
            <a:r>
              <a:rPr lang="en-US" baseline="-25000" dirty="0" smtClean="0"/>
              <a:t>2</a:t>
            </a:r>
            <a:r>
              <a:rPr lang="en-US" i="1" dirty="0" smtClean="0"/>
              <a:t>, ..., </a:t>
            </a:r>
            <a:r>
              <a:rPr lang="en-US" i="1" dirty="0" err="1" smtClean="0"/>
              <a:t>R</a:t>
            </a:r>
            <a:r>
              <a:rPr lang="en-US" i="1" baseline="-25000" dirty="0" err="1" smtClean="0"/>
              <a:t>n</a:t>
            </a:r>
            <a:r>
              <a:rPr lang="en-US" dirty="0" smtClean="0"/>
              <a:t>} such that </a:t>
            </a:r>
          </a:p>
          <a:p>
            <a:pPr lvl="1">
              <a:defRPr/>
            </a:pPr>
            <a:r>
              <a:rPr lang="en-US" sz="1800" dirty="0" smtClean="0"/>
              <a:t>each relation is in good form </a:t>
            </a:r>
          </a:p>
          <a:p>
            <a:pPr lvl="1">
              <a:defRPr/>
            </a:pPr>
            <a:r>
              <a:rPr lang="en-US" sz="1800" dirty="0" smtClean="0"/>
              <a:t>the decomposition is a lossless-join decomposition</a:t>
            </a:r>
          </a:p>
          <a:p>
            <a:pPr>
              <a:defRPr/>
            </a:pPr>
            <a:r>
              <a:rPr lang="en-US" dirty="0" smtClean="0"/>
              <a:t>Our theory is based on:</a:t>
            </a:r>
          </a:p>
          <a:p>
            <a:pPr lvl="1">
              <a:defRPr/>
            </a:pPr>
            <a:r>
              <a:rPr lang="en-US" sz="1800" dirty="0" smtClean="0">
                <a:effectLst>
                  <a:outerShdw blurRad="38100" dist="38100" dir="2700000" algn="tl">
                    <a:srgbClr val="FFFFFF"/>
                  </a:outerShdw>
                </a:effectLst>
              </a:rPr>
              <a:t>functional dependencies</a:t>
            </a:r>
            <a:r>
              <a:rPr lang="en-US" sz="1800" dirty="0" smtClean="0"/>
              <a:t> </a:t>
            </a:r>
          </a:p>
          <a:p>
            <a:pPr lvl="1">
              <a:defRPr/>
            </a:pPr>
            <a:r>
              <a:rPr lang="en-US" sz="1800" dirty="0" err="1" smtClean="0"/>
              <a:t>multivalued</a:t>
            </a:r>
            <a:r>
              <a:rPr lang="en-US" sz="1800" dirty="0" smtClean="0"/>
              <a:t> dependencies.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Number Placeholder 4"/>
          <p:cNvSpPr>
            <a:spLocks noGrp="1"/>
          </p:cNvSpPr>
          <p:nvPr>
            <p:ph type="sldNum" sz="quarter" idx="11"/>
          </p:nvPr>
        </p:nvSpPr>
        <p:spPr>
          <a:noFill/>
        </p:spPr>
        <p:txBody>
          <a:bodyPr/>
          <a:lstStyle/>
          <a:p>
            <a:fld id="{CEC08C7C-99BF-49B7-A76E-ADDAE9E258AF}" type="slidenum">
              <a:rPr lang="en-US"/>
              <a:pPr/>
              <a:t>12</a:t>
            </a:fld>
            <a:endParaRPr lang="en-US"/>
          </a:p>
        </p:txBody>
      </p:sp>
      <p:sp>
        <p:nvSpPr>
          <p:cNvPr id="223234" name="Rectangle 2"/>
          <p:cNvSpPr>
            <a:spLocks noGrp="1" noChangeArrowheads="1"/>
          </p:cNvSpPr>
          <p:nvPr>
            <p:ph type="title"/>
          </p:nvPr>
        </p:nvSpPr>
        <p:spPr/>
        <p:txBody>
          <a:bodyPr/>
          <a:lstStyle/>
          <a:p>
            <a:pPr>
              <a:defRPr/>
            </a:pPr>
            <a:r>
              <a:rPr lang="en-US" smtClean="0"/>
              <a:t>Functional Dependencies (Cont.)</a:t>
            </a:r>
          </a:p>
        </p:txBody>
      </p:sp>
      <p:sp>
        <p:nvSpPr>
          <p:cNvPr id="153604" name="Rectangle 3"/>
          <p:cNvSpPr>
            <a:spLocks noGrp="1" noChangeArrowheads="1"/>
          </p:cNvSpPr>
          <p:nvPr>
            <p:ph type="body" idx="1"/>
          </p:nvPr>
        </p:nvSpPr>
        <p:spPr>
          <a:xfrm>
            <a:off x="1066800" y="990600"/>
            <a:ext cx="7245350" cy="4787900"/>
          </a:xfrm>
        </p:spPr>
        <p:txBody>
          <a:bodyPr/>
          <a:lstStyle/>
          <a:p>
            <a:pPr>
              <a:tabLst>
                <a:tab pos="2917825" algn="ctr"/>
              </a:tabLst>
            </a:pPr>
            <a:r>
              <a:rPr lang="en-US" sz="1800" smtClean="0"/>
              <a:t>Let </a:t>
            </a:r>
            <a:r>
              <a:rPr lang="en-US" sz="1800" i="1" smtClean="0"/>
              <a:t>R</a:t>
            </a:r>
            <a:r>
              <a:rPr lang="en-US" sz="1800" smtClean="0"/>
              <a:t> be a relation schema</a:t>
            </a:r>
          </a:p>
          <a:p>
            <a:pPr>
              <a:buFont typeface="Monotype Sorts" pitchFamily="2" charset="2"/>
              <a:buNone/>
              <a:tabLst>
                <a:tab pos="2917825" algn="ctr"/>
              </a:tabLst>
            </a:pPr>
            <a:r>
              <a:rPr lang="en-US" sz="1800" smtClean="0"/>
              <a:t>		</a:t>
            </a:r>
            <a:r>
              <a:rPr lang="en-US" sz="1800" smtClean="0">
                <a:sym typeface="Symbol" pitchFamily="18" charset="2"/>
              </a:rPr>
              <a:t>  </a:t>
            </a:r>
            <a:r>
              <a:rPr lang="en-US" sz="1800" i="1" smtClean="0">
                <a:sym typeface="Symbol" pitchFamily="18" charset="2"/>
              </a:rPr>
              <a:t>R  and   </a:t>
            </a:r>
            <a:r>
              <a:rPr lang="en-US" sz="1800" smtClean="0">
                <a:sym typeface="Symbol" pitchFamily="18" charset="2"/>
              </a:rPr>
              <a:t> </a:t>
            </a:r>
            <a:r>
              <a:rPr lang="en-US" sz="1800" i="1" smtClean="0">
                <a:sym typeface="Symbol" pitchFamily="18" charset="2"/>
              </a:rPr>
              <a:t>R</a:t>
            </a:r>
          </a:p>
          <a:p>
            <a:pPr>
              <a:tabLst>
                <a:tab pos="2917825" algn="ctr"/>
              </a:tabLst>
            </a:pPr>
            <a:r>
              <a:rPr lang="en-US" sz="1800" smtClean="0">
                <a:sym typeface="Symbol" pitchFamily="18" charset="2"/>
              </a:rPr>
              <a:t>The functional dependency</a:t>
            </a:r>
          </a:p>
          <a:p>
            <a:pPr>
              <a:buFont typeface="Monotype Sorts" pitchFamily="2" charset="2"/>
              <a:buNone/>
              <a:tabLst>
                <a:tab pos="2917825" algn="ctr"/>
              </a:tabLst>
            </a:pPr>
            <a:r>
              <a:rPr lang="en-US" sz="1800" i="1" smtClean="0">
                <a:sym typeface="Symbol" pitchFamily="18" charset="2"/>
              </a:rPr>
              <a:t>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a:t>
            </a:r>
            <a:br>
              <a:rPr lang="en-US" sz="1800" i="1" smtClean="0">
                <a:sym typeface="Symbol" pitchFamily="18" charset="2"/>
              </a:rPr>
            </a:br>
            <a:r>
              <a:rPr lang="en-US" sz="1800" smtClean="0">
                <a:solidFill>
                  <a:schemeClr val="tx2"/>
                </a:solidFill>
                <a:sym typeface="Symbol" pitchFamily="18" charset="2"/>
              </a:rPr>
              <a:t>holds on</a:t>
            </a:r>
            <a:r>
              <a:rPr lang="en-US" sz="1800" smtClean="0">
                <a:sym typeface="Symbol" pitchFamily="18" charset="2"/>
              </a:rPr>
              <a:t> </a:t>
            </a:r>
            <a:r>
              <a:rPr lang="en-US" sz="1800" i="1" smtClean="0">
                <a:sym typeface="Symbol" pitchFamily="18" charset="2"/>
              </a:rPr>
              <a:t>R</a:t>
            </a:r>
            <a:r>
              <a:rPr lang="en-US" sz="1800" smtClean="0">
                <a:sym typeface="Symbol" pitchFamily="18" charset="2"/>
              </a:rPr>
              <a:t> if and only if for any legal relations </a:t>
            </a:r>
            <a:r>
              <a:rPr lang="en-US" sz="1800" i="1" smtClean="0">
                <a:sym typeface="Symbol" pitchFamily="18" charset="2"/>
              </a:rPr>
              <a:t>r</a:t>
            </a:r>
            <a:r>
              <a:rPr lang="en-US" sz="1800" smtClean="0">
                <a:sym typeface="Symbol" pitchFamily="18" charset="2"/>
              </a:rPr>
              <a:t>(R), whenever any two tuples </a:t>
            </a:r>
            <a:r>
              <a:rPr lang="en-US" sz="1800" i="1" smtClean="0">
                <a:sym typeface="Symbol" pitchFamily="18" charset="2"/>
              </a:rPr>
              <a:t>t</a:t>
            </a:r>
            <a:r>
              <a:rPr lang="en-US" sz="1800" baseline="-25000" smtClean="0">
                <a:sym typeface="Symbol" pitchFamily="18" charset="2"/>
              </a:rPr>
              <a:t>1</a:t>
            </a:r>
            <a:r>
              <a:rPr lang="en-US" sz="1800" i="1" smtClean="0">
                <a:sym typeface="Symbol" pitchFamily="18" charset="2"/>
              </a:rPr>
              <a:t> </a:t>
            </a:r>
            <a:r>
              <a:rPr lang="en-US" sz="1800" smtClean="0">
                <a:sym typeface="Symbol" pitchFamily="18" charset="2"/>
              </a:rPr>
              <a:t>and </a:t>
            </a:r>
            <a:r>
              <a:rPr lang="en-US" sz="1800" i="1" smtClean="0">
                <a:sym typeface="Symbol" pitchFamily="18" charset="2"/>
              </a:rPr>
              <a:t>t</a:t>
            </a:r>
            <a:r>
              <a:rPr lang="en-US" sz="1800" baseline="-25000" smtClean="0">
                <a:sym typeface="Symbol" pitchFamily="18" charset="2"/>
              </a:rPr>
              <a:t>2</a:t>
            </a:r>
            <a:r>
              <a:rPr lang="en-US" sz="1800" smtClean="0">
                <a:sym typeface="Symbol" pitchFamily="18" charset="2"/>
              </a:rPr>
              <a:t> of </a:t>
            </a:r>
            <a:r>
              <a:rPr lang="en-US" sz="1800" i="1" smtClean="0">
                <a:sym typeface="Symbol" pitchFamily="18" charset="2"/>
              </a:rPr>
              <a:t>r</a:t>
            </a:r>
            <a:r>
              <a:rPr lang="en-US" sz="1800" smtClean="0">
                <a:sym typeface="Symbol" pitchFamily="18" charset="2"/>
              </a:rPr>
              <a:t> agree on the attributes , they also agree on the attributes </a:t>
            </a:r>
            <a:r>
              <a:rPr lang="en-US" sz="1800" i="1" smtClean="0">
                <a:sym typeface="Symbol" pitchFamily="18" charset="2"/>
              </a:rPr>
              <a:t>. </a:t>
            </a:r>
            <a:r>
              <a:rPr lang="en-US" sz="1800" smtClean="0">
                <a:sym typeface="Symbol" pitchFamily="18" charset="2"/>
              </a:rPr>
              <a:t> That is, </a:t>
            </a:r>
          </a:p>
          <a:p>
            <a:pPr>
              <a:buFont typeface="Monotype Sorts" pitchFamily="2" charset="2"/>
              <a:buNone/>
              <a:tabLst>
                <a:tab pos="2917825" algn="ctr"/>
              </a:tabLst>
            </a:pPr>
            <a:r>
              <a:rPr lang="en-US" sz="1800" i="1" smtClean="0">
                <a:sym typeface="Symbol" pitchFamily="18" charset="2"/>
              </a:rPr>
              <a:t>		 t</a:t>
            </a:r>
            <a:r>
              <a:rPr lang="en-US" sz="1800" baseline="-25000" smtClean="0">
                <a:sym typeface="Symbol" pitchFamily="18" charset="2"/>
              </a:rPr>
              <a:t>1</a:t>
            </a:r>
            <a:r>
              <a:rPr lang="en-US" sz="1800" smtClean="0">
                <a:sym typeface="Symbol" pitchFamily="18" charset="2"/>
              </a:rPr>
              <a:t>[] = </a:t>
            </a:r>
            <a:r>
              <a:rPr lang="en-US" sz="1800" i="1" smtClean="0">
                <a:sym typeface="Symbol" pitchFamily="18" charset="2"/>
              </a:rPr>
              <a:t>t</a:t>
            </a:r>
            <a:r>
              <a:rPr lang="en-US" sz="1800" baseline="-25000" smtClean="0">
                <a:sym typeface="Symbol" pitchFamily="18" charset="2"/>
              </a:rPr>
              <a:t>2 </a:t>
            </a:r>
            <a:r>
              <a:rPr lang="en-US" sz="1800" smtClean="0">
                <a:sym typeface="Symbol" pitchFamily="18" charset="2"/>
              </a:rPr>
              <a:t>[]      </a:t>
            </a:r>
            <a:r>
              <a:rPr lang="en-US" sz="1800" i="1" smtClean="0">
                <a:sym typeface="Symbol" pitchFamily="18" charset="2"/>
              </a:rPr>
              <a:t>t</a:t>
            </a:r>
            <a:r>
              <a:rPr lang="en-US" sz="1800" baseline="-25000" smtClean="0">
                <a:sym typeface="Symbol" pitchFamily="18" charset="2"/>
              </a:rPr>
              <a:t>1</a:t>
            </a:r>
            <a:r>
              <a:rPr lang="en-US" sz="1800" smtClean="0">
                <a:sym typeface="Symbol" pitchFamily="18" charset="2"/>
              </a:rPr>
              <a:t>[</a:t>
            </a:r>
            <a:r>
              <a:rPr lang="en-US" sz="1800" i="1" smtClean="0">
                <a:sym typeface="Symbol" pitchFamily="18" charset="2"/>
              </a:rPr>
              <a:t> </a:t>
            </a:r>
            <a:r>
              <a:rPr lang="en-US" sz="1800" smtClean="0">
                <a:sym typeface="Symbol" pitchFamily="18" charset="2"/>
              </a:rPr>
              <a:t>]  = </a:t>
            </a:r>
            <a:r>
              <a:rPr lang="en-US" sz="1800" i="1" smtClean="0">
                <a:sym typeface="Symbol" pitchFamily="18" charset="2"/>
              </a:rPr>
              <a:t>t</a:t>
            </a:r>
            <a:r>
              <a:rPr lang="en-US" sz="1800" baseline="-25000" smtClean="0">
                <a:sym typeface="Symbol" pitchFamily="18" charset="2"/>
              </a:rPr>
              <a:t>2 </a:t>
            </a:r>
            <a:r>
              <a:rPr lang="en-US" sz="1800" smtClean="0">
                <a:sym typeface="Symbol" pitchFamily="18" charset="2"/>
              </a:rPr>
              <a:t>[</a:t>
            </a:r>
            <a:r>
              <a:rPr lang="en-US" sz="1800" i="1" smtClean="0">
                <a:sym typeface="Symbol" pitchFamily="18" charset="2"/>
              </a:rPr>
              <a:t> </a:t>
            </a:r>
            <a:r>
              <a:rPr lang="en-US" sz="1800" smtClean="0">
                <a:sym typeface="Symbol" pitchFamily="18" charset="2"/>
              </a:rPr>
              <a:t>] </a:t>
            </a:r>
          </a:p>
          <a:p>
            <a:pPr>
              <a:tabLst>
                <a:tab pos="2917825" algn="ctr"/>
              </a:tabLst>
            </a:pPr>
            <a:r>
              <a:rPr lang="en-US" sz="1800" smtClean="0"/>
              <a:t>Example:  Consider </a:t>
            </a:r>
            <a:r>
              <a:rPr lang="en-US" sz="1800" i="1" smtClean="0"/>
              <a:t>r(A,B)</a:t>
            </a:r>
            <a:r>
              <a:rPr lang="en-US" sz="1800" smtClean="0"/>
              <a:t> with the following instance of </a:t>
            </a:r>
            <a:r>
              <a:rPr lang="en-US" sz="1800" i="1" smtClean="0"/>
              <a:t>r.</a:t>
            </a:r>
            <a:endParaRPr lang="en-US" sz="1800" smtClean="0"/>
          </a:p>
          <a:p>
            <a:pPr>
              <a:tabLst>
                <a:tab pos="2917825" algn="ctr"/>
              </a:tabLst>
            </a:pPr>
            <a:endParaRPr lang="en-US" sz="1800" smtClean="0"/>
          </a:p>
          <a:p>
            <a:pPr>
              <a:tabLst>
                <a:tab pos="2917825" algn="ctr"/>
              </a:tabLst>
            </a:pPr>
            <a:endParaRPr lang="en-US" sz="1800" smtClean="0"/>
          </a:p>
          <a:p>
            <a:pPr>
              <a:tabLst>
                <a:tab pos="2917825" algn="ctr"/>
              </a:tabLst>
            </a:pPr>
            <a:endParaRPr lang="en-US" sz="1800" smtClean="0"/>
          </a:p>
          <a:p>
            <a:pPr>
              <a:tabLst>
                <a:tab pos="2917825" algn="ctr"/>
              </a:tabLst>
            </a:pPr>
            <a:r>
              <a:rPr lang="en-US" sz="1800" smtClean="0"/>
              <a:t>On this instance, </a:t>
            </a:r>
            <a:r>
              <a:rPr lang="en-US" sz="1800" i="1" smtClean="0"/>
              <a:t>A</a:t>
            </a:r>
            <a:r>
              <a:rPr lang="en-US" sz="1800" smtClean="0"/>
              <a:t> </a:t>
            </a:r>
            <a:r>
              <a:rPr lang="en-US" sz="1800" smtClean="0">
                <a:sym typeface="Symbol" pitchFamily="18" charset="2"/>
              </a:rPr>
              <a:t></a:t>
            </a:r>
            <a:r>
              <a:rPr lang="en-US" sz="1800" smtClean="0">
                <a:sym typeface="Monotype Sorts" pitchFamily="2" charset="2"/>
              </a:rPr>
              <a:t> </a:t>
            </a:r>
            <a:r>
              <a:rPr lang="en-US" sz="1800" i="1" smtClean="0"/>
              <a:t>B</a:t>
            </a:r>
            <a:r>
              <a:rPr lang="en-US" sz="1800" smtClean="0"/>
              <a:t> does </a:t>
            </a:r>
            <a:r>
              <a:rPr lang="en-US" sz="1800" b="1" smtClean="0"/>
              <a:t>NOT</a:t>
            </a:r>
            <a:r>
              <a:rPr lang="en-US" sz="1800" smtClean="0"/>
              <a:t> hold, but  </a:t>
            </a:r>
            <a:r>
              <a:rPr lang="en-US" sz="1800" i="1" smtClean="0"/>
              <a:t>B</a:t>
            </a:r>
            <a:r>
              <a:rPr lang="en-US" sz="1800" smtClean="0"/>
              <a:t> </a:t>
            </a:r>
            <a:r>
              <a:rPr lang="en-US" sz="1800" smtClean="0">
                <a:sym typeface="Symbol" pitchFamily="18" charset="2"/>
              </a:rPr>
              <a:t></a:t>
            </a:r>
            <a:r>
              <a:rPr lang="en-US" sz="1800" smtClean="0"/>
              <a:t> </a:t>
            </a:r>
            <a:r>
              <a:rPr lang="en-US" sz="1800" i="1" smtClean="0"/>
              <a:t>A</a:t>
            </a:r>
            <a:r>
              <a:rPr lang="en-US" sz="1800" smtClean="0"/>
              <a:t> does hold. </a:t>
            </a:r>
          </a:p>
          <a:p>
            <a:pPr>
              <a:tabLst>
                <a:tab pos="2917825" algn="ctr"/>
              </a:tabLst>
            </a:pPr>
            <a:endParaRPr lang="en-US" sz="1800" i="1" smtClean="0">
              <a:sym typeface="Symbol" pitchFamily="18" charset="2"/>
            </a:endParaRPr>
          </a:p>
        </p:txBody>
      </p:sp>
      <p:sp>
        <p:nvSpPr>
          <p:cNvPr id="153605" name="Text Box 4"/>
          <p:cNvSpPr txBox="1">
            <a:spLocks noChangeArrowheads="1"/>
          </p:cNvSpPr>
          <p:nvPr/>
        </p:nvSpPr>
        <p:spPr bwMode="auto">
          <a:xfrm>
            <a:off x="3943350" y="4119563"/>
            <a:ext cx="777875" cy="925512"/>
          </a:xfrm>
          <a:prstGeom prst="rect">
            <a:avLst/>
          </a:prstGeom>
          <a:noFill/>
          <a:ln w="9525">
            <a:solidFill>
              <a:schemeClr val="tx1"/>
            </a:solidFill>
            <a:miter lim="800000"/>
            <a:headEnd/>
            <a:tailEnd/>
          </a:ln>
        </p:spPr>
        <p:txBody>
          <a:bodyPr wrap="none">
            <a:spAutoFit/>
          </a:bodyPr>
          <a:lstStyle/>
          <a:p>
            <a:pPr marL="457200" indent="-457200" algn="l">
              <a:buFontTx/>
              <a:buAutoNum type="arabicPlain"/>
            </a:pPr>
            <a:r>
              <a:rPr lang="en-US" b="0"/>
              <a:t>4</a:t>
            </a:r>
          </a:p>
          <a:p>
            <a:pPr marL="457200" indent="-457200" algn="l"/>
            <a:r>
              <a:rPr lang="en-US" b="0"/>
              <a:t>1     5</a:t>
            </a:r>
          </a:p>
          <a:p>
            <a:pPr marL="457200" indent="-457200" algn="l"/>
            <a:r>
              <a:rPr lang="en-US" b="0"/>
              <a:t>3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Number Placeholder 4"/>
          <p:cNvSpPr>
            <a:spLocks noGrp="1"/>
          </p:cNvSpPr>
          <p:nvPr>
            <p:ph type="sldNum" sz="quarter" idx="11"/>
          </p:nvPr>
        </p:nvSpPr>
        <p:spPr>
          <a:noFill/>
        </p:spPr>
        <p:txBody>
          <a:bodyPr/>
          <a:lstStyle/>
          <a:p>
            <a:fld id="{014F3EF7-4C08-4F27-9EDE-B9CEB7699C89}" type="slidenum">
              <a:rPr lang="en-US"/>
              <a:pPr/>
              <a:t>13</a:t>
            </a:fld>
            <a:endParaRPr lang="en-US"/>
          </a:p>
        </p:txBody>
      </p:sp>
      <p:sp>
        <p:nvSpPr>
          <p:cNvPr id="224258" name="Rectangle 2"/>
          <p:cNvSpPr>
            <a:spLocks noGrp="1" noChangeArrowheads="1"/>
          </p:cNvSpPr>
          <p:nvPr>
            <p:ph type="title"/>
          </p:nvPr>
        </p:nvSpPr>
        <p:spPr/>
        <p:txBody>
          <a:bodyPr/>
          <a:lstStyle/>
          <a:p>
            <a:pPr>
              <a:defRPr/>
            </a:pPr>
            <a:r>
              <a:rPr lang="en-US" smtClean="0"/>
              <a:t>Functional Dependencies (Cont.)</a:t>
            </a:r>
          </a:p>
        </p:txBody>
      </p:sp>
      <p:sp>
        <p:nvSpPr>
          <p:cNvPr id="154628" name="Rectangle 3"/>
          <p:cNvSpPr>
            <a:spLocks noGrp="1" noChangeArrowheads="1"/>
          </p:cNvSpPr>
          <p:nvPr>
            <p:ph type="body" idx="1"/>
          </p:nvPr>
        </p:nvSpPr>
        <p:spPr/>
        <p:txBody>
          <a:bodyPr>
            <a:normAutofit fontScale="77500" lnSpcReduction="20000"/>
          </a:bodyPr>
          <a:lstStyle/>
          <a:p>
            <a:pPr>
              <a:lnSpc>
                <a:spcPct val="90000"/>
              </a:lnSpc>
              <a:tabLst>
                <a:tab pos="1250950" algn="l"/>
                <a:tab pos="2173288" algn="l"/>
                <a:tab pos="3378200" algn="l"/>
              </a:tabLst>
            </a:pPr>
            <a:r>
              <a:rPr lang="en-US" i="1" smtClean="0">
                <a:sym typeface="Symbol" pitchFamily="18" charset="2"/>
              </a:rPr>
              <a:t>K</a:t>
            </a:r>
            <a:r>
              <a:rPr lang="en-US" smtClean="0">
                <a:sym typeface="Symbol" pitchFamily="18" charset="2"/>
              </a:rPr>
              <a:t> is a superkey for relation schema </a:t>
            </a:r>
            <a:r>
              <a:rPr lang="en-US" i="1" smtClean="0">
                <a:sym typeface="Symbol" pitchFamily="18" charset="2"/>
              </a:rPr>
              <a:t>R</a:t>
            </a:r>
            <a:r>
              <a:rPr lang="en-US" smtClean="0">
                <a:sym typeface="Symbol" pitchFamily="18" charset="2"/>
              </a:rPr>
              <a:t> if and only if </a:t>
            </a:r>
            <a:r>
              <a:rPr lang="en-US" i="1" smtClean="0">
                <a:sym typeface="Symbol" pitchFamily="18" charset="2"/>
              </a:rPr>
              <a:t>K </a:t>
            </a:r>
            <a:r>
              <a:rPr lang="en-US" smtClean="0">
                <a:sym typeface="Symbol" pitchFamily="18" charset="2"/>
              </a:rPr>
              <a:t></a:t>
            </a:r>
            <a:r>
              <a:rPr lang="en-US" smtClean="0">
                <a:sym typeface="Monotype Sorts" pitchFamily="2" charset="2"/>
              </a:rPr>
              <a:t> </a:t>
            </a:r>
            <a:r>
              <a:rPr lang="en-US" i="1" smtClean="0">
                <a:sym typeface="Monotype Sorts" pitchFamily="2" charset="2"/>
              </a:rPr>
              <a:t>R</a:t>
            </a:r>
            <a:endParaRPr lang="en-US" smtClean="0">
              <a:sym typeface="Monotype Sorts" pitchFamily="2" charset="2"/>
            </a:endParaRPr>
          </a:p>
          <a:p>
            <a:pPr>
              <a:lnSpc>
                <a:spcPct val="90000"/>
              </a:lnSpc>
              <a:tabLst>
                <a:tab pos="1250950" algn="l"/>
                <a:tab pos="2173288" algn="l"/>
                <a:tab pos="3378200" algn="l"/>
              </a:tabLst>
            </a:pPr>
            <a:r>
              <a:rPr lang="en-US" i="1" smtClean="0">
                <a:sym typeface="Monotype Sorts" pitchFamily="2" charset="2"/>
              </a:rPr>
              <a:t>K</a:t>
            </a:r>
            <a:r>
              <a:rPr lang="en-US" smtClean="0">
                <a:sym typeface="Monotype Sorts" pitchFamily="2" charset="2"/>
              </a:rPr>
              <a:t> is a candidate key for </a:t>
            </a:r>
            <a:r>
              <a:rPr lang="en-US" i="1" smtClean="0">
                <a:sym typeface="Monotype Sorts" pitchFamily="2" charset="2"/>
              </a:rPr>
              <a:t>R</a:t>
            </a:r>
            <a:r>
              <a:rPr lang="en-US" smtClean="0">
                <a:sym typeface="Monotype Sorts" pitchFamily="2" charset="2"/>
              </a:rPr>
              <a:t> if and only if </a:t>
            </a:r>
          </a:p>
          <a:p>
            <a:pPr lvl="1">
              <a:lnSpc>
                <a:spcPct val="90000"/>
              </a:lnSpc>
              <a:tabLst>
                <a:tab pos="1250950" algn="l"/>
                <a:tab pos="2173288" algn="l"/>
                <a:tab pos="3378200" algn="l"/>
              </a:tabLst>
            </a:pPr>
            <a:r>
              <a:rPr lang="en-US" sz="1800" i="1" smtClean="0">
                <a:sym typeface="Monotype Sorts" pitchFamily="2" charset="2"/>
              </a:rPr>
              <a:t>K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R</a:t>
            </a:r>
            <a:r>
              <a:rPr lang="en-US" sz="1800" smtClean="0">
                <a:sym typeface="Monotype Sorts" pitchFamily="2" charset="2"/>
              </a:rPr>
              <a:t>, and</a:t>
            </a:r>
          </a:p>
          <a:p>
            <a:pPr lvl="1">
              <a:lnSpc>
                <a:spcPct val="90000"/>
              </a:lnSpc>
              <a:tabLst>
                <a:tab pos="1250950" algn="l"/>
                <a:tab pos="2173288" algn="l"/>
                <a:tab pos="3378200" algn="l"/>
              </a:tabLst>
            </a:pPr>
            <a:r>
              <a:rPr lang="en-US" sz="1800" smtClean="0">
                <a:sym typeface="Monotype Sorts" pitchFamily="2" charset="2"/>
              </a:rPr>
              <a:t>for no </a:t>
            </a:r>
            <a:r>
              <a:rPr lang="en-US" sz="1800" smtClean="0">
                <a:sym typeface="Symbol" pitchFamily="18" charset="2"/>
              </a:rPr>
              <a:t>  </a:t>
            </a:r>
            <a:r>
              <a:rPr lang="en-US" sz="1800" i="1" smtClean="0">
                <a:sym typeface="Symbol" pitchFamily="18" charset="2"/>
              </a:rPr>
              <a:t>K, </a:t>
            </a:r>
            <a:r>
              <a:rPr lang="en-US" sz="1800" smtClean="0">
                <a:sym typeface="Symbol" pitchFamily="18" charset="2"/>
              </a:rPr>
              <a:t> </a:t>
            </a:r>
            <a:r>
              <a:rPr lang="en-US" sz="1800" smtClean="0">
                <a:sym typeface="Monotype Sorts" pitchFamily="2" charset="2"/>
              </a:rPr>
              <a:t> </a:t>
            </a:r>
            <a:r>
              <a:rPr lang="en-US" sz="1800" i="1" smtClean="0">
                <a:sym typeface="Monotype Sorts" pitchFamily="2" charset="2"/>
              </a:rPr>
              <a:t>R</a:t>
            </a:r>
          </a:p>
          <a:p>
            <a:pPr>
              <a:lnSpc>
                <a:spcPct val="90000"/>
              </a:lnSpc>
              <a:tabLst>
                <a:tab pos="1250950" algn="l"/>
                <a:tab pos="2173288" algn="l"/>
                <a:tab pos="3378200" algn="l"/>
              </a:tabLst>
            </a:pPr>
            <a:r>
              <a:rPr lang="en-US" smtClean="0"/>
              <a:t>Functional dependencies allow us to express constraints that cannot be expressed using superkeys.  Consider the schema:</a:t>
            </a:r>
          </a:p>
          <a:p>
            <a:pPr>
              <a:lnSpc>
                <a:spcPct val="90000"/>
              </a:lnSpc>
              <a:buFont typeface="Monotype Sorts" pitchFamily="2" charset="2"/>
              <a:buNone/>
              <a:tabLst>
                <a:tab pos="1250950" algn="l"/>
                <a:tab pos="2173288" algn="l"/>
                <a:tab pos="3378200" algn="l"/>
              </a:tabLst>
            </a:pPr>
            <a:r>
              <a:rPr lang="en-US" smtClean="0"/>
              <a:t>		</a:t>
            </a:r>
            <a:r>
              <a:rPr lang="en-US" i="1" smtClean="0"/>
              <a:t>Loan-info-schema </a:t>
            </a:r>
            <a:r>
              <a:rPr lang="en-US" smtClean="0"/>
              <a:t>= </a:t>
            </a:r>
            <a:r>
              <a:rPr lang="en-US" i="1" smtClean="0"/>
              <a:t>(customer-name, loan-number,</a:t>
            </a:r>
            <a:br>
              <a:rPr lang="en-US" i="1" smtClean="0"/>
            </a:br>
            <a:r>
              <a:rPr lang="en-US" i="1" smtClean="0"/>
              <a:t>			           branch-name, amount).</a:t>
            </a:r>
          </a:p>
          <a:p>
            <a:pPr>
              <a:lnSpc>
                <a:spcPct val="90000"/>
              </a:lnSpc>
              <a:buFont typeface="Monotype Sorts" pitchFamily="2" charset="2"/>
              <a:buNone/>
              <a:tabLst>
                <a:tab pos="1250950" algn="l"/>
                <a:tab pos="2173288" algn="l"/>
                <a:tab pos="3378200" algn="l"/>
              </a:tabLst>
            </a:pPr>
            <a:r>
              <a:rPr lang="en-US" i="1" smtClean="0"/>
              <a:t>	</a:t>
            </a:r>
            <a:r>
              <a:rPr lang="en-US" smtClean="0"/>
              <a:t>We expect this set of functional dependencies to hold:</a:t>
            </a:r>
          </a:p>
          <a:p>
            <a:pPr>
              <a:lnSpc>
                <a:spcPct val="90000"/>
              </a:lnSpc>
              <a:buFont typeface="Monotype Sorts" pitchFamily="2" charset="2"/>
              <a:buNone/>
              <a:tabLst>
                <a:tab pos="1250950" algn="l"/>
                <a:tab pos="2173288" algn="l"/>
                <a:tab pos="3378200" algn="l"/>
              </a:tabLst>
            </a:pPr>
            <a:r>
              <a:rPr lang="en-US" smtClean="0"/>
              <a:t>			</a:t>
            </a:r>
            <a:r>
              <a:rPr lang="en-US" i="1" smtClean="0"/>
              <a:t>loan-number</a:t>
            </a:r>
            <a:r>
              <a:rPr lang="en-US" smtClean="0"/>
              <a:t> </a:t>
            </a:r>
            <a:r>
              <a:rPr lang="en-US" smtClean="0">
                <a:sym typeface="Symbol" pitchFamily="18" charset="2"/>
              </a:rPr>
              <a:t></a:t>
            </a:r>
            <a:r>
              <a:rPr lang="en-US" smtClean="0">
                <a:sym typeface="Monotype Sorts" pitchFamily="2" charset="2"/>
              </a:rPr>
              <a:t> </a:t>
            </a:r>
            <a:r>
              <a:rPr lang="en-US" i="1" smtClean="0">
                <a:sym typeface="Monotype Sorts" pitchFamily="2" charset="2"/>
              </a:rPr>
              <a:t>amount</a:t>
            </a:r>
            <a:br>
              <a:rPr lang="en-US" i="1" smtClean="0">
                <a:sym typeface="Monotype Sorts" pitchFamily="2" charset="2"/>
              </a:rPr>
            </a:br>
            <a:r>
              <a:rPr lang="en-US" i="1" smtClean="0">
                <a:sym typeface="Monotype Sorts" pitchFamily="2" charset="2"/>
              </a:rPr>
              <a:t>		loan-number </a:t>
            </a:r>
            <a:r>
              <a:rPr lang="en-US" smtClean="0">
                <a:sym typeface="Symbol" pitchFamily="18" charset="2"/>
              </a:rPr>
              <a:t></a:t>
            </a:r>
            <a:r>
              <a:rPr lang="en-US" i="1" smtClean="0">
                <a:sym typeface="Monotype Sorts" pitchFamily="2" charset="2"/>
              </a:rPr>
              <a:t> branch-name</a:t>
            </a:r>
          </a:p>
          <a:p>
            <a:pPr>
              <a:lnSpc>
                <a:spcPct val="90000"/>
              </a:lnSpc>
              <a:buFont typeface="Monotype Sorts" pitchFamily="2" charset="2"/>
              <a:buNone/>
              <a:tabLst>
                <a:tab pos="1250950" algn="l"/>
                <a:tab pos="2173288" algn="l"/>
                <a:tab pos="3378200" algn="l"/>
              </a:tabLst>
            </a:pPr>
            <a:r>
              <a:rPr lang="en-US" i="1" smtClean="0">
                <a:sym typeface="Monotype Sorts" pitchFamily="2" charset="2"/>
              </a:rPr>
              <a:t>	</a:t>
            </a:r>
            <a:r>
              <a:rPr lang="en-US" smtClean="0">
                <a:sym typeface="Monotype Sorts" pitchFamily="2" charset="2"/>
              </a:rPr>
              <a:t>but would not expect the following to hold: </a:t>
            </a:r>
          </a:p>
          <a:p>
            <a:pPr>
              <a:lnSpc>
                <a:spcPct val="90000"/>
              </a:lnSpc>
              <a:buFont typeface="Monotype Sorts" pitchFamily="2" charset="2"/>
              <a:buNone/>
              <a:tabLst>
                <a:tab pos="1250950" algn="l"/>
                <a:tab pos="2173288" algn="l"/>
                <a:tab pos="3378200" algn="l"/>
              </a:tabLst>
            </a:pPr>
            <a:r>
              <a:rPr lang="en-US" smtClean="0">
                <a:sym typeface="Monotype Sorts" pitchFamily="2" charset="2"/>
              </a:rPr>
              <a:t>			</a:t>
            </a:r>
            <a:r>
              <a:rPr lang="en-US" i="1" smtClean="0">
                <a:sym typeface="Monotype Sorts" pitchFamily="2" charset="2"/>
              </a:rPr>
              <a:t>loan-number </a:t>
            </a:r>
            <a:r>
              <a:rPr lang="en-US" smtClean="0">
                <a:sym typeface="Symbol" pitchFamily="18" charset="2"/>
              </a:rPr>
              <a:t></a:t>
            </a:r>
            <a:r>
              <a:rPr lang="en-US" smtClean="0">
                <a:sym typeface="Monotype Sorts" pitchFamily="2" charset="2"/>
              </a:rPr>
              <a:t> </a:t>
            </a:r>
            <a:r>
              <a:rPr lang="en-US" i="1" smtClean="0">
                <a:sym typeface="Monotype Sorts" pitchFamily="2" charset="2"/>
              </a:rPr>
              <a:t>customer-name</a:t>
            </a:r>
          </a:p>
          <a:p>
            <a:pPr>
              <a:lnSpc>
                <a:spcPct val="90000"/>
              </a:lnSpc>
              <a:buFont typeface="Monotype Sorts" pitchFamily="2" charset="2"/>
              <a:buNone/>
              <a:tabLst>
                <a:tab pos="1250950" algn="l"/>
                <a:tab pos="2173288" algn="l"/>
                <a:tab pos="3378200" algn="l"/>
              </a:tabLst>
            </a:pPr>
            <a:endParaRPr lang="en-US" i="1" smtClean="0">
              <a:sym typeface="Monotype Sorts" pitchFamily="2" charset="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Number Placeholder 4"/>
          <p:cNvSpPr>
            <a:spLocks noGrp="1"/>
          </p:cNvSpPr>
          <p:nvPr>
            <p:ph type="sldNum" sz="quarter" idx="11"/>
          </p:nvPr>
        </p:nvSpPr>
        <p:spPr>
          <a:noFill/>
        </p:spPr>
        <p:txBody>
          <a:bodyPr/>
          <a:lstStyle/>
          <a:p>
            <a:fld id="{25825E34-9EEA-4146-8EEB-6F22DC751B03}" type="slidenum">
              <a:rPr lang="en-US"/>
              <a:pPr/>
              <a:t>14</a:t>
            </a:fld>
            <a:endParaRPr lang="en-US"/>
          </a:p>
        </p:txBody>
      </p:sp>
      <p:sp>
        <p:nvSpPr>
          <p:cNvPr id="225282" name="Rectangle 2"/>
          <p:cNvSpPr>
            <a:spLocks noGrp="1" noChangeArrowheads="1"/>
          </p:cNvSpPr>
          <p:nvPr>
            <p:ph type="title"/>
          </p:nvPr>
        </p:nvSpPr>
        <p:spPr/>
        <p:txBody>
          <a:bodyPr/>
          <a:lstStyle/>
          <a:p>
            <a:pPr>
              <a:defRPr/>
            </a:pPr>
            <a:r>
              <a:rPr lang="en-US" smtClean="0"/>
              <a:t>Use of Functional Dependencies</a:t>
            </a:r>
          </a:p>
        </p:txBody>
      </p:sp>
      <p:sp>
        <p:nvSpPr>
          <p:cNvPr id="155652" name="Rectangle 3"/>
          <p:cNvSpPr>
            <a:spLocks noGrp="1" noChangeArrowheads="1"/>
          </p:cNvSpPr>
          <p:nvPr>
            <p:ph type="body" idx="1"/>
          </p:nvPr>
        </p:nvSpPr>
        <p:spPr>
          <a:xfrm>
            <a:off x="571500" y="1114425"/>
            <a:ext cx="8051800" cy="5245100"/>
          </a:xfrm>
        </p:spPr>
        <p:txBody>
          <a:bodyPr>
            <a:normAutofit fontScale="92500" lnSpcReduction="10000"/>
          </a:bodyPr>
          <a:lstStyle/>
          <a:p>
            <a:r>
              <a:rPr lang="en-US" smtClean="0"/>
              <a:t>We use functional dependencies to:</a:t>
            </a:r>
          </a:p>
          <a:p>
            <a:pPr lvl="1"/>
            <a:r>
              <a:rPr lang="en-US" sz="1800" smtClean="0"/>
              <a:t>test relations to see if they are legal under a given set of functional dependencies. </a:t>
            </a:r>
          </a:p>
          <a:p>
            <a:pPr lvl="2"/>
            <a:r>
              <a:rPr lang="en-US" sz="1800" smtClean="0"/>
              <a:t> If a relation </a:t>
            </a:r>
            <a:r>
              <a:rPr lang="en-US" sz="1800" i="1" smtClean="0"/>
              <a:t>r</a:t>
            </a:r>
            <a:r>
              <a:rPr lang="en-US" sz="1800" smtClean="0"/>
              <a:t> is legal under a set </a:t>
            </a:r>
            <a:r>
              <a:rPr lang="en-US" sz="1800" i="1" smtClean="0"/>
              <a:t>F</a:t>
            </a:r>
            <a:r>
              <a:rPr lang="en-US" sz="1800" smtClean="0"/>
              <a:t> of functional dependencies, we say that </a:t>
            </a:r>
            <a:r>
              <a:rPr lang="en-US" sz="1800" i="1" smtClean="0"/>
              <a:t>r</a:t>
            </a:r>
            <a:r>
              <a:rPr lang="en-US" sz="1800" smtClean="0"/>
              <a:t> </a:t>
            </a:r>
            <a:r>
              <a:rPr lang="en-US" sz="1800" smtClean="0">
                <a:solidFill>
                  <a:schemeClr val="tx2"/>
                </a:solidFill>
              </a:rPr>
              <a:t>satisfies </a:t>
            </a:r>
            <a:r>
              <a:rPr lang="en-US" sz="1800" i="1" smtClean="0"/>
              <a:t>F.</a:t>
            </a:r>
            <a:endParaRPr lang="en-US" sz="1800" smtClean="0"/>
          </a:p>
          <a:p>
            <a:pPr lvl="1"/>
            <a:r>
              <a:rPr lang="en-US" sz="1800" smtClean="0"/>
              <a:t>specify constraints on the set of legal relations</a:t>
            </a:r>
          </a:p>
          <a:p>
            <a:pPr lvl="2"/>
            <a:r>
              <a:rPr lang="en-US" sz="1800" smtClean="0"/>
              <a:t>We say that </a:t>
            </a:r>
            <a:r>
              <a:rPr lang="en-US" sz="1800" i="1" smtClean="0"/>
              <a:t>F</a:t>
            </a:r>
            <a:r>
              <a:rPr lang="en-US" sz="1800" smtClean="0"/>
              <a:t> </a:t>
            </a:r>
            <a:r>
              <a:rPr lang="en-US" sz="1800" smtClean="0">
                <a:solidFill>
                  <a:schemeClr val="tx2"/>
                </a:solidFill>
              </a:rPr>
              <a:t>holds on</a:t>
            </a:r>
            <a:r>
              <a:rPr lang="en-US" sz="1800" smtClean="0"/>
              <a:t> </a:t>
            </a:r>
            <a:r>
              <a:rPr lang="en-US" sz="1800" i="1" smtClean="0"/>
              <a:t>R</a:t>
            </a:r>
            <a:r>
              <a:rPr lang="en-US" sz="1800" smtClean="0"/>
              <a:t> if all legal relations on </a:t>
            </a:r>
            <a:r>
              <a:rPr lang="en-US" sz="1800" i="1" smtClean="0"/>
              <a:t>R</a:t>
            </a:r>
            <a:r>
              <a:rPr lang="en-US" sz="1800" smtClean="0"/>
              <a:t> satisfy the set of functional dependencies </a:t>
            </a:r>
            <a:r>
              <a:rPr lang="en-US" sz="1800" i="1" smtClean="0"/>
              <a:t>F.</a:t>
            </a:r>
          </a:p>
          <a:p>
            <a:r>
              <a:rPr lang="en-US" smtClean="0"/>
              <a:t>Note:  A specific instance of a relation schema may satisfy a functional dependency even if the functional dependency does not hold on all legal instances.  For example, a specific instance of </a:t>
            </a:r>
            <a:r>
              <a:rPr lang="en-US" i="1" smtClean="0"/>
              <a:t>Loan-schema</a:t>
            </a:r>
            <a:r>
              <a:rPr lang="en-US" smtClean="0"/>
              <a:t> may, by chance, satisfy </a:t>
            </a:r>
            <a:br>
              <a:rPr lang="en-US" smtClean="0"/>
            </a:br>
            <a:r>
              <a:rPr lang="en-US" smtClean="0"/>
              <a:t>               </a:t>
            </a:r>
            <a:r>
              <a:rPr lang="en-US" i="1" smtClean="0"/>
              <a:t>loan-number </a:t>
            </a:r>
            <a:r>
              <a:rPr lang="en-US" smtClean="0">
                <a:sym typeface="Symbol" pitchFamily="18" charset="2"/>
              </a:rPr>
              <a:t></a:t>
            </a:r>
            <a:r>
              <a:rPr lang="en-US" smtClean="0">
                <a:sym typeface="Monotype Sorts" pitchFamily="2" charset="2"/>
              </a:rPr>
              <a:t> </a:t>
            </a:r>
            <a:r>
              <a:rPr lang="en-US" i="1" smtClean="0">
                <a:sym typeface="Monotype Sorts" pitchFamily="2" charset="2"/>
              </a:rPr>
              <a:t>customer-name.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Number Placeholder 4"/>
          <p:cNvSpPr>
            <a:spLocks noGrp="1"/>
          </p:cNvSpPr>
          <p:nvPr>
            <p:ph type="sldNum" sz="quarter" idx="11"/>
          </p:nvPr>
        </p:nvSpPr>
        <p:spPr>
          <a:noFill/>
        </p:spPr>
        <p:txBody>
          <a:bodyPr/>
          <a:lstStyle/>
          <a:p>
            <a:fld id="{0FFD7C4C-0FE8-4612-B2B4-C08F17107565}" type="slidenum">
              <a:rPr lang="en-US"/>
              <a:pPr/>
              <a:t>15</a:t>
            </a:fld>
            <a:endParaRPr lang="en-US"/>
          </a:p>
        </p:txBody>
      </p:sp>
      <p:sp>
        <p:nvSpPr>
          <p:cNvPr id="226306" name="Rectangle 2"/>
          <p:cNvSpPr>
            <a:spLocks noGrp="1" noChangeArrowheads="1"/>
          </p:cNvSpPr>
          <p:nvPr>
            <p:ph type="title"/>
          </p:nvPr>
        </p:nvSpPr>
        <p:spPr/>
        <p:txBody>
          <a:bodyPr/>
          <a:lstStyle/>
          <a:p>
            <a:pPr>
              <a:defRPr/>
            </a:pPr>
            <a:r>
              <a:rPr lang="en-US" smtClean="0"/>
              <a:t>Functional Dependencies (Cont.)</a:t>
            </a:r>
          </a:p>
        </p:txBody>
      </p:sp>
      <p:sp>
        <p:nvSpPr>
          <p:cNvPr id="156676" name="Rectangle 3"/>
          <p:cNvSpPr>
            <a:spLocks noGrp="1" noChangeArrowheads="1"/>
          </p:cNvSpPr>
          <p:nvPr>
            <p:ph type="body" idx="1"/>
          </p:nvPr>
        </p:nvSpPr>
        <p:spPr/>
        <p:txBody>
          <a:bodyPr/>
          <a:lstStyle/>
          <a:p>
            <a:r>
              <a:rPr lang="en-US" i="1" smtClean="0">
                <a:sym typeface="Monotype Sorts" pitchFamily="2" charset="2"/>
              </a:rPr>
              <a:t>A </a:t>
            </a:r>
            <a:r>
              <a:rPr lang="en-US" smtClean="0">
                <a:sym typeface="Monotype Sorts" pitchFamily="2" charset="2"/>
              </a:rPr>
              <a:t>functional dependency is </a:t>
            </a:r>
            <a:r>
              <a:rPr lang="en-US" smtClean="0">
                <a:solidFill>
                  <a:schemeClr val="tx2"/>
                </a:solidFill>
                <a:sym typeface="Monotype Sorts" pitchFamily="2" charset="2"/>
              </a:rPr>
              <a:t>trivial</a:t>
            </a:r>
            <a:r>
              <a:rPr lang="en-US" smtClean="0">
                <a:sym typeface="Monotype Sorts" pitchFamily="2" charset="2"/>
              </a:rPr>
              <a:t> if it is satisfied by all instances of a relation</a:t>
            </a:r>
          </a:p>
          <a:p>
            <a:pPr lvl="1"/>
            <a:r>
              <a:rPr lang="en-US" sz="1800" i="1" smtClean="0">
                <a:sym typeface="Monotype Sorts" pitchFamily="2" charset="2"/>
              </a:rPr>
              <a:t>E.g.</a:t>
            </a:r>
          </a:p>
          <a:p>
            <a:pPr lvl="2"/>
            <a:r>
              <a:rPr lang="en-US" sz="1800" i="1" smtClean="0">
                <a:sym typeface="Monotype Sorts" pitchFamily="2" charset="2"/>
              </a:rPr>
              <a:t> customer-name, </a:t>
            </a:r>
            <a:r>
              <a:rPr lang="en-US" sz="1800" i="1" smtClean="0"/>
              <a:t>loan-number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customer-name</a:t>
            </a:r>
          </a:p>
          <a:p>
            <a:pPr lvl="2"/>
            <a:r>
              <a:rPr lang="en-US" sz="1800" i="1" smtClean="0">
                <a:sym typeface="Monotype Sorts" pitchFamily="2" charset="2"/>
              </a:rPr>
              <a:t> customer-name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customer-name</a:t>
            </a:r>
          </a:p>
          <a:p>
            <a:pPr lvl="1"/>
            <a:r>
              <a:rPr lang="en-US" sz="1800" smtClean="0">
                <a:sym typeface="Monotype Sorts" pitchFamily="2" charset="2"/>
              </a:rPr>
              <a:t>In general,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is trivial if</a:t>
            </a:r>
            <a:r>
              <a:rPr lang="en-US" sz="1800" i="1" smtClean="0">
                <a:sym typeface="Symbol" pitchFamily="18" charset="2"/>
              </a:rPr>
              <a:t> </a:t>
            </a:r>
            <a:r>
              <a:rPr lang="en-US" sz="1800" smtClean="0">
                <a:sym typeface="Symbol" pitchFamily="18" charset="2"/>
              </a:rPr>
              <a:t>   </a:t>
            </a:r>
            <a:r>
              <a:rPr lang="en-US" sz="1800" i="1" smtClean="0">
                <a:sym typeface="Symbol" pitchFamily="18" charset="2"/>
              </a:rPr>
              <a:t/>
            </a:r>
            <a:br>
              <a:rPr lang="en-US" sz="1800" i="1" smtClean="0">
                <a:sym typeface="Symbol" pitchFamily="18" charset="2"/>
              </a:rPr>
            </a:br>
            <a:r>
              <a:rPr lang="en-US" sz="1800" i="1" smtClean="0">
                <a:sym typeface="Symbol" pitchFamily="18" charset="2"/>
              </a:rPr>
              <a:t> </a:t>
            </a:r>
          </a:p>
          <a:p>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Number Placeholder 4"/>
          <p:cNvSpPr>
            <a:spLocks noGrp="1"/>
          </p:cNvSpPr>
          <p:nvPr>
            <p:ph type="sldNum" sz="quarter" idx="11"/>
          </p:nvPr>
        </p:nvSpPr>
        <p:spPr>
          <a:noFill/>
        </p:spPr>
        <p:txBody>
          <a:bodyPr/>
          <a:lstStyle/>
          <a:p>
            <a:fld id="{FD098222-38E8-43DD-B212-F61DB9AC3C6E}" type="slidenum">
              <a:rPr lang="en-US"/>
              <a:pPr/>
              <a:t>16</a:t>
            </a:fld>
            <a:endParaRPr lang="en-US"/>
          </a:p>
        </p:txBody>
      </p:sp>
      <p:sp>
        <p:nvSpPr>
          <p:cNvPr id="227330" name="Rectangle 2"/>
          <p:cNvSpPr>
            <a:spLocks noGrp="1" noChangeArrowheads="1"/>
          </p:cNvSpPr>
          <p:nvPr>
            <p:ph type="title"/>
          </p:nvPr>
        </p:nvSpPr>
        <p:spPr>
          <a:xfrm>
            <a:off x="609600" y="495300"/>
            <a:ext cx="7924800" cy="457200"/>
          </a:xfrm>
        </p:spPr>
        <p:txBody>
          <a:bodyPr>
            <a:normAutofit fontScale="90000"/>
          </a:bodyPr>
          <a:lstStyle/>
          <a:p>
            <a:pPr>
              <a:defRPr/>
            </a:pPr>
            <a:r>
              <a:rPr lang="en-US" smtClean="0"/>
              <a:t>Closure of a Set of Functional Dependencies</a:t>
            </a:r>
          </a:p>
        </p:txBody>
      </p:sp>
      <p:sp>
        <p:nvSpPr>
          <p:cNvPr id="157700" name="Rectangle 3"/>
          <p:cNvSpPr>
            <a:spLocks noGrp="1" noChangeArrowheads="1"/>
          </p:cNvSpPr>
          <p:nvPr>
            <p:ph type="body" idx="1"/>
          </p:nvPr>
        </p:nvSpPr>
        <p:spPr>
          <a:xfrm>
            <a:off x="571500" y="1114425"/>
            <a:ext cx="8077200" cy="5029200"/>
          </a:xfrm>
        </p:spPr>
        <p:txBody>
          <a:bodyPr>
            <a:normAutofit fontScale="85000" lnSpcReduction="10000"/>
          </a:bodyPr>
          <a:lstStyle/>
          <a:p>
            <a:r>
              <a:rPr lang="en-US" smtClean="0"/>
              <a:t>Given a set </a:t>
            </a:r>
            <a:r>
              <a:rPr lang="en-US" i="1" smtClean="0"/>
              <a:t>F</a:t>
            </a:r>
            <a:r>
              <a:rPr lang="en-US" smtClean="0"/>
              <a:t> set of functional dependencies, there are certain other functional dependencies that are logically implied by </a:t>
            </a:r>
            <a:r>
              <a:rPr lang="en-US" i="1" smtClean="0"/>
              <a:t>F</a:t>
            </a:r>
            <a:r>
              <a:rPr lang="en-US" smtClean="0"/>
              <a:t>.</a:t>
            </a:r>
          </a:p>
          <a:p>
            <a:pPr lvl="1"/>
            <a:r>
              <a:rPr lang="en-US" sz="1800" smtClean="0"/>
              <a:t>E.g.  If  A </a:t>
            </a:r>
            <a:r>
              <a:rPr lang="en-US" sz="1800" smtClean="0">
                <a:sym typeface="Symbol" pitchFamily="18" charset="2"/>
              </a:rPr>
              <a:t></a:t>
            </a:r>
            <a:r>
              <a:rPr lang="en-US" sz="1800" smtClean="0">
                <a:sym typeface="Monotype Sorts" pitchFamily="2" charset="2"/>
              </a:rPr>
              <a:t> B and  B </a:t>
            </a:r>
            <a:r>
              <a:rPr lang="en-US" sz="1800" smtClean="0">
                <a:sym typeface="Symbol" pitchFamily="18" charset="2"/>
              </a:rPr>
              <a:t></a:t>
            </a:r>
            <a:r>
              <a:rPr lang="en-US" sz="1800" smtClean="0">
                <a:sym typeface="Monotype Sorts" pitchFamily="2" charset="2"/>
              </a:rPr>
              <a:t> C,  then we can infer that A </a:t>
            </a:r>
            <a:r>
              <a:rPr lang="en-US" sz="1800" smtClean="0">
                <a:sym typeface="Symbol" pitchFamily="18" charset="2"/>
              </a:rPr>
              <a:t></a:t>
            </a:r>
            <a:r>
              <a:rPr lang="en-US" sz="1800" smtClean="0">
                <a:sym typeface="Monotype Sorts" pitchFamily="2" charset="2"/>
              </a:rPr>
              <a:t> C</a:t>
            </a:r>
            <a:endParaRPr lang="en-US" sz="1800" smtClean="0"/>
          </a:p>
          <a:p>
            <a:r>
              <a:rPr lang="en-US" smtClean="0"/>
              <a:t>The set of all functional dependencies logically implied by </a:t>
            </a:r>
            <a:r>
              <a:rPr lang="en-US" i="1" smtClean="0"/>
              <a:t>F</a:t>
            </a:r>
            <a:r>
              <a:rPr lang="en-US" smtClean="0"/>
              <a:t> is the </a:t>
            </a:r>
            <a:r>
              <a:rPr lang="en-US" i="1" smtClean="0">
                <a:solidFill>
                  <a:schemeClr val="tx2"/>
                </a:solidFill>
              </a:rPr>
              <a:t>closure</a:t>
            </a:r>
            <a:r>
              <a:rPr lang="en-US" smtClean="0"/>
              <a:t> of </a:t>
            </a:r>
            <a:r>
              <a:rPr lang="en-US" i="1" smtClean="0"/>
              <a:t>F</a:t>
            </a:r>
            <a:r>
              <a:rPr lang="en-US" smtClean="0"/>
              <a:t>.</a:t>
            </a:r>
          </a:p>
          <a:p>
            <a:r>
              <a:rPr lang="en-US" smtClean="0"/>
              <a:t>We denote the </a:t>
            </a:r>
            <a:r>
              <a:rPr lang="en-US" i="1" smtClean="0"/>
              <a:t>closure </a:t>
            </a:r>
            <a:r>
              <a:rPr lang="en-US" smtClean="0"/>
              <a:t>of </a:t>
            </a:r>
            <a:r>
              <a:rPr lang="en-US" i="1" smtClean="0"/>
              <a:t>F</a:t>
            </a:r>
            <a:r>
              <a:rPr lang="en-US" smtClean="0"/>
              <a:t> by </a:t>
            </a:r>
            <a:r>
              <a:rPr lang="en-US" smtClean="0">
                <a:solidFill>
                  <a:schemeClr val="tx2"/>
                </a:solidFill>
              </a:rPr>
              <a:t>F</a:t>
            </a:r>
            <a:r>
              <a:rPr lang="en-US" i="1" baseline="30000" smtClean="0">
                <a:solidFill>
                  <a:schemeClr val="tx2"/>
                </a:solidFill>
              </a:rPr>
              <a:t>+</a:t>
            </a:r>
            <a:r>
              <a:rPr lang="en-US" i="1" smtClean="0">
                <a:solidFill>
                  <a:schemeClr val="tx2"/>
                </a:solidFill>
              </a:rPr>
              <a:t>.</a:t>
            </a:r>
          </a:p>
          <a:p>
            <a:r>
              <a:rPr lang="en-US" smtClean="0"/>
              <a:t>We can find all of</a:t>
            </a:r>
            <a:r>
              <a:rPr lang="en-US" i="1" smtClean="0"/>
              <a:t> </a:t>
            </a:r>
            <a:r>
              <a:rPr lang="en-US" smtClean="0"/>
              <a:t>F</a:t>
            </a:r>
            <a:r>
              <a:rPr lang="en-US" i="1" baseline="30000" smtClean="0"/>
              <a:t>+</a:t>
            </a:r>
            <a:r>
              <a:rPr lang="en-US" i="1" smtClean="0"/>
              <a:t> </a:t>
            </a:r>
            <a:r>
              <a:rPr lang="en-US" smtClean="0"/>
              <a:t>by applying Armstrong’s Axioms:</a:t>
            </a:r>
          </a:p>
          <a:p>
            <a:pPr lvl="1"/>
            <a:r>
              <a:rPr lang="en-US" sz="1800" smtClean="0"/>
              <a:t>if </a:t>
            </a:r>
            <a:r>
              <a:rPr lang="en-US" sz="1800" i="1" smtClean="0">
                <a:sym typeface="Symbol" pitchFamily="18" charset="2"/>
              </a:rPr>
              <a:t></a:t>
            </a:r>
            <a:r>
              <a:rPr lang="en-US" sz="1800" smtClean="0">
                <a:sym typeface="Symbol" pitchFamily="18" charset="2"/>
              </a:rPr>
              <a:t>  , then  </a:t>
            </a:r>
            <a:r>
              <a:rPr lang="en-US" sz="1800" smtClean="0">
                <a:sym typeface="Monotype Sorts" pitchFamily="2" charset="2"/>
              </a:rPr>
              <a:t> </a:t>
            </a:r>
            <a:r>
              <a:rPr lang="en-US" sz="1800" i="1" smtClean="0">
                <a:sym typeface="Symbol" pitchFamily="18" charset="2"/>
              </a:rPr>
              <a:t>                      </a:t>
            </a:r>
            <a:r>
              <a:rPr lang="en-US" sz="1800" b="1" smtClean="0">
                <a:sym typeface="Symbol" pitchFamily="18" charset="2"/>
              </a:rPr>
              <a:t>(reflexivity)</a:t>
            </a:r>
            <a:endParaRPr lang="en-US" sz="1800" smtClean="0">
              <a:sym typeface="Symbol" pitchFamily="18" charset="2"/>
            </a:endParaRPr>
          </a:p>
          <a:p>
            <a:pPr lvl="1"/>
            <a:r>
              <a:rPr lang="en-US" sz="1800" smtClean="0">
                <a:sym typeface="Symbol" pitchFamily="18" charset="2"/>
              </a:rPr>
              <a:t>if 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then </a:t>
            </a:r>
            <a:r>
              <a:rPr lang="en-US" sz="1800" smtClean="0">
                <a:sym typeface="Greek Symbols" pitchFamily="18" charset="2"/>
              </a:rPr>
              <a:t> </a:t>
            </a:r>
            <a:r>
              <a:rPr lang="en-US" sz="1800" smtClean="0">
                <a:sym typeface="Symbol" pitchFamily="18" charset="2"/>
              </a:rPr>
              <a:t> </a:t>
            </a:r>
            <a:r>
              <a:rPr lang="en-US" sz="1800" smtClean="0">
                <a:sym typeface="Monotype Sorts" pitchFamily="2" charset="2"/>
              </a:rPr>
              <a:t>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b="1" smtClean="0">
                <a:sym typeface="Symbol" pitchFamily="18" charset="2"/>
              </a:rPr>
              <a:t>(augmentation)</a:t>
            </a:r>
            <a:endParaRPr lang="en-US" sz="1800" smtClean="0">
              <a:sym typeface="Symbol" pitchFamily="18" charset="2"/>
            </a:endParaRPr>
          </a:p>
          <a:p>
            <a:pPr lvl="1"/>
            <a:r>
              <a:rPr lang="en-US" sz="1800" smtClean="0">
                <a:sym typeface="Symbol" pitchFamily="18" charset="2"/>
              </a:rPr>
              <a:t>if 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and </a:t>
            </a:r>
            <a:r>
              <a:rPr lang="en-US" sz="1800" i="1" smtClean="0">
                <a:sym typeface="Symbol" pitchFamily="18" charset="2"/>
              </a:rPr>
              <a:t> </a:t>
            </a:r>
            <a:r>
              <a:rPr lang="en-US" sz="1800" smtClean="0">
                <a:sym typeface="Symbol" pitchFamily="18" charset="2"/>
              </a:rPr>
              <a:t> </a:t>
            </a:r>
            <a:r>
              <a:rPr lang="en-US" sz="1800" smtClean="0">
                <a:sym typeface="Monotype Sorts" pitchFamily="2" charset="2"/>
              </a:rPr>
              <a:t>, then </a:t>
            </a:r>
            <a:r>
              <a:rPr lang="en-US" sz="1800" smtClean="0">
                <a:sym typeface="Symbol" pitchFamily="18" charset="2"/>
              </a:rPr>
              <a:t> </a:t>
            </a:r>
            <a:r>
              <a:rPr lang="en-US" sz="1800" smtClean="0">
                <a:sym typeface="Monotype Sorts" pitchFamily="2" charset="2"/>
              </a:rPr>
              <a:t> </a:t>
            </a:r>
            <a:r>
              <a:rPr lang="en-US" sz="1800" smtClean="0">
                <a:sym typeface="Symbol" pitchFamily="18" charset="2"/>
              </a:rPr>
              <a:t> </a:t>
            </a:r>
            <a:r>
              <a:rPr lang="en-US" sz="1800" smtClean="0">
                <a:sym typeface="Greek Symbols" pitchFamily="18" charset="2"/>
              </a:rPr>
              <a:t>   </a:t>
            </a:r>
            <a:r>
              <a:rPr lang="en-US" sz="1800" b="1" smtClean="0">
                <a:sym typeface="Greek Symbols" pitchFamily="18" charset="2"/>
              </a:rPr>
              <a:t>(transitivity)</a:t>
            </a:r>
          </a:p>
          <a:p>
            <a:r>
              <a:rPr lang="en-US" smtClean="0">
                <a:sym typeface="Greek Symbols" pitchFamily="18" charset="2"/>
              </a:rPr>
              <a:t>These rules are </a:t>
            </a:r>
          </a:p>
          <a:p>
            <a:pPr lvl="1"/>
            <a:r>
              <a:rPr lang="en-US" sz="1800" smtClean="0">
                <a:solidFill>
                  <a:schemeClr val="tx2"/>
                </a:solidFill>
                <a:sym typeface="Greek Symbols" pitchFamily="18" charset="2"/>
              </a:rPr>
              <a:t>sound</a:t>
            </a:r>
            <a:r>
              <a:rPr lang="en-US" sz="1800" smtClean="0">
                <a:sym typeface="Greek Symbols" pitchFamily="18" charset="2"/>
              </a:rPr>
              <a:t> (generate only functional dependencies that actually hold) and </a:t>
            </a:r>
          </a:p>
          <a:p>
            <a:pPr lvl="1"/>
            <a:r>
              <a:rPr lang="en-US" sz="1800" smtClean="0">
                <a:solidFill>
                  <a:schemeClr val="tx2"/>
                </a:solidFill>
                <a:sym typeface="Greek Symbols" pitchFamily="18" charset="2"/>
              </a:rPr>
              <a:t>complete</a:t>
            </a:r>
            <a:r>
              <a:rPr lang="en-US" sz="1800" smtClean="0">
                <a:sym typeface="Greek Symbols" pitchFamily="18" charset="2"/>
              </a:rPr>
              <a:t> (generate all functional dependencies that hold).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Slide Number Placeholder 4"/>
          <p:cNvSpPr>
            <a:spLocks noGrp="1"/>
          </p:cNvSpPr>
          <p:nvPr>
            <p:ph type="sldNum" sz="quarter" idx="11"/>
          </p:nvPr>
        </p:nvSpPr>
        <p:spPr>
          <a:noFill/>
        </p:spPr>
        <p:txBody>
          <a:bodyPr/>
          <a:lstStyle/>
          <a:p>
            <a:fld id="{41FCCF3B-7343-43BA-A913-FA1E39BB3A44}" type="slidenum">
              <a:rPr lang="en-US"/>
              <a:pPr/>
              <a:t>17</a:t>
            </a:fld>
            <a:endParaRPr lang="en-US"/>
          </a:p>
        </p:txBody>
      </p:sp>
      <p:sp>
        <p:nvSpPr>
          <p:cNvPr id="228354" name="Rectangle 1026"/>
          <p:cNvSpPr>
            <a:spLocks noGrp="1" noChangeArrowheads="1"/>
          </p:cNvSpPr>
          <p:nvPr>
            <p:ph type="title"/>
          </p:nvPr>
        </p:nvSpPr>
        <p:spPr/>
        <p:txBody>
          <a:bodyPr/>
          <a:lstStyle/>
          <a:p>
            <a:pPr>
              <a:defRPr/>
            </a:pPr>
            <a:r>
              <a:rPr lang="en-US" smtClean="0"/>
              <a:t>Example</a:t>
            </a:r>
          </a:p>
        </p:txBody>
      </p:sp>
      <p:sp>
        <p:nvSpPr>
          <p:cNvPr id="228355" name="Rectangle 1027"/>
          <p:cNvSpPr>
            <a:spLocks noGrp="1" noChangeArrowheads="1"/>
          </p:cNvSpPr>
          <p:nvPr>
            <p:ph type="body" idx="1"/>
          </p:nvPr>
        </p:nvSpPr>
        <p:spPr>
          <a:xfrm>
            <a:off x="596900" y="927100"/>
            <a:ext cx="8248650" cy="5600700"/>
          </a:xfrm>
        </p:spPr>
        <p:txBody>
          <a:bodyPr>
            <a:normAutofit lnSpcReduction="10000"/>
          </a:bodyPr>
          <a:lstStyle/>
          <a:p>
            <a:pPr>
              <a:lnSpc>
                <a:spcPct val="90000"/>
              </a:lnSpc>
              <a:tabLst>
                <a:tab pos="803275" algn="l"/>
              </a:tabLst>
            </a:pPr>
            <a:r>
              <a:rPr lang="en-US" i="1" smtClean="0"/>
              <a:t>R = (A, B, C, G, H, I)</a:t>
            </a:r>
            <a:br>
              <a:rPr lang="en-US" i="1" smtClean="0"/>
            </a:br>
            <a:r>
              <a:rPr lang="en-US" i="1" smtClean="0"/>
              <a:t>F = </a:t>
            </a:r>
            <a:r>
              <a:rPr lang="en-US" smtClean="0"/>
              <a:t>{  </a:t>
            </a:r>
            <a:r>
              <a:rPr lang="en-US" i="1" smtClean="0">
                <a:sym typeface="Iconic Symbols Ext" pitchFamily="2" charset="2"/>
              </a:rPr>
              <a:t>A </a:t>
            </a:r>
            <a:r>
              <a:rPr lang="en-US" smtClean="0">
                <a:sym typeface="Symbol" pitchFamily="18" charset="2"/>
              </a:rPr>
              <a:t></a:t>
            </a:r>
            <a:r>
              <a:rPr lang="en-US" smtClean="0">
                <a:sym typeface="Monotype Sorts" pitchFamily="2" charset="2"/>
              </a:rPr>
              <a:t> </a:t>
            </a:r>
            <a:r>
              <a:rPr lang="en-US" i="1" smtClean="0">
                <a:sym typeface="Monotype Sorts" pitchFamily="2" charset="2"/>
              </a:rPr>
              <a:t>B</a:t>
            </a:r>
            <a:br>
              <a:rPr lang="en-US" i="1" smtClean="0">
                <a:sym typeface="Monotype Sorts" pitchFamily="2" charset="2"/>
              </a:rPr>
            </a:br>
            <a:r>
              <a:rPr lang="en-US" i="1" smtClean="0">
                <a:sym typeface="Monotype Sorts" pitchFamily="2" charset="2"/>
              </a:rPr>
              <a:t>	   </a:t>
            </a:r>
            <a:r>
              <a:rPr lang="en-US" i="1" smtClean="0">
                <a:sym typeface="Iconic Symbols Ext" pitchFamily="2" charset="2"/>
              </a:rPr>
              <a:t>A </a:t>
            </a:r>
            <a:r>
              <a:rPr lang="en-US" smtClean="0">
                <a:sym typeface="Symbol" pitchFamily="18" charset="2"/>
              </a:rPr>
              <a:t></a:t>
            </a:r>
            <a:r>
              <a:rPr lang="en-US" smtClean="0">
                <a:sym typeface="Monotype Sorts" pitchFamily="2" charset="2"/>
              </a:rPr>
              <a:t> </a:t>
            </a:r>
            <a:r>
              <a:rPr lang="en-US" i="1" smtClean="0">
                <a:sym typeface="Monotype Sorts" pitchFamily="2" charset="2"/>
              </a:rPr>
              <a:t>C</a:t>
            </a:r>
            <a:br>
              <a:rPr lang="en-US" i="1" smtClean="0">
                <a:sym typeface="Monotype Sorts" pitchFamily="2" charset="2"/>
              </a:rPr>
            </a:br>
            <a:r>
              <a:rPr lang="en-US" i="1" smtClean="0">
                <a:sym typeface="Monotype Sorts" pitchFamily="2" charset="2"/>
              </a:rPr>
              <a:t>	</a:t>
            </a:r>
            <a:r>
              <a:rPr lang="en-US" i="1" smtClean="0">
                <a:sym typeface="Iconic Symbols Ext" pitchFamily="2" charset="2"/>
              </a:rPr>
              <a:t>CG </a:t>
            </a:r>
            <a:r>
              <a:rPr lang="en-US" smtClean="0">
                <a:sym typeface="Symbol" pitchFamily="18" charset="2"/>
              </a:rPr>
              <a:t></a:t>
            </a:r>
            <a:r>
              <a:rPr lang="en-US" smtClean="0">
                <a:sym typeface="Monotype Sorts" pitchFamily="2" charset="2"/>
              </a:rPr>
              <a:t> </a:t>
            </a:r>
            <a:r>
              <a:rPr lang="en-US" i="1" smtClean="0">
                <a:sym typeface="Monotype Sorts" pitchFamily="2" charset="2"/>
              </a:rPr>
              <a:t>H</a:t>
            </a:r>
            <a:br>
              <a:rPr lang="en-US" i="1" smtClean="0">
                <a:sym typeface="Monotype Sorts" pitchFamily="2" charset="2"/>
              </a:rPr>
            </a:br>
            <a:r>
              <a:rPr lang="en-US" i="1" smtClean="0">
                <a:sym typeface="Monotype Sorts" pitchFamily="2" charset="2"/>
              </a:rPr>
              <a:t>	</a:t>
            </a:r>
            <a:r>
              <a:rPr lang="en-US" i="1" smtClean="0">
                <a:sym typeface="Iconic Symbols Ext" pitchFamily="2" charset="2"/>
              </a:rPr>
              <a:t>CG </a:t>
            </a:r>
            <a:r>
              <a:rPr lang="en-US" smtClean="0">
                <a:sym typeface="Symbol" pitchFamily="18" charset="2"/>
              </a:rPr>
              <a:t></a:t>
            </a:r>
            <a:r>
              <a:rPr lang="en-US" smtClean="0">
                <a:sym typeface="Monotype Sorts" pitchFamily="2" charset="2"/>
              </a:rPr>
              <a:t> </a:t>
            </a:r>
            <a:r>
              <a:rPr lang="en-US" i="1" smtClean="0">
                <a:sym typeface="Monotype Sorts" pitchFamily="2" charset="2"/>
              </a:rPr>
              <a:t>I</a:t>
            </a:r>
            <a:br>
              <a:rPr lang="en-US" i="1" smtClean="0">
                <a:sym typeface="Monotype Sorts" pitchFamily="2" charset="2"/>
              </a:rPr>
            </a:br>
            <a:r>
              <a:rPr lang="en-US" i="1" smtClean="0">
                <a:sym typeface="Monotype Sorts" pitchFamily="2" charset="2"/>
              </a:rPr>
              <a:t>	   </a:t>
            </a:r>
            <a:r>
              <a:rPr lang="en-US" i="1" smtClean="0">
                <a:sym typeface="Iconic Symbols Ext" pitchFamily="2" charset="2"/>
              </a:rPr>
              <a:t>B </a:t>
            </a:r>
            <a:r>
              <a:rPr lang="en-US" smtClean="0">
                <a:sym typeface="Symbol" pitchFamily="18" charset="2"/>
              </a:rPr>
              <a:t></a:t>
            </a:r>
            <a:r>
              <a:rPr lang="en-US" smtClean="0">
                <a:sym typeface="Monotype Sorts" pitchFamily="2" charset="2"/>
              </a:rPr>
              <a:t> </a:t>
            </a:r>
            <a:r>
              <a:rPr lang="en-US" i="1" smtClean="0">
                <a:sym typeface="Monotype Sorts" pitchFamily="2" charset="2"/>
              </a:rPr>
              <a:t>H</a:t>
            </a:r>
            <a:r>
              <a:rPr lang="en-US" smtClean="0">
                <a:sym typeface="Monotype Sorts" pitchFamily="2" charset="2"/>
              </a:rPr>
              <a:t>}</a:t>
            </a:r>
            <a:endParaRPr lang="en-US" sz="2800" smtClean="0">
              <a:sym typeface="MS LineDraw" pitchFamily="49" charset="2"/>
            </a:endParaRPr>
          </a:p>
          <a:p>
            <a:pPr>
              <a:lnSpc>
                <a:spcPct val="90000"/>
              </a:lnSpc>
              <a:tabLst>
                <a:tab pos="803275" algn="l"/>
              </a:tabLst>
            </a:pPr>
            <a:r>
              <a:rPr lang="en-US" smtClean="0">
                <a:sym typeface="MS LineDraw" pitchFamily="49" charset="2"/>
              </a:rPr>
              <a:t>some members of </a:t>
            </a:r>
            <a:r>
              <a:rPr lang="en-US" i="1" smtClean="0">
                <a:sym typeface="MS LineDraw" pitchFamily="49" charset="2"/>
              </a:rPr>
              <a:t>F</a:t>
            </a:r>
            <a:r>
              <a:rPr lang="en-US" baseline="30000" smtClean="0">
                <a:sym typeface="MS LineDraw" pitchFamily="49" charset="2"/>
              </a:rPr>
              <a:t>+</a:t>
            </a:r>
            <a:endParaRPr lang="en-US" smtClean="0">
              <a:sym typeface="MS LineDraw" pitchFamily="49" charset="2"/>
            </a:endParaRPr>
          </a:p>
          <a:p>
            <a:pPr lvl="1">
              <a:lnSpc>
                <a:spcPct val="90000"/>
              </a:lnSpc>
              <a:tabLst>
                <a:tab pos="803275" algn="l"/>
              </a:tabLst>
            </a:pPr>
            <a:r>
              <a:rPr lang="en-US" sz="1800" i="1" smtClean="0">
                <a:sym typeface="Monotype Sorts" pitchFamily="2" charset="2"/>
              </a:rPr>
              <a:t>A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        </a:t>
            </a:r>
          </a:p>
          <a:p>
            <a:pPr lvl="2">
              <a:lnSpc>
                <a:spcPct val="90000"/>
              </a:lnSpc>
              <a:tabLst>
                <a:tab pos="803275" algn="l"/>
              </a:tabLst>
            </a:pPr>
            <a:r>
              <a:rPr lang="en-US" sz="1800" smtClean="0">
                <a:sym typeface="Monotype Sorts" pitchFamily="2" charset="2"/>
              </a:rPr>
              <a:t>by transitivity from </a:t>
            </a:r>
            <a:r>
              <a:rPr lang="en-US" sz="1800" i="1" smtClean="0">
                <a:sym typeface="Iconic Symbols Ext" pitchFamily="2" charset="2"/>
              </a:rPr>
              <a:t>A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B and </a:t>
            </a:r>
            <a:r>
              <a:rPr lang="en-US" sz="1800" i="1" smtClean="0">
                <a:sym typeface="Iconic Symbols Ext" pitchFamily="2" charset="2"/>
              </a:rPr>
              <a:t>B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a:t>
            </a:r>
          </a:p>
          <a:p>
            <a:pPr lvl="1">
              <a:lnSpc>
                <a:spcPct val="90000"/>
              </a:lnSpc>
              <a:tabLst>
                <a:tab pos="803275" algn="l"/>
              </a:tabLst>
            </a:pPr>
            <a:r>
              <a:rPr lang="en-US" sz="1800" i="1" smtClean="0">
                <a:sym typeface="Monotype Sorts" pitchFamily="2" charset="2"/>
              </a:rPr>
              <a:t>AG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I       </a:t>
            </a:r>
            <a:endParaRPr lang="en-US" sz="1800" smtClean="0">
              <a:sym typeface="Monotype Sorts" pitchFamily="2" charset="2"/>
            </a:endParaRPr>
          </a:p>
          <a:p>
            <a:pPr lvl="2">
              <a:lnSpc>
                <a:spcPct val="90000"/>
              </a:lnSpc>
              <a:tabLst>
                <a:tab pos="803275" algn="l"/>
              </a:tabLst>
            </a:pPr>
            <a:r>
              <a:rPr lang="en-US" sz="1800" smtClean="0">
                <a:sym typeface="Monotype Sorts" pitchFamily="2" charset="2"/>
              </a:rPr>
              <a:t>by augmenting </a:t>
            </a:r>
            <a:r>
              <a:rPr lang="en-US" sz="1800" i="1" smtClean="0">
                <a:sym typeface="Iconic Symbols Ext" pitchFamily="2" charset="2"/>
              </a:rPr>
              <a:t>A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 </a:t>
            </a:r>
            <a:r>
              <a:rPr lang="en-US" sz="1800" smtClean="0">
                <a:sym typeface="Monotype Sorts" pitchFamily="2" charset="2"/>
              </a:rPr>
              <a:t>with G, to get </a:t>
            </a:r>
            <a:r>
              <a:rPr lang="en-US" sz="1800" i="1" smtClean="0">
                <a:sym typeface="Iconic Symbols Ext" pitchFamily="2" charset="2"/>
              </a:rPr>
              <a:t>AG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CG </a:t>
            </a:r>
            <a:br>
              <a:rPr lang="en-US" sz="1800" i="1" smtClean="0">
                <a:sym typeface="Monotype Sorts" pitchFamily="2" charset="2"/>
              </a:rPr>
            </a:br>
            <a:r>
              <a:rPr lang="en-US" sz="1800" i="1" smtClean="0">
                <a:sym typeface="Monotype Sorts" pitchFamily="2" charset="2"/>
              </a:rPr>
              <a:t>                   </a:t>
            </a:r>
            <a:r>
              <a:rPr lang="en-US" sz="1800" smtClean="0">
                <a:sym typeface="Monotype Sorts" pitchFamily="2" charset="2"/>
              </a:rPr>
              <a:t>and then transitivity with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I </a:t>
            </a:r>
          </a:p>
          <a:p>
            <a:pPr lvl="1">
              <a:lnSpc>
                <a:spcPct val="90000"/>
              </a:lnSpc>
              <a:tabLst>
                <a:tab pos="803275" algn="l"/>
              </a:tabLst>
            </a:pPr>
            <a:r>
              <a:rPr lang="en-US" sz="1800" i="1" smtClean="0">
                <a:sym typeface="Monotype Sorts"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HI     </a:t>
            </a:r>
            <a:endParaRPr lang="en-US" sz="1800" smtClean="0">
              <a:sym typeface="Monotype Sorts" pitchFamily="2" charset="2"/>
            </a:endParaRPr>
          </a:p>
          <a:p>
            <a:pPr lvl="2">
              <a:lnSpc>
                <a:spcPct val="90000"/>
              </a:lnSpc>
              <a:tabLst>
                <a:tab pos="803275" algn="l"/>
              </a:tabLst>
            </a:pPr>
            <a:r>
              <a:rPr lang="en-US" sz="1800" smtClean="0">
                <a:sym typeface="Monotype Sorts" pitchFamily="2" charset="2"/>
              </a:rPr>
              <a:t>from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 and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I :   </a:t>
            </a:r>
            <a:r>
              <a:rPr lang="en-US" sz="1800" smtClean="0">
                <a:sym typeface="Monotype Sorts" pitchFamily="2" charset="2"/>
              </a:rPr>
              <a:t>“union rule” can be inferred from</a:t>
            </a:r>
          </a:p>
          <a:p>
            <a:pPr lvl="3">
              <a:lnSpc>
                <a:spcPct val="90000"/>
              </a:lnSpc>
              <a:tabLst>
                <a:tab pos="803275" algn="l"/>
              </a:tabLst>
            </a:pPr>
            <a:r>
              <a:rPr lang="en-US" sz="1800" smtClean="0">
                <a:sym typeface="Monotype Sorts" pitchFamily="2" charset="2"/>
              </a:rPr>
              <a:t>definition of functional dependencies, or </a:t>
            </a:r>
          </a:p>
          <a:p>
            <a:pPr lvl="3">
              <a:lnSpc>
                <a:spcPct val="90000"/>
              </a:lnSpc>
              <a:tabLst>
                <a:tab pos="803275" algn="l"/>
              </a:tabLst>
            </a:pPr>
            <a:r>
              <a:rPr lang="en-US" sz="1800" smtClean="0">
                <a:sym typeface="Monotype Sorts" pitchFamily="2" charset="2"/>
              </a:rPr>
              <a:t>Augmentation of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I </a:t>
            </a:r>
            <a:r>
              <a:rPr lang="en-US" sz="1800" smtClean="0">
                <a:sym typeface="Monotype Sorts" pitchFamily="2" charset="2"/>
              </a:rPr>
              <a:t>to infer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CG</a:t>
            </a:r>
            <a:r>
              <a:rPr lang="en-US" sz="1800" i="1" smtClean="0">
                <a:sym typeface="Monotype Sorts" pitchFamily="2" charset="2"/>
              </a:rPr>
              <a:t>I, </a:t>
            </a:r>
            <a:r>
              <a:rPr lang="en-US" sz="1800" smtClean="0">
                <a:sym typeface="Monotype Sorts" pitchFamily="2" charset="2"/>
              </a:rPr>
              <a:t>augmentation of</a:t>
            </a:r>
            <a:br>
              <a:rPr lang="en-US" sz="1800" smtClean="0">
                <a:sym typeface="Monotype Sorts" pitchFamily="2" charset="2"/>
              </a:rPr>
            </a:b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 </a:t>
            </a:r>
            <a:r>
              <a:rPr lang="en-US" sz="1800" smtClean="0">
                <a:sym typeface="Monotype Sorts" pitchFamily="2" charset="2"/>
              </a:rPr>
              <a:t>to infer</a:t>
            </a:r>
            <a:r>
              <a:rPr lang="en-US" sz="1800" i="1" smtClean="0">
                <a:sym typeface="Monotype Sorts" pitchFamily="2" charset="2"/>
              </a:rPr>
              <a:t> </a:t>
            </a:r>
            <a:r>
              <a:rPr lang="en-US" sz="1800" i="1" smtClean="0">
                <a:sym typeface="Iconic Symbols Ext" pitchFamily="2" charset="2"/>
              </a:rPr>
              <a:t>CGI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HI, </a:t>
            </a:r>
            <a:r>
              <a:rPr lang="en-US" sz="1800" smtClean="0">
                <a:sym typeface="Monotype Sorts" pitchFamily="2" charset="2"/>
              </a:rPr>
              <a:t>and then transitivity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83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83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83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83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283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2835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2835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28355">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228355">
                                            <p:txEl>
                                              <p:pRg st="8" end="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499"/>
                                          </p:stCondLst>
                                        </p:cTn>
                                        <p:tgtEl>
                                          <p:spTgt spid="2283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bldLvl="3"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Number Placeholder 3"/>
          <p:cNvSpPr>
            <a:spLocks noGrp="1"/>
          </p:cNvSpPr>
          <p:nvPr>
            <p:ph type="sldNum" sz="quarter" idx="11"/>
          </p:nvPr>
        </p:nvSpPr>
        <p:spPr>
          <a:noFill/>
        </p:spPr>
        <p:txBody>
          <a:bodyPr/>
          <a:lstStyle/>
          <a:p>
            <a:fld id="{8388985A-852F-4E00-856C-4170221B7823}" type="slidenum">
              <a:rPr lang="en-US"/>
              <a:pPr/>
              <a:t>18</a:t>
            </a:fld>
            <a:endParaRPr lang="en-US"/>
          </a:p>
        </p:txBody>
      </p:sp>
      <p:sp>
        <p:nvSpPr>
          <p:cNvPr id="229378" name="Rectangle 2"/>
          <p:cNvSpPr>
            <a:spLocks noGrp="1" noChangeArrowheads="1"/>
          </p:cNvSpPr>
          <p:nvPr>
            <p:ph type="title"/>
          </p:nvPr>
        </p:nvSpPr>
        <p:spPr/>
        <p:txBody>
          <a:bodyPr/>
          <a:lstStyle/>
          <a:p>
            <a:pPr>
              <a:defRPr/>
            </a:pPr>
            <a:r>
              <a:rPr lang="en-US" dirty="0" smtClean="0"/>
              <a:t>Procedure for Computing F</a:t>
            </a:r>
            <a:r>
              <a:rPr lang="en-US" baseline="30000" dirty="0" smtClean="0"/>
              <a:t>+</a:t>
            </a:r>
          </a:p>
        </p:txBody>
      </p:sp>
      <p:sp>
        <p:nvSpPr>
          <p:cNvPr id="159748" name="Rectangle 3"/>
          <p:cNvSpPr>
            <a:spLocks noGrp="1" noChangeArrowheads="1"/>
          </p:cNvSpPr>
          <p:nvPr>
            <p:ph type="body" idx="4294967295"/>
          </p:nvPr>
        </p:nvSpPr>
        <p:spPr/>
        <p:txBody>
          <a:bodyPr>
            <a:normAutofit fontScale="70000" lnSpcReduction="20000"/>
          </a:bodyPr>
          <a:lstStyle/>
          <a:p>
            <a:r>
              <a:rPr lang="en-US" smtClean="0"/>
              <a:t>To compute the closure of a set of functional dependencies F:</a:t>
            </a:r>
            <a:br>
              <a:rPr lang="en-US" smtClean="0"/>
            </a:br>
            <a:endParaRPr lang="en-US" i="1" smtClean="0"/>
          </a:p>
          <a:p>
            <a:pPr>
              <a:buFont typeface="Monotype Sorts" pitchFamily="2" charset="2"/>
              <a:buNone/>
            </a:pPr>
            <a:r>
              <a:rPr lang="en-US" i="1" smtClean="0"/>
              <a:t>     F</a:t>
            </a:r>
            <a:r>
              <a:rPr lang="en-US" sz="2400" baseline="30000" smtClean="0"/>
              <a:t>+</a:t>
            </a:r>
            <a:r>
              <a:rPr lang="en-US" smtClean="0"/>
              <a:t> = </a:t>
            </a:r>
            <a:r>
              <a:rPr lang="en-US" i="1" smtClean="0"/>
              <a:t>F</a:t>
            </a:r>
            <a:r>
              <a:rPr lang="en-US" smtClean="0"/>
              <a:t/>
            </a:r>
            <a:br>
              <a:rPr lang="en-US" smtClean="0"/>
            </a:br>
            <a:r>
              <a:rPr lang="en-US" b="1" smtClean="0"/>
              <a:t>repeat</a:t>
            </a:r>
            <a:r>
              <a:rPr lang="en-US" smtClean="0"/>
              <a:t/>
            </a:r>
            <a:br>
              <a:rPr lang="en-US" smtClean="0"/>
            </a:br>
            <a:r>
              <a:rPr lang="en-US" smtClean="0"/>
              <a:t>	</a:t>
            </a:r>
            <a:r>
              <a:rPr lang="en-US" b="1" smtClean="0"/>
              <a:t>for each</a:t>
            </a:r>
            <a:r>
              <a:rPr lang="en-US" smtClean="0"/>
              <a:t> functional dependency </a:t>
            </a:r>
            <a:r>
              <a:rPr lang="en-US" i="1" smtClean="0"/>
              <a:t>f</a:t>
            </a:r>
            <a:r>
              <a:rPr lang="en-US" smtClean="0"/>
              <a:t> in </a:t>
            </a:r>
            <a:r>
              <a:rPr lang="en-US" i="1" smtClean="0"/>
              <a:t>F</a:t>
            </a:r>
            <a:r>
              <a:rPr lang="en-US" sz="2400" baseline="30000" smtClean="0"/>
              <a:t>+</a:t>
            </a:r>
            <a:r>
              <a:rPr lang="en-US" baseline="30000" smtClean="0"/>
              <a:t/>
            </a:r>
            <a:br>
              <a:rPr lang="en-US" baseline="30000" smtClean="0"/>
            </a:br>
            <a:r>
              <a:rPr lang="en-US" baseline="30000" smtClean="0"/>
              <a:t>	</a:t>
            </a:r>
            <a:r>
              <a:rPr lang="en-US" smtClean="0"/>
              <a:t>       apply reflexivity and augmentation rules on </a:t>
            </a:r>
            <a:r>
              <a:rPr lang="en-US" i="1" smtClean="0"/>
              <a:t>f</a:t>
            </a:r>
            <a:br>
              <a:rPr lang="en-US" i="1" smtClean="0"/>
            </a:br>
            <a:r>
              <a:rPr lang="en-US" i="1" smtClean="0"/>
              <a:t>	       </a:t>
            </a:r>
            <a:r>
              <a:rPr lang="en-US" smtClean="0"/>
              <a:t>add the resulting functional dependencies to </a:t>
            </a:r>
            <a:r>
              <a:rPr lang="en-US" i="1" smtClean="0"/>
              <a:t>F</a:t>
            </a:r>
            <a:r>
              <a:rPr lang="en-US" sz="2400" baseline="30000" smtClean="0"/>
              <a:t>+</a:t>
            </a:r>
            <a:br>
              <a:rPr lang="en-US" sz="2400" baseline="30000" smtClean="0"/>
            </a:br>
            <a:r>
              <a:rPr lang="en-US" baseline="30000" smtClean="0"/>
              <a:t>	</a:t>
            </a:r>
            <a:r>
              <a:rPr lang="en-US" b="1" smtClean="0"/>
              <a:t>for each </a:t>
            </a:r>
            <a:r>
              <a:rPr lang="en-US" smtClean="0"/>
              <a:t>pair of functional dependencies </a:t>
            </a:r>
            <a:r>
              <a:rPr lang="en-US" i="1" smtClean="0"/>
              <a:t>f</a:t>
            </a:r>
            <a:r>
              <a:rPr lang="en-US" baseline="-25000" smtClean="0"/>
              <a:t>1</a:t>
            </a:r>
            <a:r>
              <a:rPr lang="en-US" smtClean="0"/>
              <a:t>and </a:t>
            </a:r>
            <a:r>
              <a:rPr lang="en-US" i="1" smtClean="0"/>
              <a:t>f</a:t>
            </a:r>
            <a:r>
              <a:rPr lang="en-US" baseline="-25000" smtClean="0"/>
              <a:t>2</a:t>
            </a:r>
            <a:r>
              <a:rPr lang="en-US" smtClean="0"/>
              <a:t> in </a:t>
            </a:r>
            <a:r>
              <a:rPr lang="en-US" i="1" smtClean="0"/>
              <a:t>F</a:t>
            </a:r>
            <a:r>
              <a:rPr lang="en-US" sz="2400" baseline="30000" smtClean="0"/>
              <a:t>+</a:t>
            </a:r>
            <a:r>
              <a:rPr lang="en-US" baseline="30000" smtClean="0"/>
              <a:t/>
            </a:r>
            <a:br>
              <a:rPr lang="en-US" baseline="30000" smtClean="0"/>
            </a:br>
            <a:r>
              <a:rPr lang="en-US" baseline="30000" smtClean="0"/>
              <a:t>	</a:t>
            </a:r>
            <a:r>
              <a:rPr lang="en-US" smtClean="0"/>
              <a:t>       </a:t>
            </a:r>
            <a:r>
              <a:rPr lang="en-US" b="1" smtClean="0"/>
              <a:t>if</a:t>
            </a:r>
            <a:r>
              <a:rPr lang="en-US" smtClean="0"/>
              <a:t> </a:t>
            </a:r>
            <a:r>
              <a:rPr lang="en-US" i="1" smtClean="0"/>
              <a:t>f</a:t>
            </a:r>
            <a:r>
              <a:rPr lang="en-US" baseline="-25000" smtClean="0"/>
              <a:t>1</a:t>
            </a:r>
            <a:r>
              <a:rPr lang="en-US" smtClean="0"/>
              <a:t> and </a:t>
            </a:r>
            <a:r>
              <a:rPr lang="en-US" i="1" smtClean="0"/>
              <a:t>f</a:t>
            </a:r>
            <a:r>
              <a:rPr lang="en-US" baseline="-25000" smtClean="0"/>
              <a:t>2</a:t>
            </a:r>
            <a:r>
              <a:rPr lang="en-US" smtClean="0"/>
              <a:t> can be combined using transitivity</a:t>
            </a:r>
            <a:br>
              <a:rPr lang="en-US" smtClean="0"/>
            </a:br>
            <a:r>
              <a:rPr lang="en-US" smtClean="0"/>
              <a:t>		 </a:t>
            </a:r>
            <a:r>
              <a:rPr lang="en-US" b="1" smtClean="0"/>
              <a:t>then</a:t>
            </a:r>
            <a:r>
              <a:rPr lang="en-US" smtClean="0"/>
              <a:t> add the resulting functional dependency to </a:t>
            </a:r>
            <a:r>
              <a:rPr lang="en-US" i="1" smtClean="0"/>
              <a:t>F</a:t>
            </a:r>
            <a:r>
              <a:rPr lang="en-US" sz="2400" baseline="30000" smtClean="0"/>
              <a:t>+</a:t>
            </a:r>
            <a:r>
              <a:rPr lang="en-US" baseline="30000" smtClean="0"/>
              <a:t/>
            </a:r>
            <a:br>
              <a:rPr lang="en-US" baseline="30000" smtClean="0"/>
            </a:br>
            <a:r>
              <a:rPr lang="en-US" b="1" smtClean="0"/>
              <a:t>until </a:t>
            </a:r>
            <a:r>
              <a:rPr lang="en-US" i="1" smtClean="0"/>
              <a:t>F</a:t>
            </a:r>
            <a:r>
              <a:rPr lang="en-US" sz="2400" baseline="30000" smtClean="0"/>
              <a:t>+</a:t>
            </a:r>
            <a:r>
              <a:rPr lang="en-US" smtClean="0"/>
              <a:t> does not change any further</a:t>
            </a:r>
          </a:p>
          <a:p>
            <a:pPr>
              <a:buFont typeface="Monotype Sorts" pitchFamily="2" charset="2"/>
              <a:buNone/>
            </a:pPr>
            <a:endParaRPr lang="en-US" smtClean="0"/>
          </a:p>
          <a:p>
            <a:pPr>
              <a:buFont typeface="Monotype Sorts" pitchFamily="2" charset="2"/>
              <a:buNone/>
            </a:pPr>
            <a:r>
              <a:rPr lang="en-US" smtClean="0"/>
              <a:t>NOTE:  We will see an alternative procedure for this task later</a:t>
            </a:r>
            <a:endParaRPr lang="en-US" i="1" baseline="-25000" smtClean="0"/>
          </a:p>
          <a:p>
            <a:pPr>
              <a:buFont typeface="Monotype Sorts" pitchFamily="2" charset="2"/>
              <a:buNone/>
            </a:pPr>
            <a:endParaRPr lang="en-US" baseline="300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Number Placeholder 4"/>
          <p:cNvSpPr>
            <a:spLocks noGrp="1"/>
          </p:cNvSpPr>
          <p:nvPr>
            <p:ph type="sldNum" sz="quarter" idx="11"/>
          </p:nvPr>
        </p:nvSpPr>
        <p:spPr>
          <a:noFill/>
        </p:spPr>
        <p:txBody>
          <a:bodyPr/>
          <a:lstStyle/>
          <a:p>
            <a:fld id="{614ED292-0219-49DC-874B-9081F2164ECA}" type="slidenum">
              <a:rPr lang="en-US"/>
              <a:pPr/>
              <a:t>19</a:t>
            </a:fld>
            <a:endParaRPr lang="en-US"/>
          </a:p>
        </p:txBody>
      </p:sp>
      <p:sp>
        <p:nvSpPr>
          <p:cNvPr id="230402" name="Rectangle 2"/>
          <p:cNvSpPr>
            <a:spLocks noGrp="1" noChangeArrowheads="1"/>
          </p:cNvSpPr>
          <p:nvPr>
            <p:ph type="title"/>
          </p:nvPr>
        </p:nvSpPr>
        <p:spPr>
          <a:xfrm>
            <a:off x="863600" y="381000"/>
            <a:ext cx="8077200" cy="609600"/>
          </a:xfrm>
        </p:spPr>
        <p:txBody>
          <a:bodyPr>
            <a:normAutofit fontScale="90000"/>
          </a:bodyPr>
          <a:lstStyle/>
          <a:p>
            <a:pPr>
              <a:defRPr/>
            </a:pPr>
            <a:r>
              <a:rPr lang="en-US" smtClean="0"/>
              <a:t>Closure of Functional Dependencies (Cont.)</a:t>
            </a:r>
          </a:p>
        </p:txBody>
      </p:sp>
      <p:sp>
        <p:nvSpPr>
          <p:cNvPr id="160772" name="Rectangle 3"/>
          <p:cNvSpPr>
            <a:spLocks noGrp="1" noChangeArrowheads="1"/>
          </p:cNvSpPr>
          <p:nvPr>
            <p:ph type="body" idx="1"/>
          </p:nvPr>
        </p:nvSpPr>
        <p:spPr>
          <a:xfrm>
            <a:off x="755650" y="1520825"/>
            <a:ext cx="7359650" cy="4521200"/>
          </a:xfrm>
        </p:spPr>
        <p:txBody>
          <a:bodyPr/>
          <a:lstStyle/>
          <a:p>
            <a:r>
              <a:rPr lang="en-US" smtClean="0"/>
              <a:t>We can further simplify manual computation of </a:t>
            </a:r>
            <a:r>
              <a:rPr lang="en-US" i="1" smtClean="0"/>
              <a:t>F</a:t>
            </a:r>
            <a:r>
              <a:rPr lang="en-US" baseline="30000" smtClean="0"/>
              <a:t>+</a:t>
            </a:r>
            <a:r>
              <a:rPr lang="en-US" smtClean="0"/>
              <a:t> by using the following additional rules.</a:t>
            </a:r>
          </a:p>
          <a:p>
            <a:pPr lvl="1"/>
            <a:r>
              <a:rPr lang="en-US" sz="1800" smtClean="0">
                <a:sym typeface="Symbol" pitchFamily="18" charset="2"/>
              </a:rPr>
              <a:t>If 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holds</a:t>
            </a:r>
            <a:r>
              <a:rPr lang="en-US" sz="1800" i="1" smtClean="0">
                <a:sym typeface="Symbol" pitchFamily="18" charset="2"/>
              </a:rPr>
              <a:t> a</a:t>
            </a:r>
            <a:r>
              <a:rPr lang="en-US" sz="1800" smtClean="0">
                <a:sym typeface="Symbol" pitchFamily="18" charset="2"/>
              </a:rPr>
              <a:t>nd </a:t>
            </a:r>
            <a:r>
              <a:rPr lang="en-US" sz="1800" i="1" smtClean="0">
                <a:sym typeface="Symbol" pitchFamily="18" charset="2"/>
              </a:rPr>
              <a:t> </a:t>
            </a:r>
            <a:r>
              <a:rPr lang="en-US" sz="1800" smtClean="0">
                <a:sym typeface="Symbol" pitchFamily="18" charset="2"/>
              </a:rPr>
              <a:t></a:t>
            </a:r>
            <a:r>
              <a:rPr lang="en-US" sz="1800" smtClean="0">
                <a:sym typeface="Monotype Sorts" pitchFamily="2" charset="2"/>
              </a:rPr>
              <a:t> </a:t>
            </a:r>
            <a:r>
              <a:rPr lang="en-US" sz="1800" smtClean="0">
                <a:sym typeface="Symbol" pitchFamily="18" charset="2"/>
              </a:rPr>
              <a:t></a:t>
            </a:r>
            <a:r>
              <a:rPr lang="en-US" sz="1800" smtClean="0">
                <a:sym typeface="Monotype Sorts" pitchFamily="2" charset="2"/>
              </a:rPr>
              <a:t> holds,  then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a:t>
            </a:r>
            <a:r>
              <a:rPr lang="en-US" sz="1800" smtClean="0">
                <a:sym typeface="Greek Symbols" pitchFamily="18" charset="2"/>
              </a:rPr>
              <a:t> holds </a:t>
            </a:r>
            <a:r>
              <a:rPr lang="en-US" sz="1800" b="1" smtClean="0">
                <a:sym typeface="Greek Symbols" pitchFamily="18" charset="2"/>
              </a:rPr>
              <a:t>(union)</a:t>
            </a:r>
            <a:endParaRPr lang="en-US" sz="1800" smtClean="0">
              <a:sym typeface="Greek Symbols" pitchFamily="18" charset="2"/>
            </a:endParaRPr>
          </a:p>
          <a:p>
            <a:pPr lvl="1"/>
            <a:r>
              <a:rPr lang="en-US" sz="1800" smtClean="0">
                <a:sym typeface="Greek Symbols" pitchFamily="18" charset="2"/>
              </a:rPr>
              <a:t>If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a:t>
            </a:r>
            <a:r>
              <a:rPr lang="en-US" sz="1800" smtClean="0">
                <a:sym typeface="Monotype Sorts" pitchFamily="2" charset="2"/>
              </a:rPr>
              <a:t> holds, then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holds and </a:t>
            </a:r>
            <a:r>
              <a:rPr lang="en-US" sz="1800" i="1" smtClean="0">
                <a:sym typeface="Symbol" pitchFamily="18" charset="2"/>
              </a:rPr>
              <a:t> </a:t>
            </a:r>
            <a:r>
              <a:rPr lang="en-US" sz="1800" smtClean="0">
                <a:sym typeface="Symbol" pitchFamily="18" charset="2"/>
              </a:rPr>
              <a:t></a:t>
            </a:r>
            <a:r>
              <a:rPr lang="en-US" sz="1800" smtClean="0">
                <a:sym typeface="Monotype Sorts" pitchFamily="2" charset="2"/>
              </a:rPr>
              <a:t> </a:t>
            </a:r>
            <a:r>
              <a:rPr lang="en-US" sz="1800" smtClean="0">
                <a:sym typeface="Symbol" pitchFamily="18" charset="2"/>
              </a:rPr>
              <a:t></a:t>
            </a:r>
            <a:r>
              <a:rPr lang="en-US" sz="1800" smtClean="0">
                <a:sym typeface="Monotype Sorts" pitchFamily="2" charset="2"/>
              </a:rPr>
              <a:t> holds </a:t>
            </a:r>
            <a:r>
              <a:rPr lang="en-US" sz="1800" b="1" smtClean="0">
                <a:sym typeface="Monotype Sorts" pitchFamily="2" charset="2"/>
              </a:rPr>
              <a:t>(decomposition)</a:t>
            </a:r>
            <a:endParaRPr lang="en-US" sz="1800" smtClean="0">
              <a:sym typeface="Monotype Sorts" pitchFamily="2" charset="2"/>
            </a:endParaRPr>
          </a:p>
          <a:p>
            <a:pPr lvl="1"/>
            <a:r>
              <a:rPr lang="en-US" sz="1800" smtClean="0">
                <a:sym typeface="Monotype Sorts" pitchFamily="2" charset="2"/>
              </a:rPr>
              <a:t>If </a:t>
            </a:r>
            <a:r>
              <a:rPr lang="en-US" sz="1800" smtClean="0">
                <a:sym typeface="Symbol" pitchFamily="18" charset="2"/>
              </a:rPr>
              <a:t> </a:t>
            </a:r>
            <a:r>
              <a:rPr lang="en-US" sz="1800" smtClean="0">
                <a:sym typeface="Monotype Sorts" pitchFamily="2" charset="2"/>
              </a:rPr>
              <a:t> </a:t>
            </a:r>
            <a:r>
              <a:rPr lang="en-US" sz="1800" i="1" smtClean="0">
                <a:sym typeface="Symbol" pitchFamily="18" charset="2"/>
              </a:rPr>
              <a:t>  </a:t>
            </a:r>
            <a:r>
              <a:rPr lang="en-US" sz="1800" smtClean="0">
                <a:sym typeface="Symbol" pitchFamily="18" charset="2"/>
              </a:rPr>
              <a:t>holds</a:t>
            </a:r>
            <a:r>
              <a:rPr lang="en-US" sz="1800" i="1" smtClean="0">
                <a:sym typeface="Symbol" pitchFamily="18" charset="2"/>
              </a:rPr>
              <a:t> a</a:t>
            </a:r>
            <a:r>
              <a:rPr lang="en-US" sz="1800" smtClean="0">
                <a:sym typeface="Symbol" pitchFamily="18" charset="2"/>
              </a:rPr>
              <a:t>nd </a:t>
            </a:r>
            <a:r>
              <a:rPr lang="en-US" sz="1800" smtClean="0">
                <a:sym typeface="Greek Symbols" pitchFamily="18" charset="2"/>
              </a:rPr>
              <a:t> </a:t>
            </a:r>
            <a:r>
              <a:rPr lang="en-US" sz="1800" i="1" smtClean="0">
                <a:sym typeface="Symbol" pitchFamily="18" charset="2"/>
              </a:rPr>
              <a:t> </a:t>
            </a:r>
            <a:r>
              <a:rPr lang="en-US" sz="1800" smtClean="0">
                <a:sym typeface="Symbol" pitchFamily="18" charset="2"/>
              </a:rPr>
              <a:t></a:t>
            </a:r>
            <a:r>
              <a:rPr lang="en-US" sz="1800" smtClean="0">
                <a:sym typeface="Monotype Sorts" pitchFamily="2" charset="2"/>
              </a:rPr>
              <a:t> </a:t>
            </a:r>
            <a:r>
              <a:rPr lang="en-US" sz="1800" smtClean="0">
                <a:sym typeface="Symbol" pitchFamily="18" charset="2"/>
              </a:rPr>
              <a:t></a:t>
            </a:r>
            <a:r>
              <a:rPr lang="en-US" sz="1800" smtClean="0">
                <a:sym typeface="Greek Symbols" pitchFamily="18" charset="2"/>
              </a:rPr>
              <a:t> holds, then </a:t>
            </a:r>
            <a:r>
              <a:rPr lang="en-US" sz="1800" smtClean="0">
                <a:sym typeface="Symbol" pitchFamily="18" charset="2"/>
              </a:rPr>
              <a:t> </a:t>
            </a:r>
            <a:r>
              <a:rPr lang="en-US" sz="1800" smtClean="0">
                <a:sym typeface="Greek Symbols" pitchFamily="18" charset="2"/>
              </a:rPr>
              <a:t> </a:t>
            </a:r>
            <a:r>
              <a:rPr lang="en-US" sz="1800" smtClean="0">
                <a:sym typeface="Symbol" pitchFamily="18" charset="2"/>
              </a:rPr>
              <a:t></a:t>
            </a:r>
            <a:r>
              <a:rPr lang="en-US" sz="1800" smtClean="0">
                <a:sym typeface="Monotype Sorts" pitchFamily="2" charset="2"/>
              </a:rPr>
              <a:t> </a:t>
            </a:r>
            <a:r>
              <a:rPr lang="en-US" sz="1800" smtClean="0">
                <a:sym typeface="Symbol" pitchFamily="18" charset="2"/>
              </a:rPr>
              <a:t></a:t>
            </a:r>
            <a:r>
              <a:rPr lang="en-US" sz="1800" smtClean="0">
                <a:sym typeface="Greek Symbols" pitchFamily="18" charset="2"/>
              </a:rPr>
              <a:t> holds</a:t>
            </a:r>
            <a:r>
              <a:rPr lang="en-US" sz="1800" b="1" smtClean="0">
                <a:sym typeface="Greek Symbols" pitchFamily="18" charset="2"/>
              </a:rPr>
              <a:t> (pseudotransitivity)</a:t>
            </a:r>
            <a:endParaRPr lang="en-US" sz="1800" smtClean="0">
              <a:sym typeface="Greek Symbols" pitchFamily="18" charset="2"/>
            </a:endParaRPr>
          </a:p>
          <a:p>
            <a:pPr lvl="1">
              <a:buFont typeface="Monotype Sorts" pitchFamily="2" charset="2"/>
              <a:buNone/>
            </a:pPr>
            <a:r>
              <a:rPr lang="en-US" sz="1800" smtClean="0">
                <a:sym typeface="Greek Symbols" pitchFamily="18" charset="2"/>
              </a:rPr>
              <a:t>The above rules can be inferred from Armstrong’s axioms.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Number Placeholder 4"/>
          <p:cNvSpPr>
            <a:spLocks noGrp="1"/>
          </p:cNvSpPr>
          <p:nvPr>
            <p:ph type="sldNum" sz="quarter" idx="11"/>
          </p:nvPr>
        </p:nvSpPr>
        <p:spPr>
          <a:noFill/>
        </p:spPr>
        <p:txBody>
          <a:bodyPr/>
          <a:lstStyle/>
          <a:p>
            <a:fld id="{615D70D5-4F39-4DBD-B598-CC441D502D13}" type="slidenum">
              <a:rPr lang="en-US"/>
              <a:pPr/>
              <a:t>2</a:t>
            </a:fld>
            <a:endParaRPr lang="en-US"/>
          </a:p>
        </p:txBody>
      </p:sp>
      <p:sp>
        <p:nvSpPr>
          <p:cNvPr id="321538" name="Rectangle 1026"/>
          <p:cNvSpPr>
            <a:spLocks noGrp="1" noChangeArrowheads="1"/>
          </p:cNvSpPr>
          <p:nvPr>
            <p:ph type="title"/>
          </p:nvPr>
        </p:nvSpPr>
        <p:spPr>
          <a:xfrm>
            <a:off x="1066800" y="0"/>
            <a:ext cx="8077200" cy="609600"/>
          </a:xfrm>
        </p:spPr>
        <p:txBody>
          <a:bodyPr>
            <a:normAutofit fontScale="90000"/>
          </a:bodyPr>
          <a:lstStyle/>
          <a:p>
            <a:pPr>
              <a:defRPr/>
            </a:pPr>
            <a:r>
              <a:rPr lang="en-US" dirty="0" smtClean="0"/>
              <a:t>Relational Database Design</a:t>
            </a:r>
          </a:p>
        </p:txBody>
      </p:sp>
      <p:sp>
        <p:nvSpPr>
          <p:cNvPr id="131076" name="Rectangle 1027"/>
          <p:cNvSpPr>
            <a:spLocks noGrp="1" noChangeArrowheads="1"/>
          </p:cNvSpPr>
          <p:nvPr>
            <p:ph type="body" idx="1"/>
          </p:nvPr>
        </p:nvSpPr>
        <p:spPr>
          <a:xfrm>
            <a:off x="1219200" y="1066800"/>
            <a:ext cx="7848600" cy="4876800"/>
          </a:xfrm>
        </p:spPr>
        <p:txBody>
          <a:bodyPr>
            <a:normAutofit fontScale="85000" lnSpcReduction="10000"/>
          </a:bodyPr>
          <a:lstStyle/>
          <a:p>
            <a:pPr>
              <a:buFont typeface="Monotype Sorts" pitchFamily="2" charset="2"/>
              <a:buNone/>
            </a:pPr>
            <a:endParaRPr lang="en-US" smtClean="0"/>
          </a:p>
          <a:p>
            <a:r>
              <a:rPr lang="en-US" smtClean="0"/>
              <a:t>RDBMS design issues – Pitfalls and Normalization.</a:t>
            </a:r>
          </a:p>
          <a:p>
            <a:r>
              <a:rPr lang="en-US" smtClean="0"/>
              <a:t>First Normal Form</a:t>
            </a:r>
          </a:p>
          <a:p>
            <a:r>
              <a:rPr lang="en-US" smtClean="0"/>
              <a:t>Pitfalls in Relational Database Design</a:t>
            </a:r>
          </a:p>
          <a:p>
            <a:r>
              <a:rPr lang="en-US" smtClean="0"/>
              <a:t>Functional Dependencies</a:t>
            </a:r>
          </a:p>
          <a:p>
            <a:r>
              <a:rPr lang="en-US" smtClean="0"/>
              <a:t>Decomposition</a:t>
            </a:r>
          </a:p>
          <a:p>
            <a:r>
              <a:rPr lang="en-US" smtClean="0"/>
              <a:t>Boyce-Codd Normal Form</a:t>
            </a:r>
          </a:p>
          <a:p>
            <a:r>
              <a:rPr lang="en-US" smtClean="0"/>
              <a:t>Third Normal Form</a:t>
            </a:r>
          </a:p>
          <a:p>
            <a:r>
              <a:rPr lang="en-US" smtClean="0"/>
              <a:t>Multivalued Dependencies and Fourth Normal Form</a:t>
            </a:r>
          </a:p>
          <a:p>
            <a:r>
              <a:rPr lang="en-US" smtClean="0"/>
              <a:t>Overall Database Design Process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Number Placeholder 4"/>
          <p:cNvSpPr>
            <a:spLocks noGrp="1"/>
          </p:cNvSpPr>
          <p:nvPr>
            <p:ph type="sldNum" sz="quarter" idx="11"/>
          </p:nvPr>
        </p:nvSpPr>
        <p:spPr>
          <a:noFill/>
        </p:spPr>
        <p:txBody>
          <a:bodyPr/>
          <a:lstStyle/>
          <a:p>
            <a:fld id="{B2CB6B67-DF32-4BF0-BA36-2DBA7744DC09}" type="slidenum">
              <a:rPr lang="en-US"/>
              <a:pPr/>
              <a:t>20</a:t>
            </a:fld>
            <a:endParaRPr lang="en-US"/>
          </a:p>
        </p:txBody>
      </p:sp>
      <p:sp>
        <p:nvSpPr>
          <p:cNvPr id="231426" name="Rectangle 2"/>
          <p:cNvSpPr>
            <a:spLocks noGrp="1" noChangeArrowheads="1"/>
          </p:cNvSpPr>
          <p:nvPr>
            <p:ph type="title"/>
          </p:nvPr>
        </p:nvSpPr>
        <p:spPr/>
        <p:txBody>
          <a:bodyPr/>
          <a:lstStyle/>
          <a:p>
            <a:pPr>
              <a:defRPr/>
            </a:pPr>
            <a:r>
              <a:rPr lang="en-US" smtClean="0"/>
              <a:t>Closure of Attribute Sets</a:t>
            </a:r>
          </a:p>
        </p:txBody>
      </p:sp>
      <p:sp>
        <p:nvSpPr>
          <p:cNvPr id="161796" name="Rectangle 3"/>
          <p:cNvSpPr>
            <a:spLocks noGrp="1" noChangeArrowheads="1"/>
          </p:cNvSpPr>
          <p:nvPr>
            <p:ph type="body" idx="1"/>
          </p:nvPr>
        </p:nvSpPr>
        <p:spPr/>
        <p:txBody>
          <a:bodyPr>
            <a:normAutofit fontScale="85000" lnSpcReduction="10000"/>
          </a:bodyPr>
          <a:lstStyle/>
          <a:p>
            <a:pPr>
              <a:tabLst>
                <a:tab pos="1027113" algn="l"/>
                <a:tab pos="1547813" algn="l"/>
                <a:tab pos="1771650" algn="l"/>
                <a:tab pos="2054225" algn="l"/>
                <a:tab pos="3140075" algn="ctr"/>
              </a:tabLst>
            </a:pPr>
            <a:r>
              <a:rPr lang="en-US" smtClean="0"/>
              <a:t>Given a set of attributes </a:t>
            </a:r>
            <a:r>
              <a:rPr lang="en-US" smtClean="0">
                <a:latin typeface="Symbol" pitchFamily="18" charset="2"/>
                <a:sym typeface="Greek Symbols" pitchFamily="18" charset="2"/>
              </a:rPr>
              <a:t>a,</a:t>
            </a:r>
            <a:r>
              <a:rPr lang="en-US" smtClean="0"/>
              <a:t> define the </a:t>
            </a:r>
            <a:r>
              <a:rPr lang="en-US" i="1" smtClean="0">
                <a:solidFill>
                  <a:schemeClr val="tx2"/>
                </a:solidFill>
              </a:rPr>
              <a:t>closure</a:t>
            </a:r>
            <a:r>
              <a:rPr lang="en-US" i="1" smtClean="0"/>
              <a:t> </a:t>
            </a:r>
            <a:r>
              <a:rPr lang="en-US" smtClean="0"/>
              <a:t>of </a:t>
            </a:r>
            <a:r>
              <a:rPr lang="en-US" smtClean="0">
                <a:latin typeface="Symbol" pitchFamily="18" charset="2"/>
                <a:sym typeface="Greek Symbols" pitchFamily="18" charset="2"/>
              </a:rPr>
              <a:t>a</a:t>
            </a:r>
            <a:r>
              <a:rPr lang="en-US" smtClean="0">
                <a:sym typeface="Greek Symbols" pitchFamily="18" charset="2"/>
              </a:rPr>
              <a:t> </a:t>
            </a:r>
            <a:r>
              <a:rPr lang="en-US" smtClean="0">
                <a:solidFill>
                  <a:schemeClr val="tx2"/>
                </a:solidFill>
                <a:sym typeface="Greek Symbols" pitchFamily="18" charset="2"/>
              </a:rPr>
              <a:t>under</a:t>
            </a:r>
            <a:r>
              <a:rPr lang="en-US" smtClean="0">
                <a:sym typeface="Greek Symbols" pitchFamily="18" charset="2"/>
              </a:rPr>
              <a:t> </a:t>
            </a:r>
            <a:r>
              <a:rPr lang="en-US" i="1" smtClean="0">
                <a:sym typeface="Greek Symbols" pitchFamily="18" charset="2"/>
              </a:rPr>
              <a:t>F</a:t>
            </a:r>
            <a:r>
              <a:rPr lang="en-US" smtClean="0">
                <a:sym typeface="Greek Symbols" pitchFamily="18" charset="2"/>
              </a:rPr>
              <a:t> (denoted by </a:t>
            </a:r>
            <a:r>
              <a:rPr lang="en-US" smtClean="0">
                <a:latin typeface="Symbol" pitchFamily="18" charset="2"/>
                <a:sym typeface="Greek Symbols" pitchFamily="18" charset="2"/>
              </a:rPr>
              <a:t>a</a:t>
            </a:r>
            <a:r>
              <a:rPr lang="en-US" baseline="30000" smtClean="0">
                <a:sym typeface="Greek Symbols" pitchFamily="18" charset="2"/>
              </a:rPr>
              <a:t>+</a:t>
            </a:r>
            <a:r>
              <a:rPr lang="en-US" smtClean="0">
                <a:sym typeface="Greek Symbols" pitchFamily="18" charset="2"/>
              </a:rPr>
              <a:t>) as the set of attributes that are functionally determined by </a:t>
            </a:r>
            <a:r>
              <a:rPr lang="en-US" smtClean="0">
                <a:latin typeface="Symbol" pitchFamily="18" charset="2"/>
                <a:sym typeface="Greek Symbols" pitchFamily="18" charset="2"/>
              </a:rPr>
              <a:t>a</a:t>
            </a:r>
            <a:r>
              <a:rPr lang="en-US" smtClean="0">
                <a:sym typeface="Greek Symbols" pitchFamily="18" charset="2"/>
              </a:rPr>
              <a:t> under </a:t>
            </a:r>
            <a:r>
              <a:rPr lang="en-US" i="1" smtClean="0">
                <a:sym typeface="Greek Symbols" pitchFamily="18" charset="2"/>
              </a:rPr>
              <a:t>F:</a:t>
            </a:r>
            <a:endParaRPr lang="en-US" smtClean="0">
              <a:sym typeface="Greek Symbols" pitchFamily="18" charset="2"/>
            </a:endParaRPr>
          </a:p>
          <a:p>
            <a:pPr>
              <a:buFont typeface="Monotype Sorts" pitchFamily="2" charset="2"/>
              <a:buNone/>
              <a:tabLst>
                <a:tab pos="1027113" algn="l"/>
                <a:tab pos="1547813" algn="l"/>
                <a:tab pos="1771650" algn="l"/>
                <a:tab pos="2054225" algn="l"/>
                <a:tab pos="3140075" algn="ctr"/>
              </a:tabLst>
            </a:pPr>
            <a:r>
              <a:rPr lang="en-US" smtClean="0">
                <a:sym typeface="Greek Symbols" pitchFamily="18" charset="2"/>
              </a:rPr>
              <a:t>					 </a:t>
            </a:r>
            <a:r>
              <a:rPr lang="en-US" smtClean="0">
                <a:latin typeface="Symbol" pitchFamily="18" charset="2"/>
                <a:sym typeface="Greek Symbols" pitchFamily="18" charset="2"/>
              </a:rPr>
              <a:t>a</a:t>
            </a:r>
            <a:r>
              <a:rPr lang="en-US" smtClean="0">
                <a:sym typeface="Greek Symbols" pitchFamily="18" charset="2"/>
              </a:rPr>
              <a:t> </a:t>
            </a:r>
            <a:r>
              <a:rPr lang="en-US" smtClean="0">
                <a:sym typeface="Symbol" pitchFamily="18" charset="2"/>
              </a:rPr>
              <a:t></a:t>
            </a:r>
            <a:r>
              <a:rPr lang="en-US" smtClean="0">
                <a:sym typeface="Monotype Sorts" pitchFamily="2" charset="2"/>
              </a:rPr>
              <a:t> </a:t>
            </a:r>
            <a:r>
              <a:rPr lang="en-US" smtClean="0">
                <a:sym typeface="Symbol" pitchFamily="18" charset="2"/>
              </a:rPr>
              <a:t></a:t>
            </a:r>
            <a:r>
              <a:rPr lang="en-US" i="1" smtClean="0">
                <a:sym typeface="Greek Symbols" pitchFamily="18" charset="2"/>
              </a:rPr>
              <a:t> </a:t>
            </a:r>
            <a:r>
              <a:rPr lang="en-US" smtClean="0">
                <a:sym typeface="Greek Symbols" pitchFamily="18" charset="2"/>
              </a:rPr>
              <a:t>is in </a:t>
            </a:r>
            <a:r>
              <a:rPr lang="en-US" i="1" smtClean="0">
                <a:sym typeface="Greek Symbols" pitchFamily="18" charset="2"/>
              </a:rPr>
              <a:t>F</a:t>
            </a:r>
            <a:r>
              <a:rPr lang="en-US" baseline="30000" smtClean="0">
                <a:sym typeface="Greek Symbols" pitchFamily="18" charset="2"/>
              </a:rPr>
              <a:t>+</a:t>
            </a:r>
            <a:r>
              <a:rPr lang="en-US" smtClean="0">
                <a:sym typeface="Greek Symbols" pitchFamily="18" charset="2"/>
              </a:rPr>
              <a:t>  </a:t>
            </a:r>
            <a:r>
              <a:rPr lang="en-US" smtClean="0">
                <a:sym typeface="ZapfDingbats" pitchFamily="82" charset="2"/>
              </a:rPr>
              <a:t>  </a:t>
            </a:r>
            <a:r>
              <a:rPr lang="en-US" smtClean="0">
                <a:sym typeface="Symbol" pitchFamily="18" charset="2"/>
              </a:rPr>
              <a:t>  </a:t>
            </a:r>
            <a:r>
              <a:rPr lang="en-US" smtClean="0">
                <a:latin typeface="Symbol" pitchFamily="18" charset="2"/>
                <a:sym typeface="Greek Symbols" pitchFamily="18" charset="2"/>
              </a:rPr>
              <a:t>a</a:t>
            </a:r>
            <a:r>
              <a:rPr lang="en-US" baseline="30000" smtClean="0">
                <a:sym typeface="Greek Symbols" pitchFamily="18" charset="2"/>
              </a:rPr>
              <a:t>+</a:t>
            </a:r>
            <a:endParaRPr lang="en-US" smtClean="0">
              <a:sym typeface="Greek Symbols" pitchFamily="18" charset="2"/>
            </a:endParaRPr>
          </a:p>
          <a:p>
            <a:pPr>
              <a:tabLst>
                <a:tab pos="1027113" algn="l"/>
                <a:tab pos="1547813" algn="l"/>
                <a:tab pos="1771650" algn="l"/>
                <a:tab pos="2054225" algn="l"/>
                <a:tab pos="3140075" algn="ctr"/>
              </a:tabLst>
            </a:pPr>
            <a:r>
              <a:rPr lang="en-US" smtClean="0">
                <a:sym typeface="Greek Symbols" pitchFamily="18" charset="2"/>
              </a:rPr>
              <a:t>Algorithm to compute </a:t>
            </a:r>
            <a:r>
              <a:rPr lang="en-US" smtClean="0">
                <a:latin typeface="Symbol" pitchFamily="18" charset="2"/>
                <a:sym typeface="Greek Symbols" pitchFamily="18" charset="2"/>
              </a:rPr>
              <a:t>a</a:t>
            </a:r>
            <a:r>
              <a:rPr lang="en-US" baseline="30000" smtClean="0">
                <a:sym typeface="Greek Symbols" pitchFamily="18" charset="2"/>
              </a:rPr>
              <a:t>+</a:t>
            </a:r>
            <a:r>
              <a:rPr lang="en-US" smtClean="0">
                <a:sym typeface="Greek Symbols" pitchFamily="18" charset="2"/>
              </a:rPr>
              <a:t>, the closure of </a:t>
            </a:r>
            <a:r>
              <a:rPr lang="en-US" smtClean="0">
                <a:latin typeface="Symbol" pitchFamily="18" charset="2"/>
                <a:sym typeface="Greek Symbols" pitchFamily="18" charset="2"/>
              </a:rPr>
              <a:t>a</a:t>
            </a:r>
            <a:r>
              <a:rPr lang="en-US" smtClean="0">
                <a:sym typeface="Greek Symbols" pitchFamily="18" charset="2"/>
              </a:rPr>
              <a:t> under </a:t>
            </a:r>
            <a:r>
              <a:rPr lang="en-US" i="1" smtClean="0">
                <a:sym typeface="Greek Symbols" pitchFamily="18" charset="2"/>
              </a:rPr>
              <a:t>F</a:t>
            </a:r>
          </a:p>
          <a:p>
            <a:pPr>
              <a:buFont typeface="Monotype Sorts" pitchFamily="2" charset="2"/>
              <a:buNone/>
              <a:tabLst>
                <a:tab pos="1027113" algn="l"/>
                <a:tab pos="1547813" algn="l"/>
                <a:tab pos="1771650" algn="l"/>
                <a:tab pos="2054225" algn="l"/>
                <a:tab pos="3140075" algn="ctr"/>
              </a:tabLst>
            </a:pPr>
            <a:r>
              <a:rPr lang="en-US" smtClean="0">
                <a:sym typeface="Greek Symbols" pitchFamily="18" charset="2"/>
              </a:rPr>
              <a:t>		</a:t>
            </a:r>
            <a:r>
              <a:rPr lang="en-US" i="1" smtClean="0">
                <a:sym typeface="Greek Symbols" pitchFamily="18" charset="2"/>
              </a:rPr>
              <a:t>result </a:t>
            </a:r>
            <a:r>
              <a:rPr lang="en-US" smtClean="0">
                <a:sym typeface="Greek Symbols" pitchFamily="18" charset="2"/>
              </a:rPr>
              <a:t>:= </a:t>
            </a:r>
            <a:r>
              <a:rPr lang="en-US" smtClean="0">
                <a:latin typeface="Symbol" pitchFamily="18" charset="2"/>
                <a:sym typeface="Greek Symbols" pitchFamily="18" charset="2"/>
              </a:rPr>
              <a:t>a</a:t>
            </a:r>
            <a:r>
              <a:rPr lang="en-US" smtClean="0">
                <a:sym typeface="Greek Symbols" pitchFamily="18" charset="2"/>
              </a:rPr>
              <a:t>;</a:t>
            </a:r>
            <a:br>
              <a:rPr lang="en-US" smtClean="0">
                <a:sym typeface="Greek Symbols" pitchFamily="18" charset="2"/>
              </a:rPr>
            </a:br>
            <a:r>
              <a:rPr lang="en-US" smtClean="0">
                <a:sym typeface="Greek Symbols" pitchFamily="18" charset="2"/>
              </a:rPr>
              <a:t>	</a:t>
            </a:r>
            <a:r>
              <a:rPr lang="en-US" b="1" smtClean="0">
                <a:sym typeface="Greek Symbols" pitchFamily="18" charset="2"/>
              </a:rPr>
              <a:t>while</a:t>
            </a:r>
            <a:r>
              <a:rPr lang="en-US" smtClean="0">
                <a:sym typeface="Greek Symbols" pitchFamily="18" charset="2"/>
              </a:rPr>
              <a:t> (changes to </a:t>
            </a:r>
            <a:r>
              <a:rPr lang="en-US" i="1" smtClean="0">
                <a:sym typeface="Greek Symbols" pitchFamily="18" charset="2"/>
              </a:rPr>
              <a:t>result</a:t>
            </a:r>
            <a:r>
              <a:rPr lang="en-US" smtClean="0">
                <a:sym typeface="Greek Symbols" pitchFamily="18" charset="2"/>
              </a:rPr>
              <a:t>) </a:t>
            </a:r>
            <a:r>
              <a:rPr lang="en-US" b="1" smtClean="0">
                <a:sym typeface="Greek Symbols" pitchFamily="18" charset="2"/>
              </a:rPr>
              <a:t>do</a:t>
            </a:r>
            <a:br>
              <a:rPr lang="en-US" b="1" smtClean="0">
                <a:sym typeface="Greek Symbols" pitchFamily="18" charset="2"/>
              </a:rPr>
            </a:br>
            <a:r>
              <a:rPr lang="en-US" b="1" smtClean="0">
                <a:sym typeface="Greek Symbols" pitchFamily="18" charset="2"/>
              </a:rPr>
              <a:t>		for each </a:t>
            </a:r>
            <a:r>
              <a:rPr lang="en-US" smtClean="0">
                <a:sym typeface="Symbol" pitchFamily="18" charset="2"/>
              </a:rPr>
              <a:t></a:t>
            </a:r>
            <a:r>
              <a:rPr lang="en-US" i="1" smtClean="0">
                <a:sym typeface="Greek Symbols" pitchFamily="18" charset="2"/>
              </a:rPr>
              <a:t> </a:t>
            </a:r>
            <a:r>
              <a:rPr lang="en-US" smtClean="0">
                <a:sym typeface="Symbol" pitchFamily="18" charset="2"/>
              </a:rPr>
              <a:t></a:t>
            </a:r>
            <a:r>
              <a:rPr lang="en-US" smtClean="0">
                <a:sym typeface="Monotype Sorts" pitchFamily="2" charset="2"/>
              </a:rPr>
              <a:t> </a:t>
            </a:r>
            <a:r>
              <a:rPr lang="en-US" smtClean="0">
                <a:sym typeface="Symbol" pitchFamily="18" charset="2"/>
              </a:rPr>
              <a:t></a:t>
            </a:r>
            <a:r>
              <a:rPr lang="en-US" smtClean="0">
                <a:sym typeface="Greek Symbols" pitchFamily="18" charset="2"/>
              </a:rPr>
              <a:t> </a:t>
            </a:r>
            <a:r>
              <a:rPr lang="en-US" b="1" smtClean="0">
                <a:sym typeface="Greek Symbols" pitchFamily="18" charset="2"/>
              </a:rPr>
              <a:t>in</a:t>
            </a:r>
            <a:r>
              <a:rPr lang="en-US" i="1" smtClean="0">
                <a:sym typeface="Greek Symbols" pitchFamily="18" charset="2"/>
              </a:rPr>
              <a:t> F</a:t>
            </a:r>
            <a:r>
              <a:rPr lang="en-US" b="1" smtClean="0">
                <a:sym typeface="Greek Symbols" pitchFamily="18" charset="2"/>
              </a:rPr>
              <a:t> do</a:t>
            </a:r>
            <a:br>
              <a:rPr lang="en-US" b="1" smtClean="0">
                <a:sym typeface="Greek Symbols" pitchFamily="18" charset="2"/>
              </a:rPr>
            </a:br>
            <a:r>
              <a:rPr lang="en-US" b="1" smtClean="0">
                <a:sym typeface="Greek Symbols" pitchFamily="18" charset="2"/>
              </a:rPr>
              <a:t>			begin</a:t>
            </a:r>
            <a:br>
              <a:rPr lang="en-US" b="1" smtClean="0">
                <a:sym typeface="Greek Symbols" pitchFamily="18" charset="2"/>
              </a:rPr>
            </a:br>
            <a:r>
              <a:rPr lang="en-US" b="1" smtClean="0">
                <a:sym typeface="Greek Symbols" pitchFamily="18" charset="2"/>
              </a:rPr>
              <a:t>				if </a:t>
            </a:r>
            <a:r>
              <a:rPr lang="en-US" smtClean="0">
                <a:sym typeface="Symbol" pitchFamily="18" charset="2"/>
              </a:rPr>
              <a:t></a:t>
            </a:r>
            <a:r>
              <a:rPr lang="en-US" i="1" smtClean="0">
                <a:sym typeface="Greek Symbols" pitchFamily="18" charset="2"/>
              </a:rPr>
              <a:t> </a:t>
            </a:r>
            <a:r>
              <a:rPr lang="en-US" smtClean="0">
                <a:sym typeface="Symbol" pitchFamily="18" charset="2"/>
              </a:rPr>
              <a:t> </a:t>
            </a:r>
            <a:r>
              <a:rPr lang="en-US" i="1" smtClean="0">
                <a:sym typeface="Symbol" pitchFamily="18" charset="2"/>
              </a:rPr>
              <a:t>result</a:t>
            </a:r>
            <a:r>
              <a:rPr lang="en-US" b="1" smtClean="0">
                <a:sym typeface="Symbol" pitchFamily="18" charset="2"/>
              </a:rPr>
              <a:t> then </a:t>
            </a:r>
            <a:r>
              <a:rPr lang="en-US" i="1" smtClean="0">
                <a:sym typeface="Symbol" pitchFamily="18" charset="2"/>
              </a:rPr>
              <a:t> result </a:t>
            </a:r>
            <a:r>
              <a:rPr lang="en-US" smtClean="0">
                <a:sym typeface="Symbol" pitchFamily="18" charset="2"/>
              </a:rPr>
              <a:t>:= </a:t>
            </a:r>
            <a:r>
              <a:rPr lang="en-US" i="1" smtClean="0">
                <a:sym typeface="Symbol" pitchFamily="18" charset="2"/>
              </a:rPr>
              <a:t>result </a:t>
            </a:r>
            <a:r>
              <a:rPr lang="en-US" smtClean="0">
                <a:sym typeface="Symbol" pitchFamily="18" charset="2"/>
              </a:rPr>
              <a:t></a:t>
            </a:r>
            <a:r>
              <a:rPr lang="en-US" smtClean="0">
                <a:sym typeface="Greek Symbols" pitchFamily="18" charset="2"/>
              </a:rPr>
              <a:t> </a:t>
            </a:r>
            <a:r>
              <a:rPr lang="en-US" smtClean="0">
                <a:sym typeface="Symbol" pitchFamily="18" charset="2"/>
              </a:rPr>
              <a:t></a:t>
            </a:r>
            <a:r>
              <a:rPr lang="en-US" smtClean="0">
                <a:sym typeface="Greek Symbols" pitchFamily="18" charset="2"/>
              </a:rPr>
              <a:t> </a:t>
            </a:r>
            <a:br>
              <a:rPr lang="en-US" smtClean="0">
                <a:sym typeface="Greek Symbols" pitchFamily="18" charset="2"/>
              </a:rPr>
            </a:br>
            <a:r>
              <a:rPr lang="en-US" smtClean="0">
                <a:sym typeface="Greek Symbols" pitchFamily="18" charset="2"/>
              </a:rPr>
              <a:t>			</a:t>
            </a:r>
            <a:r>
              <a:rPr lang="en-US" b="1" smtClean="0">
                <a:sym typeface="Greek Symbols" pitchFamily="18" charset="2"/>
              </a:rPr>
              <a:t>end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Number Placeholder 4"/>
          <p:cNvSpPr>
            <a:spLocks noGrp="1"/>
          </p:cNvSpPr>
          <p:nvPr>
            <p:ph type="sldNum" sz="quarter" idx="11"/>
          </p:nvPr>
        </p:nvSpPr>
        <p:spPr>
          <a:noFill/>
        </p:spPr>
        <p:txBody>
          <a:bodyPr/>
          <a:lstStyle/>
          <a:p>
            <a:fld id="{A0922B6D-0D52-45CE-8D04-4BE9B4484A68}" type="slidenum">
              <a:rPr lang="en-US"/>
              <a:pPr/>
              <a:t>21</a:t>
            </a:fld>
            <a:endParaRPr lang="en-US"/>
          </a:p>
        </p:txBody>
      </p:sp>
      <p:sp>
        <p:nvSpPr>
          <p:cNvPr id="232450" name="Rectangle 3074"/>
          <p:cNvSpPr>
            <a:spLocks noGrp="1" noChangeArrowheads="1"/>
          </p:cNvSpPr>
          <p:nvPr>
            <p:ph type="title"/>
          </p:nvPr>
        </p:nvSpPr>
        <p:spPr>
          <a:xfrm>
            <a:off x="457200" y="0"/>
            <a:ext cx="8229600" cy="1143000"/>
          </a:xfrm>
        </p:spPr>
        <p:txBody>
          <a:bodyPr/>
          <a:lstStyle/>
          <a:p>
            <a:pPr>
              <a:defRPr/>
            </a:pPr>
            <a:r>
              <a:rPr lang="en-US" dirty="0" smtClean="0"/>
              <a:t>Example of Attribute Set Closure</a:t>
            </a:r>
          </a:p>
        </p:txBody>
      </p:sp>
      <p:sp>
        <p:nvSpPr>
          <p:cNvPr id="162820" name="Rectangle 3075"/>
          <p:cNvSpPr>
            <a:spLocks noGrp="1" noChangeArrowheads="1"/>
          </p:cNvSpPr>
          <p:nvPr>
            <p:ph type="body" idx="1"/>
          </p:nvPr>
        </p:nvSpPr>
        <p:spPr>
          <a:xfrm>
            <a:off x="1143000" y="914400"/>
            <a:ext cx="6724650" cy="4114800"/>
          </a:xfrm>
        </p:spPr>
        <p:txBody>
          <a:bodyPr>
            <a:normAutofit fontScale="92500" lnSpcReduction="10000"/>
          </a:bodyPr>
          <a:lstStyle/>
          <a:p>
            <a:pPr>
              <a:lnSpc>
                <a:spcPct val="90000"/>
              </a:lnSpc>
              <a:tabLst>
                <a:tab pos="803275" algn="l"/>
                <a:tab pos="2633663" algn="l"/>
                <a:tab pos="3140075" algn="l"/>
              </a:tabLst>
            </a:pPr>
            <a:r>
              <a:rPr lang="en-US" sz="1800" i="1" smtClean="0"/>
              <a:t>R = (A, B, C, G, H, I)</a:t>
            </a:r>
          </a:p>
          <a:p>
            <a:pPr>
              <a:lnSpc>
                <a:spcPct val="90000"/>
              </a:lnSpc>
              <a:tabLst>
                <a:tab pos="803275" algn="l"/>
                <a:tab pos="2633663" algn="l"/>
                <a:tab pos="3140075" algn="l"/>
              </a:tabLst>
            </a:pPr>
            <a:r>
              <a:rPr lang="en-US" sz="1800" i="1" smtClean="0"/>
              <a:t>F = </a:t>
            </a:r>
            <a:r>
              <a:rPr lang="en-US" sz="1800" smtClean="0"/>
              <a:t>{</a:t>
            </a:r>
            <a:r>
              <a:rPr lang="en-US" sz="1800" i="1" smtClean="0">
                <a:sym typeface="Iconic Symbols Ext" pitchFamily="2" charset="2"/>
              </a:rPr>
              <a:t>A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B</a:t>
            </a:r>
            <a:br>
              <a:rPr lang="en-US" sz="1800" i="1" smtClean="0">
                <a:sym typeface="Monotype Sorts" pitchFamily="2" charset="2"/>
              </a:rPr>
            </a:br>
            <a:r>
              <a:rPr lang="en-US" sz="1800" i="1" smtClean="0">
                <a:sym typeface="Monotype Sorts" pitchFamily="2" charset="2"/>
              </a:rPr>
              <a:t>	 </a:t>
            </a:r>
            <a:r>
              <a:rPr lang="en-US" sz="1800" i="1" smtClean="0">
                <a:sym typeface="Iconic Symbols Ext" pitchFamily="2" charset="2"/>
              </a:rPr>
              <a:t>A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a:t>
            </a:r>
            <a:br>
              <a:rPr lang="en-US" sz="1800" i="1" smtClean="0">
                <a:sym typeface="Monotype Sorts" pitchFamily="2" charset="2"/>
              </a:rPr>
            </a:br>
            <a:r>
              <a:rPr lang="en-US" sz="1800" i="1" smtClean="0">
                <a:sym typeface="Monotype Sorts" pitchFamily="2" charset="2"/>
              </a:rPr>
              <a:t>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a:t>
            </a:r>
            <a:br>
              <a:rPr lang="en-US" sz="1800" i="1" smtClean="0">
                <a:sym typeface="Monotype Sorts" pitchFamily="2" charset="2"/>
              </a:rPr>
            </a:br>
            <a:r>
              <a:rPr lang="en-US" sz="1800" i="1" smtClean="0">
                <a:sym typeface="Monotype Sorts" pitchFamily="2" charset="2"/>
              </a:rPr>
              <a:t>	</a:t>
            </a:r>
            <a:r>
              <a:rPr lang="en-US" sz="1800" i="1" smtClean="0">
                <a:sym typeface="Iconic Symbols Ext" pitchFamily="2" charset="2"/>
              </a:rPr>
              <a:t>CG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I</a:t>
            </a:r>
            <a:br>
              <a:rPr lang="en-US" sz="1800" i="1" smtClean="0">
                <a:sym typeface="Monotype Sorts" pitchFamily="2" charset="2"/>
              </a:rPr>
            </a:br>
            <a:r>
              <a:rPr lang="en-US" sz="1800" i="1" smtClean="0">
                <a:sym typeface="Monotype Sorts" pitchFamily="2" charset="2"/>
              </a:rPr>
              <a:t>	</a:t>
            </a:r>
            <a:r>
              <a:rPr lang="en-US" sz="1800" i="1" smtClean="0">
                <a:sym typeface="Iconic Symbols Ext" pitchFamily="2" charset="2"/>
              </a:rPr>
              <a:t>B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H</a:t>
            </a:r>
            <a:r>
              <a:rPr lang="en-US" sz="1800" smtClean="0">
                <a:sym typeface="Monotype Sorts" pitchFamily="2" charset="2"/>
              </a:rPr>
              <a:t>}</a:t>
            </a:r>
            <a:endParaRPr lang="en-US" sz="1800" smtClean="0">
              <a:sym typeface="MS LineDraw" pitchFamily="49" charset="2"/>
            </a:endParaRPr>
          </a:p>
          <a:p>
            <a:pPr>
              <a:lnSpc>
                <a:spcPct val="90000"/>
              </a:lnSpc>
              <a:tabLst>
                <a:tab pos="803275" algn="l"/>
                <a:tab pos="2633663" algn="l"/>
                <a:tab pos="3140075" algn="l"/>
              </a:tabLst>
            </a:pPr>
            <a:r>
              <a:rPr lang="en-US" sz="1800" smtClean="0">
                <a:sym typeface="MS LineDraw" pitchFamily="49" charset="2"/>
              </a:rPr>
              <a:t>(</a:t>
            </a:r>
            <a:r>
              <a:rPr lang="en-US" sz="1800" i="1" smtClean="0">
                <a:sym typeface="MS LineDraw" pitchFamily="49" charset="2"/>
              </a:rPr>
              <a:t>AG)</a:t>
            </a:r>
            <a:r>
              <a:rPr lang="en-US" sz="1800" baseline="30000" smtClean="0">
                <a:sym typeface="MS LineDraw" pitchFamily="49" charset="2"/>
              </a:rPr>
              <a:t>+</a:t>
            </a:r>
            <a:endParaRPr lang="en-US" sz="1800" smtClean="0">
              <a:sym typeface="MS LineDraw" pitchFamily="49" charset="2"/>
            </a:endParaRPr>
          </a:p>
          <a:p>
            <a:pPr marL="762000" lvl="1" indent="-304800">
              <a:lnSpc>
                <a:spcPct val="90000"/>
              </a:lnSpc>
              <a:buFont typeface="Monotype Sorts" pitchFamily="2" charset="2"/>
              <a:buNone/>
              <a:tabLst>
                <a:tab pos="803275" algn="l"/>
                <a:tab pos="2633663" algn="l"/>
                <a:tab pos="3140075" algn="l"/>
              </a:tabLst>
            </a:pPr>
            <a:r>
              <a:rPr lang="en-US" sz="1600" smtClean="0">
                <a:sym typeface="MS LineDraw" pitchFamily="49" charset="2"/>
              </a:rPr>
              <a:t>1.	</a:t>
            </a:r>
            <a:r>
              <a:rPr lang="en-US" sz="1600" i="1" smtClean="0">
                <a:sym typeface="MS LineDraw" pitchFamily="49" charset="2"/>
              </a:rPr>
              <a:t>result = AG</a:t>
            </a:r>
            <a:endParaRPr lang="en-US" sz="1600" smtClean="0">
              <a:sym typeface="MS LineDraw" pitchFamily="49" charset="2"/>
            </a:endParaRPr>
          </a:p>
          <a:p>
            <a:pPr marL="762000" lvl="1" indent="-304800">
              <a:lnSpc>
                <a:spcPct val="90000"/>
              </a:lnSpc>
              <a:buFont typeface="Monotype Sorts" pitchFamily="2" charset="2"/>
              <a:buNone/>
              <a:tabLst>
                <a:tab pos="803275" algn="l"/>
                <a:tab pos="2633663" algn="l"/>
                <a:tab pos="3140075" algn="l"/>
              </a:tabLst>
            </a:pPr>
            <a:r>
              <a:rPr lang="en-US" sz="1600" smtClean="0">
                <a:sym typeface="MS LineDraw" pitchFamily="49" charset="2"/>
              </a:rPr>
              <a:t>2.	</a:t>
            </a:r>
            <a:r>
              <a:rPr lang="en-US" sz="1600" i="1" smtClean="0">
                <a:sym typeface="MS LineDraw" pitchFamily="49" charset="2"/>
              </a:rPr>
              <a:t>result = ABCG	(A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C </a:t>
            </a:r>
            <a:r>
              <a:rPr lang="en-US" sz="1600" smtClean="0">
                <a:sym typeface="Monotype Sorts" pitchFamily="2" charset="2"/>
              </a:rPr>
              <a:t>and </a:t>
            </a:r>
            <a:r>
              <a:rPr lang="en-US" sz="1600" i="1" smtClean="0">
                <a:sym typeface="Monotype Sorts" pitchFamily="2" charset="2"/>
              </a:rPr>
              <a:t>A </a:t>
            </a:r>
            <a:r>
              <a:rPr lang="en-US" sz="1600" smtClean="0">
                <a:sym typeface="Symbol" pitchFamily="18" charset="2"/>
              </a:rPr>
              <a:t></a:t>
            </a:r>
            <a:r>
              <a:rPr lang="en-US" sz="1600" i="1" smtClean="0">
                <a:sym typeface="Symbol" pitchFamily="18" charset="2"/>
              </a:rPr>
              <a:t> B)</a:t>
            </a:r>
            <a:endParaRPr lang="en-US" sz="1600" smtClean="0">
              <a:sym typeface="Symbol" pitchFamily="18" charset="2"/>
            </a:endParaRPr>
          </a:p>
          <a:p>
            <a:pPr marL="762000" lvl="1" indent="-304800">
              <a:lnSpc>
                <a:spcPct val="90000"/>
              </a:lnSpc>
              <a:buFont typeface="Monotype Sorts" pitchFamily="2" charset="2"/>
              <a:buNone/>
              <a:tabLst>
                <a:tab pos="803275" algn="l"/>
                <a:tab pos="2633663" algn="l"/>
                <a:tab pos="3140075" algn="l"/>
              </a:tabLst>
            </a:pPr>
            <a:r>
              <a:rPr lang="en-US" sz="1600" smtClean="0">
                <a:sym typeface="Symbol" pitchFamily="18" charset="2"/>
              </a:rPr>
              <a:t>3.	</a:t>
            </a:r>
            <a:r>
              <a:rPr lang="en-US" sz="1600" i="1" smtClean="0">
                <a:sym typeface="MS LineDraw" pitchFamily="49" charset="2"/>
              </a:rPr>
              <a:t>result = ABCG</a:t>
            </a:r>
            <a:r>
              <a:rPr lang="en-US" sz="1600" i="1" smtClean="0">
                <a:sym typeface="Monotype Sorts" pitchFamily="2" charset="2"/>
              </a:rPr>
              <a:t>H	(CG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H</a:t>
            </a:r>
            <a:r>
              <a:rPr lang="en-US" sz="1600" smtClean="0">
                <a:sym typeface="Monotype Sorts" pitchFamily="2" charset="2"/>
              </a:rPr>
              <a:t> and </a:t>
            </a:r>
            <a:r>
              <a:rPr lang="en-US" sz="1600" i="1" smtClean="0">
                <a:sym typeface="Monotype Sorts" pitchFamily="2" charset="2"/>
              </a:rPr>
              <a:t>CG </a:t>
            </a:r>
            <a:r>
              <a:rPr lang="en-US" sz="1600" smtClean="0">
                <a:sym typeface="Symbol" pitchFamily="18" charset="2"/>
              </a:rPr>
              <a:t> </a:t>
            </a:r>
            <a:r>
              <a:rPr lang="en-US" sz="1600" i="1" smtClean="0">
                <a:sym typeface="Symbol" pitchFamily="18" charset="2"/>
              </a:rPr>
              <a:t>AGBC)</a:t>
            </a:r>
          </a:p>
          <a:p>
            <a:pPr marL="762000" lvl="1" indent="-304800">
              <a:lnSpc>
                <a:spcPct val="90000"/>
              </a:lnSpc>
              <a:buFont typeface="Monotype Sorts" pitchFamily="2" charset="2"/>
              <a:buNone/>
              <a:tabLst>
                <a:tab pos="803275" algn="l"/>
                <a:tab pos="2633663" algn="l"/>
                <a:tab pos="3140075" algn="l"/>
              </a:tabLst>
            </a:pPr>
            <a:r>
              <a:rPr lang="en-US" sz="1600" smtClean="0">
                <a:sym typeface="Symbol" pitchFamily="18" charset="2"/>
              </a:rPr>
              <a:t>4.	</a:t>
            </a:r>
            <a:r>
              <a:rPr lang="en-US" sz="1600" i="1" smtClean="0">
                <a:sym typeface="MS LineDraw" pitchFamily="49" charset="2"/>
              </a:rPr>
              <a:t>result = ABCG</a:t>
            </a:r>
            <a:r>
              <a:rPr lang="en-US" sz="1600" i="1" smtClean="0">
                <a:sym typeface="Monotype Sorts" pitchFamily="2" charset="2"/>
              </a:rPr>
              <a:t>HI	(CG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I</a:t>
            </a:r>
            <a:r>
              <a:rPr lang="en-US" sz="1600" smtClean="0">
                <a:sym typeface="Monotype Sorts" pitchFamily="2" charset="2"/>
              </a:rPr>
              <a:t> and </a:t>
            </a:r>
            <a:r>
              <a:rPr lang="en-US" sz="1600" i="1" smtClean="0">
                <a:sym typeface="Monotype Sorts" pitchFamily="2" charset="2"/>
              </a:rPr>
              <a:t>CG </a:t>
            </a:r>
            <a:r>
              <a:rPr lang="en-US" sz="1600" smtClean="0">
                <a:sym typeface="Symbol" pitchFamily="18" charset="2"/>
              </a:rPr>
              <a:t> </a:t>
            </a:r>
            <a:r>
              <a:rPr lang="en-US" sz="1600" i="1" smtClean="0">
                <a:sym typeface="Symbol" pitchFamily="18" charset="2"/>
              </a:rPr>
              <a:t>AGBCH)</a:t>
            </a:r>
          </a:p>
          <a:p>
            <a:pPr>
              <a:lnSpc>
                <a:spcPct val="90000"/>
              </a:lnSpc>
              <a:tabLst>
                <a:tab pos="803275" algn="l"/>
                <a:tab pos="2633663" algn="l"/>
                <a:tab pos="3140075" algn="l"/>
              </a:tabLst>
            </a:pPr>
            <a:r>
              <a:rPr lang="en-US" sz="1800" smtClean="0">
                <a:sym typeface="Symbol" pitchFamily="18" charset="2"/>
              </a:rPr>
              <a:t>Is </a:t>
            </a:r>
            <a:r>
              <a:rPr lang="en-US" sz="1800" i="1" smtClean="0">
                <a:sym typeface="Symbol" pitchFamily="18" charset="2"/>
              </a:rPr>
              <a:t>AG</a:t>
            </a:r>
            <a:r>
              <a:rPr lang="en-US" sz="1800" smtClean="0">
                <a:sym typeface="Symbol" pitchFamily="18" charset="2"/>
              </a:rPr>
              <a:t> a candidate key?  </a:t>
            </a:r>
          </a:p>
          <a:p>
            <a:pPr marL="762000" lvl="1" indent="-304800">
              <a:lnSpc>
                <a:spcPct val="90000"/>
              </a:lnSpc>
              <a:buFont typeface="Monotype Sorts" pitchFamily="2" charset="2"/>
              <a:buAutoNum type="arabicPeriod"/>
              <a:tabLst>
                <a:tab pos="803275" algn="l"/>
                <a:tab pos="2633663" algn="l"/>
                <a:tab pos="3140075" algn="l"/>
              </a:tabLst>
            </a:pPr>
            <a:r>
              <a:rPr lang="en-US" sz="1600" smtClean="0">
                <a:sym typeface="Symbol" pitchFamily="18" charset="2"/>
              </a:rPr>
              <a:t>Is AG a super key?</a:t>
            </a:r>
          </a:p>
          <a:p>
            <a:pPr marL="1163638" lvl="2" indent="-304800">
              <a:lnSpc>
                <a:spcPct val="90000"/>
              </a:lnSpc>
              <a:buFont typeface="Monotype Sorts" pitchFamily="2" charset="2"/>
              <a:buAutoNum type="arabicPeriod"/>
              <a:tabLst>
                <a:tab pos="803275" algn="l"/>
                <a:tab pos="2633663" algn="l"/>
                <a:tab pos="3140075" algn="l"/>
              </a:tabLst>
            </a:pPr>
            <a:r>
              <a:rPr lang="en-US" sz="1600" smtClean="0">
                <a:sym typeface="Symbol" pitchFamily="18" charset="2"/>
              </a:rPr>
              <a:t>Does </a:t>
            </a:r>
            <a:r>
              <a:rPr lang="en-US" sz="1600" i="1" smtClean="0">
                <a:sym typeface="Symbol" pitchFamily="18" charset="2"/>
              </a:rPr>
              <a:t>AG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R? </a:t>
            </a:r>
          </a:p>
          <a:p>
            <a:pPr marL="762000" lvl="1" indent="-304800">
              <a:lnSpc>
                <a:spcPct val="90000"/>
              </a:lnSpc>
              <a:buFont typeface="Monotype Sorts" pitchFamily="2" charset="2"/>
              <a:buAutoNum type="arabicPeriod" startAt="2"/>
              <a:tabLst>
                <a:tab pos="803275" algn="l"/>
                <a:tab pos="2633663" algn="l"/>
                <a:tab pos="3140075" algn="l"/>
              </a:tabLst>
            </a:pPr>
            <a:r>
              <a:rPr lang="en-US" sz="1600" smtClean="0">
                <a:sym typeface="Monotype Sorts" pitchFamily="2" charset="2"/>
              </a:rPr>
              <a:t>Is any subset of AG a superkey?</a:t>
            </a:r>
          </a:p>
          <a:p>
            <a:pPr marL="1163638" lvl="2" indent="-304800">
              <a:lnSpc>
                <a:spcPct val="90000"/>
              </a:lnSpc>
              <a:buFont typeface="Monotype Sorts" pitchFamily="2" charset="2"/>
              <a:buAutoNum type="arabicPeriod"/>
              <a:tabLst>
                <a:tab pos="803275" algn="l"/>
                <a:tab pos="2633663" algn="l"/>
                <a:tab pos="3140075" algn="l"/>
              </a:tabLst>
            </a:pPr>
            <a:r>
              <a:rPr lang="en-US" sz="1600" smtClean="0">
                <a:sym typeface="Monotype Sorts" pitchFamily="2" charset="2"/>
              </a:rPr>
              <a:t>Does </a:t>
            </a:r>
            <a:r>
              <a:rPr lang="en-US" sz="1600" i="1" smtClean="0">
                <a:sym typeface="Monotype Sorts" pitchFamily="2" charset="2"/>
              </a:rPr>
              <a:t>A</a:t>
            </a:r>
            <a:r>
              <a:rPr lang="en-US" sz="1600" baseline="30000" smtClean="0">
                <a:sym typeface="Monotype Sorts" pitchFamily="2" charset="2"/>
              </a:rPr>
              <a:t>+</a:t>
            </a:r>
            <a:r>
              <a:rPr lang="en-US" sz="1600" smtClean="0">
                <a:sym typeface="Monotype Sorts" pitchFamily="2" charset="2"/>
              </a:rPr>
              <a:t>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R</a:t>
            </a:r>
            <a:r>
              <a:rPr lang="en-US" sz="1600" smtClean="0">
                <a:sym typeface="Monotype Sorts" pitchFamily="2" charset="2"/>
              </a:rPr>
              <a:t>?</a:t>
            </a:r>
          </a:p>
          <a:p>
            <a:pPr marL="1163638" lvl="2" indent="-304800">
              <a:lnSpc>
                <a:spcPct val="90000"/>
              </a:lnSpc>
              <a:buFont typeface="Monotype Sorts" pitchFamily="2" charset="2"/>
              <a:buAutoNum type="arabicPeriod"/>
              <a:tabLst>
                <a:tab pos="803275" algn="l"/>
                <a:tab pos="2633663" algn="l"/>
                <a:tab pos="3140075" algn="l"/>
              </a:tabLst>
            </a:pPr>
            <a:r>
              <a:rPr lang="en-US" sz="1600" smtClean="0">
                <a:sym typeface="Monotype Sorts" pitchFamily="2" charset="2"/>
              </a:rPr>
              <a:t>Does </a:t>
            </a:r>
            <a:r>
              <a:rPr lang="en-US" sz="1600" i="1" smtClean="0">
                <a:sym typeface="Monotype Sorts" pitchFamily="2" charset="2"/>
              </a:rPr>
              <a:t>G</a:t>
            </a:r>
            <a:r>
              <a:rPr lang="en-US" sz="1600" baseline="30000" smtClean="0">
                <a:sym typeface="Monotype Sorts" pitchFamily="2" charset="2"/>
              </a:rPr>
              <a:t>+</a:t>
            </a:r>
            <a:r>
              <a:rPr lang="en-US" sz="1600" smtClean="0">
                <a:sym typeface="Monotype Sorts" pitchFamily="2" charset="2"/>
              </a:rPr>
              <a:t> </a:t>
            </a:r>
            <a:r>
              <a:rPr lang="en-US" sz="1600" smtClean="0">
                <a:sym typeface="Symbol" pitchFamily="18" charset="2"/>
              </a:rPr>
              <a:t></a:t>
            </a:r>
            <a:r>
              <a:rPr lang="en-US" sz="1600" smtClean="0">
                <a:sym typeface="Monotype Sorts" pitchFamily="2" charset="2"/>
              </a:rPr>
              <a:t> </a:t>
            </a:r>
            <a:r>
              <a:rPr lang="en-US" sz="1600" i="1" smtClean="0">
                <a:sym typeface="Monotype Sorts" pitchFamily="2" charset="2"/>
              </a:rPr>
              <a:t>R</a:t>
            </a:r>
            <a:r>
              <a:rPr lang="en-US" sz="1600" smtClean="0">
                <a:sym typeface="Monotype Sorts" pitchFamily="2" charset="2"/>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Number Placeholder 3"/>
          <p:cNvSpPr>
            <a:spLocks noGrp="1"/>
          </p:cNvSpPr>
          <p:nvPr>
            <p:ph type="sldNum" sz="quarter" idx="11"/>
          </p:nvPr>
        </p:nvSpPr>
        <p:spPr>
          <a:noFill/>
        </p:spPr>
        <p:txBody>
          <a:bodyPr/>
          <a:lstStyle/>
          <a:p>
            <a:fld id="{51F290D5-F64E-4232-BC7E-1579E37DBA21}" type="slidenum">
              <a:rPr lang="en-US"/>
              <a:pPr/>
              <a:t>22</a:t>
            </a:fld>
            <a:endParaRPr lang="en-US"/>
          </a:p>
        </p:txBody>
      </p:sp>
      <p:sp>
        <p:nvSpPr>
          <p:cNvPr id="233474" name="Rectangle 2"/>
          <p:cNvSpPr>
            <a:spLocks noGrp="1" noChangeArrowheads="1"/>
          </p:cNvSpPr>
          <p:nvPr>
            <p:ph type="title"/>
          </p:nvPr>
        </p:nvSpPr>
        <p:spPr>
          <a:xfrm>
            <a:off x="952500" y="201613"/>
            <a:ext cx="8077200" cy="609600"/>
          </a:xfrm>
        </p:spPr>
        <p:txBody>
          <a:bodyPr>
            <a:normAutofit fontScale="90000"/>
          </a:bodyPr>
          <a:lstStyle/>
          <a:p>
            <a:pPr>
              <a:defRPr/>
            </a:pPr>
            <a:r>
              <a:rPr lang="en-US" smtClean="0"/>
              <a:t>Uses of Attribute Closure</a:t>
            </a:r>
          </a:p>
        </p:txBody>
      </p:sp>
      <p:sp>
        <p:nvSpPr>
          <p:cNvPr id="163844" name="Rectangle 3"/>
          <p:cNvSpPr>
            <a:spLocks noGrp="1" noChangeArrowheads="1"/>
          </p:cNvSpPr>
          <p:nvPr>
            <p:ph type="body" idx="4294967295"/>
          </p:nvPr>
        </p:nvSpPr>
        <p:spPr/>
        <p:txBody>
          <a:bodyPr>
            <a:normAutofit fontScale="92500" lnSpcReduction="20000"/>
          </a:bodyPr>
          <a:lstStyle/>
          <a:p>
            <a:pPr>
              <a:buFont typeface="Monotype Sorts" pitchFamily="2" charset="2"/>
              <a:buNone/>
            </a:pPr>
            <a:r>
              <a:rPr lang="en-US" smtClean="0"/>
              <a:t>There are several uses of the attribute closure algorithm:</a:t>
            </a:r>
          </a:p>
          <a:p>
            <a:r>
              <a:rPr lang="en-US" smtClean="0"/>
              <a:t>Testing for superkey:</a:t>
            </a:r>
          </a:p>
          <a:p>
            <a:pPr lvl="1"/>
            <a:r>
              <a:rPr lang="en-US" sz="1800" smtClean="0"/>
              <a:t>To test if </a:t>
            </a:r>
            <a:r>
              <a:rPr lang="en-US" sz="1800" smtClean="0">
                <a:sym typeface="Symbol" pitchFamily="18" charset="2"/>
              </a:rPr>
              <a:t> is a superkey, we compute </a:t>
            </a:r>
            <a:r>
              <a:rPr lang="en-US" sz="1800" baseline="30000" smtClean="0">
                <a:sym typeface="Symbol" pitchFamily="18" charset="2"/>
              </a:rPr>
              <a:t>+,</a:t>
            </a:r>
            <a:r>
              <a:rPr lang="en-US" sz="1800" smtClean="0">
                <a:sym typeface="Symbol" pitchFamily="18" charset="2"/>
              </a:rPr>
              <a:t> and check if </a:t>
            </a:r>
            <a:r>
              <a:rPr lang="en-US" sz="1800" baseline="30000" smtClean="0">
                <a:sym typeface="Symbol" pitchFamily="18" charset="2"/>
              </a:rPr>
              <a:t>+ </a:t>
            </a:r>
            <a:r>
              <a:rPr lang="en-US" sz="1800" smtClean="0">
                <a:sym typeface="Symbol" pitchFamily="18" charset="2"/>
              </a:rPr>
              <a:t>contains all attributes of </a:t>
            </a:r>
            <a:r>
              <a:rPr lang="en-US" sz="1800" i="1" smtClean="0">
                <a:sym typeface="Symbol" pitchFamily="18" charset="2"/>
              </a:rPr>
              <a:t>R</a:t>
            </a:r>
            <a:r>
              <a:rPr lang="en-US" sz="1800" smtClean="0">
                <a:sym typeface="Symbol" pitchFamily="18" charset="2"/>
              </a:rPr>
              <a:t>.</a:t>
            </a:r>
          </a:p>
          <a:p>
            <a:r>
              <a:rPr lang="en-US" smtClean="0">
                <a:sym typeface="Symbol" pitchFamily="18" charset="2"/>
              </a:rPr>
              <a:t>Testing functional dependencies</a:t>
            </a:r>
          </a:p>
          <a:p>
            <a:pPr lvl="1"/>
            <a:r>
              <a:rPr lang="en-US" sz="1800" smtClean="0">
                <a:sym typeface="Symbol" pitchFamily="18" charset="2"/>
              </a:rPr>
              <a:t>To check if a functional dependency    holds (or, in other words, is in </a:t>
            </a:r>
            <a:r>
              <a:rPr lang="en-US" sz="1800" i="1" smtClean="0">
                <a:sym typeface="Symbol" pitchFamily="18" charset="2"/>
              </a:rPr>
              <a:t>F</a:t>
            </a:r>
            <a:r>
              <a:rPr lang="en-US" sz="1800" baseline="30000" smtClean="0">
                <a:sym typeface="Symbol" pitchFamily="18" charset="2"/>
              </a:rPr>
              <a:t>+</a:t>
            </a:r>
            <a:r>
              <a:rPr lang="en-US" sz="1800" smtClean="0">
                <a:sym typeface="Symbol" pitchFamily="18" charset="2"/>
              </a:rPr>
              <a:t>), just check if   </a:t>
            </a:r>
            <a:r>
              <a:rPr lang="en-US" sz="1800" baseline="30000" smtClean="0">
                <a:sym typeface="Symbol" pitchFamily="18" charset="2"/>
              </a:rPr>
              <a:t>+</a:t>
            </a:r>
            <a:r>
              <a:rPr lang="en-US" sz="1800" smtClean="0">
                <a:sym typeface="Symbol" pitchFamily="18" charset="2"/>
              </a:rPr>
              <a:t>. </a:t>
            </a:r>
          </a:p>
          <a:p>
            <a:pPr lvl="1"/>
            <a:r>
              <a:rPr lang="en-US" sz="1800" smtClean="0">
                <a:sym typeface="Symbol" pitchFamily="18" charset="2"/>
              </a:rPr>
              <a:t>That is, we compute </a:t>
            </a:r>
            <a:r>
              <a:rPr lang="en-US" sz="1800" baseline="30000" smtClean="0">
                <a:sym typeface="Symbol" pitchFamily="18" charset="2"/>
              </a:rPr>
              <a:t>+ </a:t>
            </a:r>
            <a:r>
              <a:rPr lang="en-US" sz="1800" smtClean="0">
                <a:sym typeface="Symbol" pitchFamily="18" charset="2"/>
              </a:rPr>
              <a:t>by using attribute closure, and then check if it contains . </a:t>
            </a:r>
          </a:p>
          <a:p>
            <a:pPr lvl="1"/>
            <a:r>
              <a:rPr lang="en-US" sz="1800" smtClean="0">
                <a:sym typeface="Symbol" pitchFamily="18" charset="2"/>
              </a:rPr>
              <a:t>Is a simple and cheap test, and very useful</a:t>
            </a:r>
          </a:p>
          <a:p>
            <a:r>
              <a:rPr lang="en-US" smtClean="0">
                <a:sym typeface="Symbol" pitchFamily="18" charset="2"/>
              </a:rPr>
              <a:t>Computing closure of F</a:t>
            </a:r>
          </a:p>
          <a:p>
            <a:pPr lvl="1"/>
            <a:r>
              <a:rPr lang="en-US" sz="1800" smtClean="0">
                <a:sym typeface="Symbol" pitchFamily="18" charset="2"/>
              </a:rPr>
              <a:t>For each   </a:t>
            </a:r>
            <a:r>
              <a:rPr lang="en-US" sz="1800" i="1" smtClean="0">
                <a:sym typeface="Symbol" pitchFamily="18" charset="2"/>
              </a:rPr>
              <a:t>R, </a:t>
            </a:r>
            <a:r>
              <a:rPr lang="en-US" sz="1800" smtClean="0">
                <a:sym typeface="Symbol" pitchFamily="18" charset="2"/>
              </a:rPr>
              <a:t>we find the closure </a:t>
            </a:r>
            <a:r>
              <a:rPr lang="en-US" sz="1800" baseline="30000" smtClean="0">
                <a:sym typeface="Symbol" pitchFamily="18" charset="2"/>
              </a:rPr>
              <a:t>+</a:t>
            </a:r>
            <a:r>
              <a:rPr lang="en-US" sz="1800" smtClean="0">
                <a:sym typeface="Symbol" pitchFamily="18" charset="2"/>
              </a:rPr>
              <a:t>, and for each </a:t>
            </a:r>
            <a:r>
              <a:rPr lang="en-US" sz="1800" i="1" smtClean="0">
                <a:sym typeface="Symbol" pitchFamily="18" charset="2"/>
              </a:rPr>
              <a:t>S</a:t>
            </a:r>
            <a:r>
              <a:rPr lang="en-US" sz="1800" smtClean="0">
                <a:sym typeface="Symbol" pitchFamily="18" charset="2"/>
              </a:rPr>
              <a:t>  </a:t>
            </a:r>
            <a:r>
              <a:rPr lang="en-US" sz="1800" baseline="30000" smtClean="0">
                <a:sym typeface="Symbol" pitchFamily="18" charset="2"/>
              </a:rPr>
              <a:t>+</a:t>
            </a:r>
            <a:r>
              <a:rPr lang="en-US" sz="1800" smtClean="0">
                <a:sym typeface="Symbol" pitchFamily="18" charset="2"/>
              </a:rPr>
              <a:t>, we output a functional dependency   </a:t>
            </a:r>
            <a:r>
              <a:rPr lang="en-US" sz="1800" i="1" smtClean="0">
                <a:sym typeface="Symbol" pitchFamily="18" charset="2"/>
              </a:rPr>
              <a:t>S.</a:t>
            </a:r>
            <a:endParaRPr lang="en-US" sz="1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Number Placeholder 4"/>
          <p:cNvSpPr>
            <a:spLocks noGrp="1"/>
          </p:cNvSpPr>
          <p:nvPr>
            <p:ph type="sldNum" sz="quarter" idx="11"/>
          </p:nvPr>
        </p:nvSpPr>
        <p:spPr>
          <a:noFill/>
        </p:spPr>
        <p:txBody>
          <a:bodyPr/>
          <a:lstStyle/>
          <a:p>
            <a:fld id="{8CA2E4DE-0AD1-4DD1-9B59-5FA6231E5B9A}" type="slidenum">
              <a:rPr lang="en-US"/>
              <a:pPr/>
              <a:t>23</a:t>
            </a:fld>
            <a:endParaRPr lang="en-US"/>
          </a:p>
        </p:txBody>
      </p:sp>
      <p:sp>
        <p:nvSpPr>
          <p:cNvPr id="234498" name="Rectangle 2"/>
          <p:cNvSpPr>
            <a:spLocks noGrp="1" noChangeArrowheads="1"/>
          </p:cNvSpPr>
          <p:nvPr>
            <p:ph type="title"/>
          </p:nvPr>
        </p:nvSpPr>
        <p:spPr/>
        <p:txBody>
          <a:bodyPr/>
          <a:lstStyle/>
          <a:p>
            <a:pPr>
              <a:defRPr/>
            </a:pPr>
            <a:r>
              <a:rPr lang="en-US" smtClean="0"/>
              <a:t>Canonical Cover</a:t>
            </a:r>
          </a:p>
        </p:txBody>
      </p:sp>
      <p:sp>
        <p:nvSpPr>
          <p:cNvPr id="164868" name="Rectangle 3"/>
          <p:cNvSpPr>
            <a:spLocks noGrp="1" noChangeArrowheads="1"/>
          </p:cNvSpPr>
          <p:nvPr>
            <p:ph type="body" idx="1"/>
          </p:nvPr>
        </p:nvSpPr>
        <p:spPr/>
        <p:txBody>
          <a:bodyPr>
            <a:normAutofit fontScale="92500" lnSpcReduction="20000"/>
          </a:bodyPr>
          <a:lstStyle/>
          <a:p>
            <a:r>
              <a:rPr lang="en-US" smtClean="0"/>
              <a:t>Sets of functional dependencies may have redundant dependencies that can be inferred from the others</a:t>
            </a:r>
          </a:p>
          <a:p>
            <a:pPr lvl="1"/>
            <a:r>
              <a:rPr lang="en-US" sz="1800" smtClean="0"/>
              <a:t>Eg:  A </a:t>
            </a:r>
            <a:r>
              <a:rPr lang="en-US" sz="1800" smtClean="0">
                <a:sym typeface="Symbol" pitchFamily="18" charset="2"/>
              </a:rPr>
              <a:t></a:t>
            </a:r>
            <a:r>
              <a:rPr lang="en-US" sz="1800" smtClean="0"/>
              <a:t> C is redundant in:   {A </a:t>
            </a:r>
            <a:r>
              <a:rPr lang="en-US" sz="1800" smtClean="0">
                <a:sym typeface="Symbol" pitchFamily="18" charset="2"/>
              </a:rPr>
              <a:t></a:t>
            </a:r>
            <a:r>
              <a:rPr lang="en-US" sz="1800" smtClean="0"/>
              <a:t> B,   B </a:t>
            </a:r>
            <a:r>
              <a:rPr lang="en-US" sz="1800" smtClean="0">
                <a:sym typeface="Symbol" pitchFamily="18" charset="2"/>
              </a:rPr>
              <a:t></a:t>
            </a:r>
            <a:r>
              <a:rPr lang="en-US" sz="1800" smtClean="0"/>
              <a:t> C,   A </a:t>
            </a:r>
            <a:r>
              <a:rPr lang="en-US" sz="1800" smtClean="0">
                <a:sym typeface="Symbol" pitchFamily="18" charset="2"/>
              </a:rPr>
              <a:t></a:t>
            </a:r>
            <a:r>
              <a:rPr lang="en-US" sz="1800" smtClean="0"/>
              <a:t> C}</a:t>
            </a:r>
          </a:p>
          <a:p>
            <a:pPr lvl="1"/>
            <a:r>
              <a:rPr lang="en-US" sz="1800" smtClean="0"/>
              <a:t>Parts of a functional dependency may be redundant</a:t>
            </a:r>
          </a:p>
          <a:p>
            <a:pPr lvl="2"/>
            <a:r>
              <a:rPr lang="en-US" sz="1800" smtClean="0"/>
              <a:t>E.g. on RHS:    {A </a:t>
            </a:r>
            <a:r>
              <a:rPr lang="en-US" sz="1800" smtClean="0">
                <a:sym typeface="Symbol" pitchFamily="18" charset="2"/>
              </a:rPr>
              <a:t></a:t>
            </a:r>
            <a:r>
              <a:rPr lang="en-US" sz="1800" smtClean="0"/>
              <a:t> B,   B </a:t>
            </a:r>
            <a:r>
              <a:rPr lang="en-US" sz="1800" smtClean="0">
                <a:sym typeface="Symbol" pitchFamily="18" charset="2"/>
              </a:rPr>
              <a:t></a:t>
            </a:r>
            <a:r>
              <a:rPr lang="en-US" sz="1800" smtClean="0"/>
              <a:t> C,   A </a:t>
            </a:r>
            <a:r>
              <a:rPr lang="en-US" sz="1800" smtClean="0">
                <a:sym typeface="Symbol" pitchFamily="18" charset="2"/>
              </a:rPr>
              <a:t></a:t>
            </a:r>
            <a:r>
              <a:rPr lang="en-US" sz="1800" smtClean="0"/>
              <a:t> CD}  can be simplified to </a:t>
            </a:r>
            <a:br>
              <a:rPr lang="en-US" sz="1800" smtClean="0"/>
            </a:br>
            <a:r>
              <a:rPr lang="en-US" sz="1800" smtClean="0"/>
              <a:t>                         {A </a:t>
            </a:r>
            <a:r>
              <a:rPr lang="en-US" sz="1800" smtClean="0">
                <a:sym typeface="Symbol" pitchFamily="18" charset="2"/>
              </a:rPr>
              <a:t></a:t>
            </a:r>
            <a:r>
              <a:rPr lang="en-US" sz="1800" smtClean="0"/>
              <a:t> B,   B </a:t>
            </a:r>
            <a:r>
              <a:rPr lang="en-US" sz="1800" smtClean="0">
                <a:sym typeface="Symbol" pitchFamily="18" charset="2"/>
              </a:rPr>
              <a:t></a:t>
            </a:r>
            <a:r>
              <a:rPr lang="en-US" sz="1800" smtClean="0"/>
              <a:t> C,   A </a:t>
            </a:r>
            <a:r>
              <a:rPr lang="en-US" sz="1800" smtClean="0">
                <a:sym typeface="Symbol" pitchFamily="18" charset="2"/>
              </a:rPr>
              <a:t></a:t>
            </a:r>
            <a:r>
              <a:rPr lang="en-US" sz="1800" smtClean="0"/>
              <a:t> D} </a:t>
            </a:r>
          </a:p>
          <a:p>
            <a:pPr lvl="2"/>
            <a:r>
              <a:rPr lang="en-US" sz="1800" smtClean="0"/>
              <a:t>E.g. on LHS:    {A </a:t>
            </a:r>
            <a:r>
              <a:rPr lang="en-US" sz="1800" smtClean="0">
                <a:sym typeface="Symbol" pitchFamily="18" charset="2"/>
              </a:rPr>
              <a:t></a:t>
            </a:r>
            <a:r>
              <a:rPr lang="en-US" sz="1800" smtClean="0"/>
              <a:t> B,   B </a:t>
            </a:r>
            <a:r>
              <a:rPr lang="en-US" sz="1800" smtClean="0">
                <a:sym typeface="Symbol" pitchFamily="18" charset="2"/>
              </a:rPr>
              <a:t></a:t>
            </a:r>
            <a:r>
              <a:rPr lang="en-US" sz="1800" smtClean="0"/>
              <a:t> C,   AC </a:t>
            </a:r>
            <a:r>
              <a:rPr lang="en-US" sz="1800" smtClean="0">
                <a:sym typeface="Symbol" pitchFamily="18" charset="2"/>
              </a:rPr>
              <a:t></a:t>
            </a:r>
            <a:r>
              <a:rPr lang="en-US" sz="1800" smtClean="0"/>
              <a:t> D}  can be simplified to </a:t>
            </a:r>
            <a:br>
              <a:rPr lang="en-US" sz="1800" smtClean="0"/>
            </a:br>
            <a:r>
              <a:rPr lang="en-US" sz="1800" smtClean="0"/>
              <a:t>                         {A </a:t>
            </a:r>
            <a:r>
              <a:rPr lang="en-US" sz="1800" smtClean="0">
                <a:sym typeface="Symbol" pitchFamily="18" charset="2"/>
              </a:rPr>
              <a:t></a:t>
            </a:r>
            <a:r>
              <a:rPr lang="en-US" sz="1800" smtClean="0"/>
              <a:t> B,   B </a:t>
            </a:r>
            <a:r>
              <a:rPr lang="en-US" sz="1800" smtClean="0">
                <a:sym typeface="Symbol" pitchFamily="18" charset="2"/>
              </a:rPr>
              <a:t></a:t>
            </a:r>
            <a:r>
              <a:rPr lang="en-US" sz="1800" smtClean="0"/>
              <a:t> C,   A </a:t>
            </a:r>
            <a:r>
              <a:rPr lang="en-US" sz="1800" smtClean="0">
                <a:sym typeface="Symbol" pitchFamily="18" charset="2"/>
              </a:rPr>
              <a:t></a:t>
            </a:r>
            <a:r>
              <a:rPr lang="en-US" sz="1800" smtClean="0"/>
              <a:t> D} </a:t>
            </a:r>
          </a:p>
          <a:p>
            <a:r>
              <a:rPr lang="en-US" smtClean="0"/>
              <a:t>Intuitively, a canonical cover of F is a “minimal” set of functional dependencies equivalent to F, with no redundant dependencies or having redundant parts of dependencies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Number Placeholder 4"/>
          <p:cNvSpPr>
            <a:spLocks noGrp="1"/>
          </p:cNvSpPr>
          <p:nvPr>
            <p:ph type="sldNum" sz="quarter" idx="11"/>
          </p:nvPr>
        </p:nvSpPr>
        <p:spPr>
          <a:noFill/>
        </p:spPr>
        <p:txBody>
          <a:bodyPr/>
          <a:lstStyle/>
          <a:p>
            <a:fld id="{55675AC7-DE09-48D4-BD4E-57F5C4EE4E25}" type="slidenum">
              <a:rPr lang="en-US"/>
              <a:pPr/>
              <a:t>24</a:t>
            </a:fld>
            <a:endParaRPr lang="en-US"/>
          </a:p>
        </p:txBody>
      </p:sp>
      <p:sp>
        <p:nvSpPr>
          <p:cNvPr id="235522" name="Rectangle 2"/>
          <p:cNvSpPr>
            <a:spLocks noGrp="1" noChangeArrowheads="1"/>
          </p:cNvSpPr>
          <p:nvPr>
            <p:ph type="title"/>
          </p:nvPr>
        </p:nvSpPr>
        <p:spPr>
          <a:xfrm>
            <a:off x="457200" y="0"/>
            <a:ext cx="8229600" cy="1143000"/>
          </a:xfrm>
        </p:spPr>
        <p:txBody>
          <a:bodyPr/>
          <a:lstStyle/>
          <a:p>
            <a:pPr>
              <a:defRPr/>
            </a:pPr>
            <a:r>
              <a:rPr lang="en-US" dirty="0" smtClean="0"/>
              <a:t>Extraneous Attributes</a:t>
            </a:r>
          </a:p>
        </p:txBody>
      </p:sp>
      <p:sp>
        <p:nvSpPr>
          <p:cNvPr id="165892" name="Rectangle 3"/>
          <p:cNvSpPr>
            <a:spLocks noGrp="1" noChangeArrowheads="1"/>
          </p:cNvSpPr>
          <p:nvPr>
            <p:ph type="body" idx="1"/>
          </p:nvPr>
        </p:nvSpPr>
        <p:spPr>
          <a:xfrm>
            <a:off x="673100" y="889000"/>
            <a:ext cx="7588250" cy="5257800"/>
          </a:xfrm>
        </p:spPr>
        <p:txBody>
          <a:bodyPr>
            <a:normAutofit fontScale="92500" lnSpcReduction="20000"/>
          </a:bodyPr>
          <a:lstStyle/>
          <a:p>
            <a:pPr>
              <a:lnSpc>
                <a:spcPct val="90000"/>
              </a:lnSpc>
            </a:pPr>
            <a:r>
              <a:rPr lang="en-US" dirty="0" smtClean="0"/>
              <a:t>Consider a set </a:t>
            </a:r>
            <a:r>
              <a:rPr lang="en-US" i="1" dirty="0" smtClean="0"/>
              <a:t>F</a:t>
            </a:r>
            <a:r>
              <a:rPr lang="en-US" dirty="0" smtClean="0"/>
              <a:t> of functional dependencies and the functional dependency </a:t>
            </a:r>
            <a:r>
              <a:rPr lang="en-US" dirty="0" smtClean="0">
                <a:sym typeface="Symbol" pitchFamily="18" charset="2"/>
              </a:rPr>
              <a:t> </a:t>
            </a:r>
            <a:r>
              <a:rPr lang="en-US" dirty="0" smtClean="0">
                <a:sym typeface="Monotype Sorts" pitchFamily="2" charset="2"/>
              </a:rPr>
              <a:t> </a:t>
            </a:r>
            <a:r>
              <a:rPr lang="en-US" dirty="0" smtClean="0">
                <a:sym typeface="Symbol" pitchFamily="18" charset="2"/>
              </a:rPr>
              <a:t> </a:t>
            </a:r>
            <a:r>
              <a:rPr lang="en-US" dirty="0" smtClean="0">
                <a:sym typeface="Greek Symbols" pitchFamily="18" charset="2"/>
              </a:rPr>
              <a:t>in </a:t>
            </a:r>
            <a:r>
              <a:rPr lang="en-US" i="1" dirty="0" smtClean="0">
                <a:sym typeface="Greek Symbols" pitchFamily="18" charset="2"/>
              </a:rPr>
              <a:t>F</a:t>
            </a:r>
            <a:r>
              <a:rPr lang="en-US" dirty="0" smtClean="0">
                <a:sym typeface="Greek Symbols" pitchFamily="18" charset="2"/>
              </a:rPr>
              <a:t>.</a:t>
            </a:r>
          </a:p>
          <a:p>
            <a:pPr lvl="1">
              <a:lnSpc>
                <a:spcPct val="90000"/>
              </a:lnSpc>
            </a:pPr>
            <a:r>
              <a:rPr lang="en-US" sz="1800" dirty="0" smtClean="0">
                <a:sym typeface="Monotype Sorts" pitchFamily="2" charset="2"/>
              </a:rPr>
              <a:t>Attribute A is </a:t>
            </a:r>
            <a:r>
              <a:rPr lang="en-US" sz="1800" dirty="0" smtClean="0">
                <a:solidFill>
                  <a:schemeClr val="tx2"/>
                </a:solidFill>
                <a:sym typeface="Monotype Sorts" pitchFamily="2" charset="2"/>
              </a:rPr>
              <a:t>extraneous </a:t>
            </a:r>
            <a:r>
              <a:rPr lang="en-US" sz="1800" dirty="0" smtClean="0">
                <a:sym typeface="Monotype Sorts" pitchFamily="2" charset="2"/>
              </a:rPr>
              <a:t>in </a:t>
            </a:r>
            <a:r>
              <a:rPr lang="en-US" sz="1800" dirty="0" smtClean="0">
                <a:sym typeface="Symbol" pitchFamily="18" charset="2"/>
              </a:rPr>
              <a:t></a:t>
            </a:r>
            <a:r>
              <a:rPr lang="en-US" sz="1800" dirty="0" smtClean="0">
                <a:sym typeface="Greek Symbols" pitchFamily="18" charset="2"/>
              </a:rPr>
              <a:t> if </a:t>
            </a:r>
            <a:r>
              <a:rPr lang="en-US" sz="1800" i="1" dirty="0" smtClean="0">
                <a:sym typeface="Greek Symbols" pitchFamily="18" charset="2"/>
              </a:rPr>
              <a:t>A </a:t>
            </a:r>
            <a:r>
              <a:rPr lang="en-US" sz="1800" dirty="0" smtClean="0">
                <a:sym typeface="Symbol" pitchFamily="18" charset="2"/>
              </a:rPr>
              <a:t> </a:t>
            </a:r>
            <a:r>
              <a:rPr lang="en-US" sz="1800" dirty="0" smtClean="0">
                <a:sym typeface="Greek Symbols" pitchFamily="18" charset="2"/>
              </a:rPr>
              <a:t> </a:t>
            </a:r>
            <a:br>
              <a:rPr lang="en-US" sz="1800" dirty="0" smtClean="0">
                <a:sym typeface="Greek Symbols" pitchFamily="18" charset="2"/>
              </a:rPr>
            </a:br>
            <a:r>
              <a:rPr lang="en-US" sz="1800" dirty="0" smtClean="0">
                <a:sym typeface="Greek Symbols" pitchFamily="18" charset="2"/>
              </a:rPr>
              <a:t>   and </a:t>
            </a:r>
            <a:r>
              <a:rPr lang="en-US" sz="1800" i="1" dirty="0" smtClean="0">
                <a:sym typeface="Greek Symbols" pitchFamily="18" charset="2"/>
              </a:rPr>
              <a:t>F</a:t>
            </a:r>
            <a:r>
              <a:rPr lang="en-US" sz="1800" dirty="0" smtClean="0">
                <a:sym typeface="Greek Symbols" pitchFamily="18" charset="2"/>
              </a:rPr>
              <a:t> logically implies (</a:t>
            </a:r>
            <a:r>
              <a:rPr lang="en-US" sz="1800" i="1" dirty="0" smtClean="0">
                <a:sym typeface="Greek Symbols" pitchFamily="18" charset="2"/>
              </a:rPr>
              <a:t>F</a:t>
            </a:r>
            <a:r>
              <a:rPr lang="en-US" sz="1800" dirty="0" smtClean="0">
                <a:sym typeface="Greek Symbols" pitchFamily="18" charset="2"/>
              </a:rPr>
              <a:t> – {</a:t>
            </a:r>
            <a:r>
              <a:rPr lang="en-US" sz="1800" dirty="0" smtClean="0">
                <a:sym typeface="Symbol" pitchFamily="18" charset="2"/>
              </a:rPr>
              <a:t></a:t>
            </a:r>
            <a:r>
              <a:rPr lang="en-US" sz="1800" dirty="0" smtClean="0">
                <a:sym typeface="Greek Symbols" pitchFamily="18" charset="2"/>
              </a:rPr>
              <a:t> </a:t>
            </a:r>
            <a:r>
              <a:rPr lang="en-US" sz="1800" dirty="0" smtClean="0">
                <a:sym typeface="Symbol" pitchFamily="18" charset="2"/>
              </a:rPr>
              <a:t></a:t>
            </a:r>
            <a:r>
              <a:rPr lang="en-US" sz="1800" dirty="0" smtClean="0">
                <a:sym typeface="Monotype Sorts" pitchFamily="2" charset="2"/>
              </a:rPr>
              <a:t> </a:t>
            </a:r>
            <a:r>
              <a:rPr lang="en-US" sz="1800" dirty="0" smtClean="0">
                <a:sym typeface="Symbol" pitchFamily="18" charset="2"/>
              </a:rPr>
              <a:t></a:t>
            </a:r>
            <a:r>
              <a:rPr lang="en-US" sz="1800" dirty="0" smtClean="0">
                <a:sym typeface="Greek Symbols" pitchFamily="18" charset="2"/>
              </a:rPr>
              <a:t>}) </a:t>
            </a:r>
            <a:r>
              <a:rPr lang="en-US" sz="1800" dirty="0" smtClean="0">
                <a:sym typeface="Symbol" pitchFamily="18" charset="2"/>
              </a:rPr>
              <a:t> {(</a:t>
            </a:r>
            <a:r>
              <a:rPr lang="en-US" sz="1800" dirty="0" smtClean="0">
                <a:sym typeface="Greek Symbols" pitchFamily="18" charset="2"/>
              </a:rPr>
              <a:t>  – </a:t>
            </a:r>
            <a:r>
              <a:rPr lang="en-US" sz="1800" i="1" dirty="0" smtClean="0">
                <a:sym typeface="Greek Symbols" pitchFamily="18" charset="2"/>
              </a:rPr>
              <a:t>A</a:t>
            </a:r>
            <a:r>
              <a:rPr lang="en-US" sz="1800" dirty="0" smtClean="0">
                <a:sym typeface="Greek Symbols" pitchFamily="18" charset="2"/>
              </a:rPr>
              <a:t>) </a:t>
            </a:r>
            <a:r>
              <a:rPr lang="en-US" sz="1800" dirty="0" smtClean="0">
                <a:sym typeface="Symbol" pitchFamily="18" charset="2"/>
              </a:rPr>
              <a:t></a:t>
            </a:r>
            <a:r>
              <a:rPr lang="en-US" sz="1800" dirty="0" smtClean="0">
                <a:sym typeface="Monotype Sorts" pitchFamily="2" charset="2"/>
              </a:rPr>
              <a:t> </a:t>
            </a:r>
            <a:r>
              <a:rPr lang="en-US" sz="1800" dirty="0" smtClean="0">
                <a:sym typeface="Symbol" pitchFamily="18" charset="2"/>
              </a:rPr>
              <a:t></a:t>
            </a:r>
            <a:r>
              <a:rPr lang="en-US" sz="1800" dirty="0" smtClean="0">
                <a:sym typeface="Greek Symbols" pitchFamily="18" charset="2"/>
              </a:rPr>
              <a:t>}.</a:t>
            </a:r>
          </a:p>
          <a:p>
            <a:pPr lvl="1">
              <a:lnSpc>
                <a:spcPct val="90000"/>
              </a:lnSpc>
            </a:pPr>
            <a:r>
              <a:rPr lang="en-US" sz="1800" dirty="0" smtClean="0">
                <a:sym typeface="Greek Symbols" pitchFamily="18" charset="2"/>
              </a:rPr>
              <a:t>Attribute </a:t>
            </a:r>
            <a:r>
              <a:rPr lang="en-US" sz="1800" i="1" dirty="0" smtClean="0">
                <a:sym typeface="Greek Symbols" pitchFamily="18" charset="2"/>
              </a:rPr>
              <a:t>A</a:t>
            </a:r>
            <a:r>
              <a:rPr lang="en-US" sz="1800" dirty="0" smtClean="0">
                <a:sym typeface="Greek Symbols" pitchFamily="18" charset="2"/>
              </a:rPr>
              <a:t> is </a:t>
            </a:r>
            <a:r>
              <a:rPr lang="en-US" sz="1800" dirty="0" smtClean="0">
                <a:solidFill>
                  <a:schemeClr val="tx2"/>
                </a:solidFill>
                <a:sym typeface="Greek Symbols" pitchFamily="18" charset="2"/>
              </a:rPr>
              <a:t>extraneous</a:t>
            </a:r>
            <a:r>
              <a:rPr lang="en-US" sz="1800" dirty="0" smtClean="0">
                <a:sym typeface="Greek Symbols" pitchFamily="18" charset="2"/>
              </a:rPr>
              <a:t> in </a:t>
            </a:r>
            <a:r>
              <a:rPr lang="en-US" sz="1800" dirty="0" smtClean="0">
                <a:sym typeface="Symbol" pitchFamily="18" charset="2"/>
              </a:rPr>
              <a:t></a:t>
            </a:r>
            <a:r>
              <a:rPr lang="en-US" sz="1800" dirty="0" smtClean="0">
                <a:sym typeface="Greek Symbols" pitchFamily="18" charset="2"/>
              </a:rPr>
              <a:t> if </a:t>
            </a:r>
            <a:r>
              <a:rPr lang="en-US" sz="1800" i="1" dirty="0" smtClean="0">
                <a:sym typeface="Greek Symbols" pitchFamily="18" charset="2"/>
              </a:rPr>
              <a:t>A</a:t>
            </a:r>
            <a:r>
              <a:rPr lang="en-US" sz="1800" dirty="0" smtClean="0">
                <a:sym typeface="Greek Symbols" pitchFamily="18" charset="2"/>
              </a:rPr>
              <a:t> </a:t>
            </a:r>
            <a:r>
              <a:rPr lang="en-US" sz="1800" dirty="0" smtClean="0">
                <a:sym typeface="Symbol" pitchFamily="18" charset="2"/>
              </a:rPr>
              <a:t> </a:t>
            </a:r>
            <a:r>
              <a:rPr lang="en-US" sz="1800" dirty="0" smtClean="0">
                <a:sym typeface="Greek Symbols" pitchFamily="18" charset="2"/>
              </a:rPr>
              <a:t> </a:t>
            </a:r>
            <a:br>
              <a:rPr lang="en-US" sz="1800" dirty="0" smtClean="0">
                <a:sym typeface="Greek Symbols" pitchFamily="18" charset="2"/>
              </a:rPr>
            </a:br>
            <a:r>
              <a:rPr lang="en-US" sz="1800" dirty="0" smtClean="0">
                <a:sym typeface="Greek Symbols" pitchFamily="18" charset="2"/>
              </a:rPr>
              <a:t>  and the set of functional dependencies </a:t>
            </a:r>
            <a:br>
              <a:rPr lang="en-US" sz="1800" dirty="0" smtClean="0">
                <a:sym typeface="Greek Symbols" pitchFamily="18" charset="2"/>
              </a:rPr>
            </a:br>
            <a:r>
              <a:rPr lang="en-US" sz="1800" dirty="0" smtClean="0">
                <a:sym typeface="Greek Symbols" pitchFamily="18" charset="2"/>
              </a:rPr>
              <a:t>  (</a:t>
            </a:r>
            <a:r>
              <a:rPr lang="en-US" sz="1800" i="1" dirty="0" smtClean="0">
                <a:sym typeface="Greek Symbols" pitchFamily="18" charset="2"/>
              </a:rPr>
              <a:t>F</a:t>
            </a:r>
            <a:r>
              <a:rPr lang="en-US" sz="1800" dirty="0" smtClean="0">
                <a:sym typeface="Greek Symbols" pitchFamily="18" charset="2"/>
              </a:rPr>
              <a:t>  – {</a:t>
            </a:r>
            <a:r>
              <a:rPr lang="en-US" sz="1800" dirty="0" smtClean="0">
                <a:sym typeface="Symbol" pitchFamily="18" charset="2"/>
              </a:rPr>
              <a:t></a:t>
            </a:r>
            <a:r>
              <a:rPr lang="en-US" sz="1800" dirty="0" smtClean="0">
                <a:sym typeface="Greek Symbols" pitchFamily="18" charset="2"/>
              </a:rPr>
              <a:t> </a:t>
            </a:r>
            <a:r>
              <a:rPr lang="en-US" sz="1800" dirty="0" smtClean="0">
                <a:sym typeface="Symbol" pitchFamily="18" charset="2"/>
              </a:rPr>
              <a:t></a:t>
            </a:r>
            <a:r>
              <a:rPr lang="en-US" sz="1800" dirty="0" smtClean="0">
                <a:sym typeface="Monotype Sorts" pitchFamily="2" charset="2"/>
              </a:rPr>
              <a:t> </a:t>
            </a:r>
            <a:r>
              <a:rPr lang="en-US" sz="1800" dirty="0" smtClean="0">
                <a:sym typeface="Symbol" pitchFamily="18" charset="2"/>
              </a:rPr>
              <a:t></a:t>
            </a:r>
            <a:r>
              <a:rPr lang="en-US" sz="1800" dirty="0" smtClean="0">
                <a:sym typeface="Greek Symbols" pitchFamily="18" charset="2"/>
              </a:rPr>
              <a:t>}) </a:t>
            </a:r>
            <a:r>
              <a:rPr lang="en-US" sz="1800" dirty="0" smtClean="0">
                <a:sym typeface="Symbol" pitchFamily="18" charset="2"/>
              </a:rPr>
              <a:t> {</a:t>
            </a:r>
            <a:r>
              <a:rPr lang="en-US" sz="1800" dirty="0" smtClean="0">
                <a:sym typeface="Greek Symbols" pitchFamily="18" charset="2"/>
              </a:rPr>
              <a:t> </a:t>
            </a:r>
            <a:r>
              <a:rPr lang="en-US" sz="1800" dirty="0" smtClean="0">
                <a:sym typeface="Symbol" pitchFamily="18" charset="2"/>
              </a:rPr>
              <a:t></a:t>
            </a:r>
            <a:r>
              <a:rPr lang="en-US" sz="1800" i="1" dirty="0" smtClean="0">
                <a:sym typeface="Greek Symbols" pitchFamily="18" charset="2"/>
              </a:rPr>
              <a:t>(</a:t>
            </a:r>
            <a:r>
              <a:rPr lang="en-US" sz="1800" dirty="0" smtClean="0">
                <a:sym typeface="Symbol" pitchFamily="18" charset="2"/>
              </a:rPr>
              <a:t></a:t>
            </a:r>
            <a:r>
              <a:rPr lang="en-US" sz="1800" i="1" dirty="0" smtClean="0">
                <a:sym typeface="Greek Symbols" pitchFamily="18" charset="2"/>
              </a:rPr>
              <a:t> </a:t>
            </a:r>
            <a:r>
              <a:rPr lang="en-US" sz="1800" dirty="0" smtClean="0">
                <a:sym typeface="Greek Symbols" pitchFamily="18" charset="2"/>
              </a:rPr>
              <a:t>– </a:t>
            </a:r>
            <a:r>
              <a:rPr lang="en-US" sz="1800" i="1" dirty="0" smtClean="0">
                <a:sym typeface="Greek Symbols" pitchFamily="18" charset="2"/>
              </a:rPr>
              <a:t>A</a:t>
            </a:r>
            <a:r>
              <a:rPr lang="en-US" sz="1800" dirty="0" smtClean="0">
                <a:sym typeface="Greek Symbols" pitchFamily="18" charset="2"/>
              </a:rPr>
              <a:t>)} logically implies </a:t>
            </a:r>
            <a:r>
              <a:rPr lang="en-US" sz="1800" i="1" dirty="0" smtClean="0">
                <a:sym typeface="Greek Symbols" pitchFamily="18" charset="2"/>
              </a:rPr>
              <a:t>F.</a:t>
            </a:r>
          </a:p>
          <a:p>
            <a:pPr>
              <a:lnSpc>
                <a:spcPct val="90000"/>
              </a:lnSpc>
            </a:pPr>
            <a:r>
              <a:rPr lang="en-US" i="1" dirty="0" smtClean="0">
                <a:sym typeface="Greek Symbols" pitchFamily="18" charset="2"/>
              </a:rPr>
              <a:t>Note: </a:t>
            </a:r>
            <a:r>
              <a:rPr lang="en-US" dirty="0" smtClean="0">
                <a:sym typeface="Greek Symbols" pitchFamily="18" charset="2"/>
              </a:rPr>
              <a:t>implication in the opposite direction is trivial in each of the cases above, since a “stronger” functional dependency always implies a weaker one</a:t>
            </a:r>
          </a:p>
          <a:p>
            <a:pPr>
              <a:lnSpc>
                <a:spcPct val="90000"/>
              </a:lnSpc>
            </a:pPr>
            <a:r>
              <a:rPr lang="en-US" dirty="0" smtClean="0"/>
              <a:t>Example: Given </a:t>
            </a:r>
            <a:r>
              <a:rPr lang="en-US" i="1" dirty="0" smtClean="0"/>
              <a:t>F</a:t>
            </a:r>
            <a:r>
              <a:rPr lang="en-US" dirty="0" smtClean="0"/>
              <a:t> = {</a:t>
            </a:r>
            <a:r>
              <a:rPr lang="en-US" i="1" dirty="0" smtClean="0"/>
              <a:t>A</a:t>
            </a:r>
            <a:r>
              <a:rPr lang="en-US" dirty="0" smtClean="0"/>
              <a:t> </a:t>
            </a:r>
            <a:r>
              <a:rPr lang="en-US" dirty="0" smtClean="0">
                <a:sym typeface="Symbol" pitchFamily="18" charset="2"/>
              </a:rPr>
              <a:t></a:t>
            </a:r>
            <a:r>
              <a:rPr lang="en-US" dirty="0" smtClean="0"/>
              <a:t> </a:t>
            </a:r>
            <a:r>
              <a:rPr lang="en-US" i="1" dirty="0" smtClean="0"/>
              <a:t>C</a:t>
            </a:r>
            <a:r>
              <a:rPr lang="en-US" dirty="0" smtClean="0"/>
              <a:t>, </a:t>
            </a:r>
            <a:r>
              <a:rPr lang="en-US" i="1" dirty="0" smtClean="0"/>
              <a:t>AB</a:t>
            </a:r>
            <a:r>
              <a:rPr lang="en-US" dirty="0" smtClean="0"/>
              <a:t> </a:t>
            </a:r>
            <a:r>
              <a:rPr lang="en-US" dirty="0" smtClean="0">
                <a:sym typeface="Symbol" pitchFamily="18" charset="2"/>
              </a:rPr>
              <a:t></a:t>
            </a:r>
            <a:r>
              <a:rPr lang="en-US" dirty="0" smtClean="0"/>
              <a:t> </a:t>
            </a:r>
            <a:r>
              <a:rPr lang="en-US" i="1" dirty="0" smtClean="0"/>
              <a:t>C</a:t>
            </a:r>
            <a:r>
              <a:rPr lang="en-US" dirty="0" smtClean="0"/>
              <a:t> }</a:t>
            </a:r>
          </a:p>
          <a:p>
            <a:pPr lvl="1">
              <a:lnSpc>
                <a:spcPct val="90000"/>
              </a:lnSpc>
            </a:pPr>
            <a:r>
              <a:rPr lang="en-US" sz="1800" i="1" dirty="0" smtClean="0"/>
              <a:t>B</a:t>
            </a:r>
            <a:r>
              <a:rPr lang="en-US" sz="1800" dirty="0" smtClean="0"/>
              <a:t> is extraneous in </a:t>
            </a:r>
            <a:r>
              <a:rPr lang="en-US" sz="1800" i="1" dirty="0" smtClean="0"/>
              <a:t>AB</a:t>
            </a:r>
            <a:r>
              <a:rPr lang="en-US" sz="1800" dirty="0" smtClean="0"/>
              <a:t> </a:t>
            </a:r>
            <a:r>
              <a:rPr lang="en-US" sz="1800" dirty="0" smtClean="0">
                <a:sym typeface="Symbol" pitchFamily="18" charset="2"/>
              </a:rPr>
              <a:t></a:t>
            </a:r>
            <a:r>
              <a:rPr lang="en-US" sz="1800" i="1" dirty="0" smtClean="0"/>
              <a:t> C</a:t>
            </a:r>
            <a:r>
              <a:rPr lang="en-US" sz="1800" dirty="0" smtClean="0"/>
              <a:t> because </a:t>
            </a:r>
            <a:r>
              <a:rPr lang="en-US" sz="1800" i="1" dirty="0" smtClean="0"/>
              <a:t>A</a:t>
            </a:r>
            <a:r>
              <a:rPr lang="en-US" sz="1800" dirty="0" smtClean="0"/>
              <a:t> </a:t>
            </a:r>
            <a:r>
              <a:rPr lang="en-US" sz="1800" dirty="0" smtClean="0">
                <a:sym typeface="Symbol" pitchFamily="18" charset="2"/>
              </a:rPr>
              <a:t></a:t>
            </a:r>
            <a:r>
              <a:rPr lang="en-US" sz="1800" dirty="0" smtClean="0"/>
              <a:t> </a:t>
            </a:r>
            <a:r>
              <a:rPr lang="en-US" sz="1800" i="1" dirty="0" smtClean="0"/>
              <a:t>C</a:t>
            </a:r>
            <a:r>
              <a:rPr lang="en-US" sz="1800" dirty="0" smtClean="0"/>
              <a:t> logically implies</a:t>
            </a:r>
            <a:br>
              <a:rPr lang="en-US" sz="1800" dirty="0" smtClean="0"/>
            </a:br>
            <a:r>
              <a:rPr lang="en-US" sz="1800" dirty="0" smtClean="0"/>
              <a:t> </a:t>
            </a:r>
            <a:r>
              <a:rPr lang="en-US" sz="1800" i="1" dirty="0" smtClean="0"/>
              <a:t>AB</a:t>
            </a:r>
            <a:r>
              <a:rPr lang="en-US" sz="1800" dirty="0" smtClean="0"/>
              <a:t> </a:t>
            </a:r>
            <a:r>
              <a:rPr lang="en-US" sz="1800" dirty="0" smtClean="0">
                <a:sym typeface="Symbol" pitchFamily="18" charset="2"/>
              </a:rPr>
              <a:t></a:t>
            </a:r>
            <a:r>
              <a:rPr lang="en-US" sz="1800" dirty="0" smtClean="0"/>
              <a:t> </a:t>
            </a:r>
            <a:r>
              <a:rPr lang="en-US" sz="1800" i="1" dirty="0" smtClean="0"/>
              <a:t>C</a:t>
            </a:r>
            <a:r>
              <a:rPr lang="en-US" sz="1800" dirty="0" smtClean="0"/>
              <a:t>.</a:t>
            </a:r>
          </a:p>
          <a:p>
            <a:pPr>
              <a:lnSpc>
                <a:spcPct val="90000"/>
              </a:lnSpc>
            </a:pPr>
            <a:r>
              <a:rPr lang="en-US" dirty="0" smtClean="0"/>
              <a:t>Example:  Given </a:t>
            </a:r>
            <a:r>
              <a:rPr lang="en-US" i="1" dirty="0" smtClean="0"/>
              <a:t>F</a:t>
            </a:r>
            <a:r>
              <a:rPr lang="en-US" dirty="0" smtClean="0"/>
              <a:t> = {</a:t>
            </a:r>
            <a:r>
              <a:rPr lang="en-US" i="1" dirty="0" smtClean="0"/>
              <a:t>A</a:t>
            </a:r>
            <a:r>
              <a:rPr lang="en-US" dirty="0" smtClean="0"/>
              <a:t> </a:t>
            </a:r>
            <a:r>
              <a:rPr lang="en-US" dirty="0" smtClean="0">
                <a:sym typeface="Symbol" pitchFamily="18" charset="2"/>
              </a:rPr>
              <a:t></a:t>
            </a:r>
            <a:r>
              <a:rPr lang="en-US" dirty="0" smtClean="0"/>
              <a:t> </a:t>
            </a:r>
            <a:r>
              <a:rPr lang="en-US" i="1" dirty="0" smtClean="0"/>
              <a:t>C</a:t>
            </a:r>
            <a:r>
              <a:rPr lang="en-US" dirty="0" smtClean="0"/>
              <a:t>, </a:t>
            </a:r>
            <a:r>
              <a:rPr lang="en-US" i="1" dirty="0" smtClean="0"/>
              <a:t>AB</a:t>
            </a:r>
            <a:r>
              <a:rPr lang="en-US" dirty="0" smtClean="0"/>
              <a:t> </a:t>
            </a:r>
            <a:r>
              <a:rPr lang="en-US" dirty="0" smtClean="0">
                <a:sym typeface="Symbol" pitchFamily="18" charset="2"/>
              </a:rPr>
              <a:t></a:t>
            </a:r>
            <a:r>
              <a:rPr lang="en-US" dirty="0" smtClean="0"/>
              <a:t> </a:t>
            </a:r>
            <a:r>
              <a:rPr lang="en-US" i="1" dirty="0" smtClean="0"/>
              <a:t>CD}</a:t>
            </a:r>
          </a:p>
          <a:p>
            <a:pPr lvl="1">
              <a:lnSpc>
                <a:spcPct val="90000"/>
              </a:lnSpc>
            </a:pPr>
            <a:r>
              <a:rPr lang="en-US" sz="1800" i="1" dirty="0" smtClean="0"/>
              <a:t>C</a:t>
            </a:r>
            <a:r>
              <a:rPr lang="en-US" sz="1800" dirty="0" smtClean="0"/>
              <a:t> is extraneous in </a:t>
            </a:r>
            <a:r>
              <a:rPr lang="en-US" sz="1800" i="1" dirty="0" smtClean="0"/>
              <a:t>AB</a:t>
            </a:r>
            <a:r>
              <a:rPr lang="en-US" sz="1800" dirty="0" smtClean="0"/>
              <a:t> </a:t>
            </a:r>
            <a:r>
              <a:rPr lang="en-US" sz="1800" dirty="0" smtClean="0">
                <a:sym typeface="Symbol" pitchFamily="18" charset="2"/>
              </a:rPr>
              <a:t></a:t>
            </a:r>
            <a:r>
              <a:rPr lang="en-US" sz="1800" dirty="0" smtClean="0"/>
              <a:t> </a:t>
            </a:r>
            <a:r>
              <a:rPr lang="en-US" sz="1800" i="1" dirty="0" smtClean="0"/>
              <a:t>CD</a:t>
            </a:r>
            <a:r>
              <a:rPr lang="en-US" sz="1800" dirty="0" smtClean="0"/>
              <a:t> since  </a:t>
            </a:r>
            <a:r>
              <a:rPr lang="en-US" sz="1800" i="1" dirty="0" smtClean="0"/>
              <a:t>A</a:t>
            </a:r>
            <a:r>
              <a:rPr lang="en-US" sz="1800" dirty="0" smtClean="0"/>
              <a:t> </a:t>
            </a:r>
            <a:r>
              <a:rPr lang="en-US" sz="1800" dirty="0" smtClean="0">
                <a:sym typeface="Symbol" pitchFamily="18" charset="2"/>
              </a:rPr>
              <a:t></a:t>
            </a:r>
            <a:r>
              <a:rPr lang="en-US" sz="1800" dirty="0" smtClean="0"/>
              <a:t> </a:t>
            </a:r>
            <a:r>
              <a:rPr lang="en-US" sz="1800" i="1" dirty="0" smtClean="0"/>
              <a:t>C</a:t>
            </a:r>
            <a:r>
              <a:rPr lang="en-US" sz="1800" dirty="0" smtClean="0"/>
              <a:t> can be inferred even after deleting </a:t>
            </a:r>
            <a:r>
              <a:rPr lang="en-US" sz="1800" i="1" dirty="0" smtClean="0"/>
              <a:t>C</a:t>
            </a:r>
          </a:p>
          <a:p>
            <a:pPr>
              <a:lnSpc>
                <a:spcPct val="90000"/>
              </a:lnSpc>
            </a:pPr>
            <a:endParaRPr lang="en-US" i="1" dirty="0" smtClean="0">
              <a:sym typeface="Greek Symbols" pitchFamily="18" charset="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Number Placeholder 4"/>
          <p:cNvSpPr>
            <a:spLocks noGrp="1"/>
          </p:cNvSpPr>
          <p:nvPr>
            <p:ph type="sldNum" sz="quarter" idx="11"/>
          </p:nvPr>
        </p:nvSpPr>
        <p:spPr>
          <a:noFill/>
        </p:spPr>
        <p:txBody>
          <a:bodyPr/>
          <a:lstStyle/>
          <a:p>
            <a:fld id="{74089F45-60F8-48E8-A72C-095B15727A69}" type="slidenum">
              <a:rPr lang="en-US"/>
              <a:pPr/>
              <a:t>25</a:t>
            </a:fld>
            <a:endParaRPr lang="en-US"/>
          </a:p>
        </p:txBody>
      </p:sp>
      <p:sp>
        <p:nvSpPr>
          <p:cNvPr id="236546" name="Rectangle 2"/>
          <p:cNvSpPr>
            <a:spLocks noGrp="1" noChangeArrowheads="1"/>
          </p:cNvSpPr>
          <p:nvPr>
            <p:ph type="title"/>
          </p:nvPr>
        </p:nvSpPr>
        <p:spPr/>
        <p:txBody>
          <a:bodyPr/>
          <a:lstStyle/>
          <a:p>
            <a:pPr>
              <a:defRPr/>
            </a:pPr>
            <a:r>
              <a:rPr lang="en-US" smtClean="0"/>
              <a:t>Testing if an Attribute is Extraneous</a:t>
            </a:r>
          </a:p>
        </p:txBody>
      </p:sp>
      <p:sp>
        <p:nvSpPr>
          <p:cNvPr id="166916" name="Rectangle 3"/>
          <p:cNvSpPr>
            <a:spLocks noGrp="1" noChangeArrowheads="1"/>
          </p:cNvSpPr>
          <p:nvPr>
            <p:ph type="body" idx="1"/>
          </p:nvPr>
        </p:nvSpPr>
        <p:spPr/>
        <p:txBody>
          <a:bodyPr/>
          <a:lstStyle/>
          <a:p>
            <a:pPr marL="381000" indent="-381000"/>
            <a:r>
              <a:rPr lang="en-US" smtClean="0"/>
              <a:t>Consider a set </a:t>
            </a:r>
            <a:r>
              <a:rPr lang="en-US" i="1" smtClean="0"/>
              <a:t>F</a:t>
            </a:r>
            <a:r>
              <a:rPr lang="en-US" smtClean="0"/>
              <a:t> of functional dependencies and the functional dependency </a:t>
            </a:r>
            <a:r>
              <a:rPr lang="en-US" smtClean="0">
                <a:sym typeface="Symbol" pitchFamily="18" charset="2"/>
              </a:rPr>
              <a:t> </a:t>
            </a:r>
            <a:r>
              <a:rPr lang="en-US" smtClean="0">
                <a:sym typeface="Monotype Sorts" pitchFamily="2" charset="2"/>
              </a:rPr>
              <a:t> </a:t>
            </a:r>
            <a:r>
              <a:rPr lang="en-US" smtClean="0">
                <a:sym typeface="Symbol" pitchFamily="18" charset="2"/>
              </a:rPr>
              <a:t> </a:t>
            </a:r>
            <a:r>
              <a:rPr lang="en-US" smtClean="0">
                <a:sym typeface="Greek Symbols" pitchFamily="18" charset="2"/>
              </a:rPr>
              <a:t>in </a:t>
            </a:r>
            <a:r>
              <a:rPr lang="en-US" i="1" smtClean="0">
                <a:sym typeface="Greek Symbols" pitchFamily="18" charset="2"/>
              </a:rPr>
              <a:t>F</a:t>
            </a:r>
            <a:r>
              <a:rPr lang="en-US" smtClean="0">
                <a:sym typeface="Greek Symbols" pitchFamily="18" charset="2"/>
              </a:rPr>
              <a:t>.</a:t>
            </a:r>
          </a:p>
          <a:p>
            <a:pPr marL="800100" lvl="1" indent="-342900"/>
            <a:r>
              <a:rPr lang="en-US" sz="1800" smtClean="0">
                <a:sym typeface="Monotype Sorts" pitchFamily="2" charset="2"/>
              </a:rPr>
              <a:t>To test if attribute A </a:t>
            </a:r>
            <a:r>
              <a:rPr lang="en-US" sz="1800" smtClean="0">
                <a:sym typeface="Symbol" pitchFamily="18" charset="2"/>
              </a:rPr>
              <a:t> </a:t>
            </a:r>
            <a:r>
              <a:rPr lang="en-US" sz="1800" smtClean="0">
                <a:sym typeface="Monotype Sorts" pitchFamily="2" charset="2"/>
              </a:rPr>
              <a:t> is extraneous</a:t>
            </a:r>
            <a:r>
              <a:rPr lang="en-US" sz="1800" smtClean="0">
                <a:solidFill>
                  <a:schemeClr val="tx2"/>
                </a:solidFill>
                <a:sym typeface="Monotype Sorts" pitchFamily="2" charset="2"/>
              </a:rPr>
              <a:t> </a:t>
            </a:r>
            <a:r>
              <a:rPr lang="en-US" sz="1800" smtClean="0">
                <a:sym typeface="Monotype Sorts" pitchFamily="2" charset="2"/>
              </a:rPr>
              <a:t>in</a:t>
            </a:r>
            <a:r>
              <a:rPr lang="en-US" sz="1800" smtClean="0">
                <a:solidFill>
                  <a:schemeClr val="tx2"/>
                </a:solidFill>
                <a:sym typeface="Monotype Sorts" pitchFamily="2" charset="2"/>
              </a:rPr>
              <a:t> </a:t>
            </a:r>
            <a:r>
              <a:rPr lang="en-US" sz="1800" smtClean="0">
                <a:sym typeface="Symbol" pitchFamily="18" charset="2"/>
              </a:rPr>
              <a:t></a:t>
            </a:r>
            <a:r>
              <a:rPr lang="en-US" sz="1800" smtClean="0">
                <a:solidFill>
                  <a:schemeClr val="tx2"/>
                </a:solidFill>
                <a:sym typeface="Monotype Sorts" pitchFamily="2" charset="2"/>
              </a:rPr>
              <a:t> </a:t>
            </a:r>
          </a:p>
          <a:p>
            <a:pPr marL="1200150" lvl="2" indent="-342900">
              <a:buFont typeface="Monotype Sorts" pitchFamily="2" charset="2"/>
              <a:buAutoNum type="arabicPeriod"/>
            </a:pPr>
            <a:r>
              <a:rPr lang="en-US" sz="1800" smtClean="0">
                <a:sym typeface="Greek Symbols" pitchFamily="18" charset="2"/>
              </a:rPr>
              <a:t>compute (A – {</a:t>
            </a:r>
            <a:r>
              <a:rPr lang="en-US" sz="1800" smtClean="0">
                <a:sym typeface="Symbol" pitchFamily="18" charset="2"/>
              </a:rPr>
              <a:t>})</a:t>
            </a:r>
            <a:r>
              <a:rPr lang="en-US" sz="2000" baseline="30000" smtClean="0">
                <a:sym typeface="Symbol" pitchFamily="18" charset="2"/>
              </a:rPr>
              <a:t>+</a:t>
            </a:r>
            <a:r>
              <a:rPr lang="en-US" sz="1800" smtClean="0">
                <a:sym typeface="Symbol" pitchFamily="18" charset="2"/>
              </a:rPr>
              <a:t> using the dependencies in </a:t>
            </a:r>
            <a:r>
              <a:rPr lang="en-US" sz="1800" i="1" smtClean="0">
                <a:sym typeface="Greek Symbols" pitchFamily="18" charset="2"/>
              </a:rPr>
              <a:t>F</a:t>
            </a:r>
            <a:r>
              <a:rPr lang="en-US" sz="1800" smtClean="0">
                <a:sym typeface="Greek Symbols" pitchFamily="18" charset="2"/>
              </a:rPr>
              <a:t> </a:t>
            </a:r>
            <a:endParaRPr lang="en-US" sz="1800" smtClean="0">
              <a:sym typeface="Symbol" pitchFamily="18" charset="2"/>
            </a:endParaRPr>
          </a:p>
          <a:p>
            <a:pPr marL="1200150" lvl="2" indent="-342900">
              <a:buFont typeface="Monotype Sorts" pitchFamily="2" charset="2"/>
              <a:buAutoNum type="arabicPeriod"/>
            </a:pPr>
            <a:r>
              <a:rPr lang="en-US" sz="1800" smtClean="0">
                <a:sym typeface="Symbol" pitchFamily="18" charset="2"/>
              </a:rPr>
              <a:t> check that </a:t>
            </a:r>
            <a:r>
              <a:rPr lang="en-US" sz="1800" smtClean="0">
                <a:sym typeface="Greek Symbols" pitchFamily="18" charset="2"/>
              </a:rPr>
              <a:t>(A – {</a:t>
            </a:r>
            <a:r>
              <a:rPr lang="en-US" sz="1800" smtClean="0">
                <a:sym typeface="Symbol" pitchFamily="18" charset="2"/>
              </a:rPr>
              <a:t>})</a:t>
            </a:r>
            <a:r>
              <a:rPr lang="en-US" sz="2000" baseline="30000" smtClean="0">
                <a:sym typeface="Symbol" pitchFamily="18" charset="2"/>
              </a:rPr>
              <a:t>+</a:t>
            </a:r>
            <a:r>
              <a:rPr lang="en-US" sz="1800" smtClean="0">
                <a:sym typeface="Symbol" pitchFamily="18" charset="2"/>
              </a:rPr>
              <a:t> contains </a:t>
            </a:r>
            <a:r>
              <a:rPr lang="en-US" sz="1800" smtClean="0">
                <a:sym typeface="Greek Symbols" pitchFamily="18" charset="2"/>
              </a:rPr>
              <a:t>; if it does, </a:t>
            </a:r>
            <a:r>
              <a:rPr lang="en-US" sz="1800" i="1" smtClean="0">
                <a:sym typeface="Greek Symbols" pitchFamily="18" charset="2"/>
              </a:rPr>
              <a:t>A</a:t>
            </a:r>
            <a:r>
              <a:rPr lang="en-US" sz="1800" smtClean="0">
                <a:sym typeface="Greek Symbols" pitchFamily="18" charset="2"/>
              </a:rPr>
              <a:t> is extraneous</a:t>
            </a:r>
          </a:p>
          <a:p>
            <a:pPr marL="800100" lvl="1" indent="-342900"/>
            <a:r>
              <a:rPr lang="en-US" sz="1800" smtClean="0">
                <a:sym typeface="Greek Symbols" pitchFamily="18" charset="2"/>
              </a:rPr>
              <a:t>To test if attribute </a:t>
            </a:r>
            <a:r>
              <a:rPr lang="en-US" sz="1800" i="1" smtClean="0">
                <a:sym typeface="Greek Symbols" pitchFamily="18" charset="2"/>
              </a:rPr>
              <a:t>A</a:t>
            </a:r>
            <a:r>
              <a:rPr lang="en-US" sz="1800" smtClean="0">
                <a:sym typeface="Greek Symbols" pitchFamily="18" charset="2"/>
              </a:rPr>
              <a:t> </a:t>
            </a:r>
            <a:r>
              <a:rPr lang="en-US" sz="1800" smtClean="0">
                <a:sym typeface="Symbol" pitchFamily="18" charset="2"/>
              </a:rPr>
              <a:t> </a:t>
            </a:r>
            <a:r>
              <a:rPr lang="en-US" sz="1800" smtClean="0">
                <a:sym typeface="Greek Symbols" pitchFamily="18" charset="2"/>
              </a:rPr>
              <a:t>  is extraneous in </a:t>
            </a:r>
            <a:r>
              <a:rPr lang="en-US" sz="1800" smtClean="0">
                <a:sym typeface="Symbol" pitchFamily="18" charset="2"/>
              </a:rPr>
              <a:t></a:t>
            </a:r>
            <a:r>
              <a:rPr lang="en-US" sz="1800" smtClean="0">
                <a:sym typeface="Greek Symbols" pitchFamily="18" charset="2"/>
              </a:rPr>
              <a:t> </a:t>
            </a:r>
          </a:p>
          <a:p>
            <a:pPr marL="1200150" lvl="2" indent="-342900">
              <a:buFont typeface="Monotype Sorts" pitchFamily="2" charset="2"/>
              <a:buAutoNum type="arabicPeriod"/>
            </a:pPr>
            <a:r>
              <a:rPr lang="en-US" sz="1800" smtClean="0">
                <a:sym typeface="Greek Symbols" pitchFamily="18" charset="2"/>
              </a:rPr>
              <a:t>compute </a:t>
            </a:r>
            <a:r>
              <a:rPr lang="en-US" sz="1800" smtClean="0">
                <a:sym typeface="Symbol" pitchFamily="18" charset="2"/>
              </a:rPr>
              <a:t></a:t>
            </a:r>
            <a:r>
              <a:rPr lang="en-US" sz="2000" baseline="30000" smtClean="0">
                <a:sym typeface="Greek Symbols" pitchFamily="18" charset="2"/>
              </a:rPr>
              <a:t>+ </a:t>
            </a:r>
            <a:r>
              <a:rPr lang="en-US" sz="1800" smtClean="0">
                <a:sym typeface="Greek Symbols" pitchFamily="18" charset="2"/>
              </a:rPr>
              <a:t> using only the dependencies in  </a:t>
            </a:r>
            <a:br>
              <a:rPr lang="en-US" sz="1800" smtClean="0">
                <a:sym typeface="Greek Symbols" pitchFamily="18" charset="2"/>
              </a:rPr>
            </a:br>
            <a:r>
              <a:rPr lang="en-US" sz="1800" smtClean="0">
                <a:sym typeface="Greek Symbols" pitchFamily="18" charset="2"/>
              </a:rPr>
              <a:t>         F’ = (</a:t>
            </a:r>
            <a:r>
              <a:rPr lang="en-US" sz="1800" i="1" smtClean="0">
                <a:sym typeface="Greek Symbols" pitchFamily="18" charset="2"/>
              </a:rPr>
              <a:t>F</a:t>
            </a:r>
            <a:r>
              <a:rPr lang="en-US" sz="1800" smtClean="0">
                <a:sym typeface="Greek Symbols" pitchFamily="18" charset="2"/>
              </a:rPr>
              <a:t>  – {</a:t>
            </a:r>
            <a:r>
              <a:rPr lang="en-US" sz="1800" smtClean="0">
                <a:sym typeface="Symbol" pitchFamily="18" charset="2"/>
              </a:rPr>
              <a:t></a:t>
            </a:r>
            <a:r>
              <a:rPr lang="en-US" sz="1800" smtClean="0">
                <a:sym typeface="Greek Symbols" pitchFamily="18" charset="2"/>
              </a:rPr>
              <a:t> </a:t>
            </a:r>
            <a:r>
              <a:rPr lang="en-US" sz="1800" smtClean="0">
                <a:sym typeface="Symbol" pitchFamily="18" charset="2"/>
              </a:rPr>
              <a:t></a:t>
            </a:r>
            <a:r>
              <a:rPr lang="en-US" sz="1800" smtClean="0">
                <a:sym typeface="Monotype Sorts" pitchFamily="2" charset="2"/>
              </a:rPr>
              <a:t> </a:t>
            </a:r>
            <a:r>
              <a:rPr lang="en-US" sz="1800" smtClean="0">
                <a:sym typeface="Symbol" pitchFamily="18" charset="2"/>
              </a:rPr>
              <a:t></a:t>
            </a:r>
            <a:r>
              <a:rPr lang="en-US" sz="1800" smtClean="0">
                <a:sym typeface="Greek Symbols" pitchFamily="18" charset="2"/>
              </a:rPr>
              <a:t>}) </a:t>
            </a:r>
            <a:r>
              <a:rPr lang="en-US" sz="1800" smtClean="0">
                <a:sym typeface="Symbol" pitchFamily="18" charset="2"/>
              </a:rPr>
              <a:t> {</a:t>
            </a:r>
            <a:r>
              <a:rPr lang="en-US" sz="1800" smtClean="0">
                <a:sym typeface="Greek Symbols" pitchFamily="18" charset="2"/>
              </a:rPr>
              <a:t> </a:t>
            </a:r>
            <a:r>
              <a:rPr lang="en-US" sz="1800" smtClean="0">
                <a:sym typeface="Symbol" pitchFamily="18" charset="2"/>
              </a:rPr>
              <a:t></a:t>
            </a:r>
            <a:r>
              <a:rPr lang="en-US" sz="1800" i="1" smtClean="0">
                <a:sym typeface="Greek Symbols" pitchFamily="18" charset="2"/>
              </a:rPr>
              <a:t>(</a:t>
            </a:r>
            <a:r>
              <a:rPr lang="en-US" sz="1800" smtClean="0">
                <a:sym typeface="Symbol" pitchFamily="18" charset="2"/>
              </a:rPr>
              <a:t></a:t>
            </a:r>
            <a:r>
              <a:rPr lang="en-US" sz="1800" i="1" smtClean="0">
                <a:sym typeface="Greek Symbols" pitchFamily="18" charset="2"/>
              </a:rPr>
              <a:t> </a:t>
            </a:r>
            <a:r>
              <a:rPr lang="en-US" sz="1800" smtClean="0">
                <a:sym typeface="Greek Symbols" pitchFamily="18" charset="2"/>
              </a:rPr>
              <a:t>– </a:t>
            </a:r>
            <a:r>
              <a:rPr lang="en-US" sz="1800" i="1" smtClean="0">
                <a:sym typeface="Greek Symbols" pitchFamily="18" charset="2"/>
              </a:rPr>
              <a:t>A</a:t>
            </a:r>
            <a:r>
              <a:rPr lang="en-US" sz="1800" smtClean="0">
                <a:sym typeface="Greek Symbols" pitchFamily="18" charset="2"/>
              </a:rPr>
              <a:t>)}, </a:t>
            </a:r>
          </a:p>
          <a:p>
            <a:pPr marL="1200150" lvl="2" indent="-342900">
              <a:buFont typeface="Monotype Sorts" pitchFamily="2" charset="2"/>
              <a:buAutoNum type="arabicPeriod"/>
            </a:pPr>
            <a:r>
              <a:rPr lang="en-US" sz="1800" smtClean="0">
                <a:sym typeface="Greek Symbols" pitchFamily="18" charset="2"/>
              </a:rPr>
              <a:t> check that </a:t>
            </a:r>
            <a:r>
              <a:rPr lang="en-US" sz="1800" smtClean="0">
                <a:sym typeface="Symbol" pitchFamily="18" charset="2"/>
              </a:rPr>
              <a:t></a:t>
            </a:r>
            <a:r>
              <a:rPr lang="en-US" sz="2000" baseline="30000" smtClean="0">
                <a:sym typeface="Greek Symbols" pitchFamily="18" charset="2"/>
              </a:rPr>
              <a:t>+ </a:t>
            </a:r>
            <a:r>
              <a:rPr lang="en-US" sz="1800" smtClean="0">
                <a:sym typeface="Greek Symbols" pitchFamily="18" charset="2"/>
              </a:rPr>
              <a:t> contains </a:t>
            </a:r>
            <a:r>
              <a:rPr lang="en-US" sz="1800" i="1" smtClean="0">
                <a:sym typeface="Greek Symbols" pitchFamily="18" charset="2"/>
              </a:rPr>
              <a:t>A; </a:t>
            </a:r>
            <a:r>
              <a:rPr lang="en-US" sz="1800" smtClean="0">
                <a:sym typeface="Greek Symbols" pitchFamily="18" charset="2"/>
              </a:rPr>
              <a:t>if it does</a:t>
            </a:r>
            <a:r>
              <a:rPr lang="en-US" sz="1800" i="1" smtClean="0">
                <a:sym typeface="Greek Symbols" pitchFamily="18" charset="2"/>
              </a:rPr>
              <a:t>, A </a:t>
            </a:r>
            <a:r>
              <a:rPr lang="en-US" sz="1800" smtClean="0">
                <a:sym typeface="Greek Symbols" pitchFamily="18" charset="2"/>
              </a:rPr>
              <a:t>is extraneous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Number Placeholder 4"/>
          <p:cNvSpPr>
            <a:spLocks noGrp="1"/>
          </p:cNvSpPr>
          <p:nvPr>
            <p:ph type="sldNum" sz="quarter" idx="11"/>
          </p:nvPr>
        </p:nvSpPr>
        <p:spPr>
          <a:noFill/>
        </p:spPr>
        <p:txBody>
          <a:bodyPr/>
          <a:lstStyle/>
          <a:p>
            <a:fld id="{1A26DF48-F2A7-4C69-B9DF-D3B028F3CCC7}" type="slidenum">
              <a:rPr lang="en-US" sz="2000"/>
              <a:pPr/>
              <a:t>26</a:t>
            </a:fld>
            <a:endParaRPr lang="en-US" sz="2000"/>
          </a:p>
        </p:txBody>
      </p:sp>
      <p:sp>
        <p:nvSpPr>
          <p:cNvPr id="237570" name="Rectangle 2"/>
          <p:cNvSpPr>
            <a:spLocks noGrp="1" noChangeArrowheads="1"/>
          </p:cNvSpPr>
          <p:nvPr>
            <p:ph type="title"/>
          </p:nvPr>
        </p:nvSpPr>
        <p:spPr/>
        <p:txBody>
          <a:bodyPr/>
          <a:lstStyle/>
          <a:p>
            <a:pPr>
              <a:defRPr/>
            </a:pPr>
            <a:r>
              <a:rPr lang="en-US" sz="2000" smtClean="0"/>
              <a:t>Canonical Cover</a:t>
            </a:r>
          </a:p>
        </p:txBody>
      </p:sp>
      <p:sp>
        <p:nvSpPr>
          <p:cNvPr id="167940" name="Rectangle 3"/>
          <p:cNvSpPr>
            <a:spLocks noGrp="1" noChangeArrowheads="1"/>
          </p:cNvSpPr>
          <p:nvPr>
            <p:ph type="body" idx="1"/>
          </p:nvPr>
        </p:nvSpPr>
        <p:spPr>
          <a:xfrm>
            <a:off x="571500" y="1114425"/>
            <a:ext cx="8194675" cy="4876800"/>
          </a:xfrm>
        </p:spPr>
        <p:txBody>
          <a:bodyPr>
            <a:normAutofit/>
          </a:bodyPr>
          <a:lstStyle/>
          <a:p>
            <a:pPr>
              <a:lnSpc>
                <a:spcPct val="90000"/>
              </a:lnSpc>
            </a:pPr>
            <a:r>
              <a:rPr lang="en-US" sz="2000" smtClean="0">
                <a:sym typeface="Greek Symbols" pitchFamily="18" charset="2"/>
              </a:rPr>
              <a:t>A </a:t>
            </a:r>
            <a:r>
              <a:rPr lang="en-US" sz="2000" i="1" smtClean="0">
                <a:solidFill>
                  <a:schemeClr val="tx2"/>
                </a:solidFill>
                <a:sym typeface="Greek Symbols" pitchFamily="18" charset="2"/>
              </a:rPr>
              <a:t>canonical cover</a:t>
            </a:r>
            <a:r>
              <a:rPr lang="en-US" sz="2000" i="1" smtClean="0">
                <a:sym typeface="Greek Symbols" pitchFamily="18" charset="2"/>
              </a:rPr>
              <a:t> </a:t>
            </a:r>
            <a:r>
              <a:rPr lang="en-US" sz="2000" smtClean="0">
                <a:sym typeface="Greek Symbols" pitchFamily="18" charset="2"/>
              </a:rPr>
              <a:t>for </a:t>
            </a:r>
            <a:r>
              <a:rPr lang="en-US" sz="2000" i="1" smtClean="0">
                <a:sym typeface="Greek Symbols" pitchFamily="18" charset="2"/>
              </a:rPr>
              <a:t>F</a:t>
            </a:r>
            <a:r>
              <a:rPr lang="en-US" sz="2000" smtClean="0">
                <a:sym typeface="Greek Symbols" pitchFamily="18" charset="2"/>
              </a:rPr>
              <a:t> is a set of dependencies </a:t>
            </a:r>
            <a:r>
              <a:rPr lang="en-US" sz="2000" i="1" smtClean="0">
                <a:sym typeface="Greek Symbols" pitchFamily="18" charset="2"/>
              </a:rPr>
              <a:t>F</a:t>
            </a:r>
            <a:r>
              <a:rPr lang="en-US" sz="2000" i="1" baseline="-25000" smtClean="0">
                <a:sym typeface="Greek Symbols" pitchFamily="18" charset="2"/>
              </a:rPr>
              <a:t>c </a:t>
            </a:r>
            <a:r>
              <a:rPr lang="en-US" sz="2000" smtClean="0">
                <a:sym typeface="Greek Symbols" pitchFamily="18" charset="2"/>
              </a:rPr>
              <a:t>such that </a:t>
            </a:r>
          </a:p>
          <a:p>
            <a:pPr lvl="1">
              <a:lnSpc>
                <a:spcPct val="90000"/>
              </a:lnSpc>
            </a:pPr>
            <a:r>
              <a:rPr lang="en-US" sz="2000" i="1" smtClean="0">
                <a:sym typeface="Greek Symbols" pitchFamily="18" charset="2"/>
              </a:rPr>
              <a:t>F</a:t>
            </a:r>
            <a:r>
              <a:rPr lang="en-US" sz="2000" smtClean="0">
                <a:sym typeface="Greek Symbols" pitchFamily="18" charset="2"/>
              </a:rPr>
              <a:t> logically implies all dependencies in </a:t>
            </a:r>
            <a:r>
              <a:rPr lang="en-US" sz="2000" i="1" smtClean="0">
                <a:sym typeface="Greek Symbols" pitchFamily="18" charset="2"/>
              </a:rPr>
              <a:t>F</a:t>
            </a:r>
            <a:r>
              <a:rPr lang="en-US" sz="2000" i="1" baseline="-25000" smtClean="0">
                <a:sym typeface="Greek Symbols" pitchFamily="18" charset="2"/>
              </a:rPr>
              <a:t>c,</a:t>
            </a:r>
            <a:r>
              <a:rPr lang="en-US" sz="2000" smtClean="0">
                <a:sym typeface="Greek Symbols" pitchFamily="18" charset="2"/>
              </a:rPr>
              <a:t> and </a:t>
            </a:r>
          </a:p>
          <a:p>
            <a:pPr lvl="1">
              <a:lnSpc>
                <a:spcPct val="90000"/>
              </a:lnSpc>
            </a:pPr>
            <a:r>
              <a:rPr lang="en-US" sz="2000" i="1" smtClean="0">
                <a:sym typeface="Greek Symbols" pitchFamily="18" charset="2"/>
              </a:rPr>
              <a:t>F</a:t>
            </a:r>
            <a:r>
              <a:rPr lang="en-US" sz="2000" i="1" baseline="-25000" smtClean="0">
                <a:sym typeface="Greek Symbols" pitchFamily="18" charset="2"/>
              </a:rPr>
              <a:t>c</a:t>
            </a:r>
            <a:r>
              <a:rPr lang="en-US" sz="2000" baseline="-25000" smtClean="0">
                <a:sym typeface="Greek Symbols" pitchFamily="18" charset="2"/>
              </a:rPr>
              <a:t> </a:t>
            </a:r>
            <a:r>
              <a:rPr lang="en-US" sz="2000" smtClean="0">
                <a:sym typeface="Greek Symbols" pitchFamily="18" charset="2"/>
              </a:rPr>
              <a:t>logically implies all dependencies in </a:t>
            </a:r>
            <a:r>
              <a:rPr lang="en-US" sz="2000" i="1" smtClean="0">
                <a:sym typeface="Greek Symbols" pitchFamily="18" charset="2"/>
              </a:rPr>
              <a:t>F,</a:t>
            </a:r>
            <a:r>
              <a:rPr lang="en-US" sz="2000" smtClean="0">
                <a:sym typeface="Greek Symbols" pitchFamily="18" charset="2"/>
              </a:rPr>
              <a:t> and</a:t>
            </a:r>
          </a:p>
          <a:p>
            <a:pPr lvl="1">
              <a:lnSpc>
                <a:spcPct val="90000"/>
              </a:lnSpc>
            </a:pPr>
            <a:r>
              <a:rPr lang="en-US" sz="2000" smtClean="0">
                <a:sym typeface="Greek Symbols" pitchFamily="18" charset="2"/>
              </a:rPr>
              <a:t>No functional dependency in </a:t>
            </a:r>
            <a:r>
              <a:rPr lang="en-US" sz="2000" i="1" smtClean="0">
                <a:sym typeface="Greek Symbols" pitchFamily="18" charset="2"/>
              </a:rPr>
              <a:t>F</a:t>
            </a:r>
            <a:r>
              <a:rPr lang="en-US" sz="2000" i="1" baseline="-25000" smtClean="0">
                <a:sym typeface="Greek Symbols" pitchFamily="18" charset="2"/>
              </a:rPr>
              <a:t>c</a:t>
            </a:r>
            <a:r>
              <a:rPr lang="en-US" sz="2000" smtClean="0">
                <a:sym typeface="Greek Symbols" pitchFamily="18" charset="2"/>
              </a:rPr>
              <a:t> contains an extraneous attribute, and</a:t>
            </a:r>
          </a:p>
          <a:p>
            <a:pPr lvl="1">
              <a:lnSpc>
                <a:spcPct val="90000"/>
              </a:lnSpc>
            </a:pPr>
            <a:r>
              <a:rPr lang="en-US" sz="2000" smtClean="0">
                <a:sym typeface="Greek Symbols" pitchFamily="18" charset="2"/>
              </a:rPr>
              <a:t>Each left side of functional dependency in </a:t>
            </a:r>
            <a:r>
              <a:rPr lang="en-US" sz="2000" i="1" smtClean="0">
                <a:sym typeface="Greek Symbols" pitchFamily="18" charset="2"/>
              </a:rPr>
              <a:t>F</a:t>
            </a:r>
            <a:r>
              <a:rPr lang="en-US" sz="2000" i="1" baseline="-25000" smtClean="0">
                <a:sym typeface="Greek Symbols" pitchFamily="18" charset="2"/>
              </a:rPr>
              <a:t>c</a:t>
            </a:r>
            <a:r>
              <a:rPr lang="en-US" sz="2000" i="1" smtClean="0">
                <a:sym typeface="Greek Symbols" pitchFamily="18" charset="2"/>
              </a:rPr>
              <a:t> </a:t>
            </a:r>
            <a:r>
              <a:rPr lang="en-US" sz="2000" smtClean="0">
                <a:sym typeface="Greek Symbols" pitchFamily="18" charset="2"/>
              </a:rPr>
              <a:t>is unique.</a:t>
            </a:r>
          </a:p>
          <a:p>
            <a:pPr>
              <a:lnSpc>
                <a:spcPct val="90000"/>
              </a:lnSpc>
            </a:pPr>
            <a:r>
              <a:rPr lang="en-US" sz="2000" smtClean="0"/>
              <a:t>To compute a canonical cover for </a:t>
            </a:r>
            <a:r>
              <a:rPr lang="en-US" sz="2000" i="1" smtClean="0"/>
              <a:t>F</a:t>
            </a:r>
            <a:r>
              <a:rPr lang="en-US" sz="2000" smtClean="0"/>
              <a:t>:</a:t>
            </a:r>
            <a:br>
              <a:rPr lang="en-US" sz="2000" smtClean="0"/>
            </a:br>
            <a:r>
              <a:rPr lang="en-US" sz="2000" b="1" smtClean="0"/>
              <a:t>repeat</a:t>
            </a:r>
            <a:br>
              <a:rPr lang="en-US" sz="2000" b="1" smtClean="0"/>
            </a:br>
            <a:r>
              <a:rPr lang="en-US" sz="2000" b="1" smtClean="0"/>
              <a:t>	</a:t>
            </a:r>
            <a:r>
              <a:rPr lang="en-US" sz="2000" smtClean="0"/>
              <a:t>Use the union rule to replace any dependencies in </a:t>
            </a:r>
            <a:r>
              <a:rPr lang="en-US" sz="2000" i="1" smtClean="0"/>
              <a:t>F</a:t>
            </a:r>
            <a:br>
              <a:rPr lang="en-US" sz="2000" i="1" smtClean="0"/>
            </a:br>
            <a:r>
              <a:rPr lang="en-US" sz="2000" i="1" smtClean="0"/>
              <a:t>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a:t>
            </a:r>
            <a:r>
              <a:rPr lang="en-US" sz="2000" smtClean="0">
                <a:sym typeface="Symbol" pitchFamily="18" charset="2"/>
              </a:rPr>
              <a:t></a:t>
            </a:r>
            <a:r>
              <a:rPr lang="en-US" sz="2000" smtClean="0">
                <a:sym typeface="Monotype Sorts" pitchFamily="2" charset="2"/>
              </a:rPr>
              <a:t>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and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a:t>
            </a:r>
            <a:r>
              <a:rPr lang="en-US" sz="2000" smtClean="0">
                <a:sym typeface="Symbol" pitchFamily="18" charset="2"/>
              </a:rPr>
              <a:t></a:t>
            </a:r>
            <a:r>
              <a:rPr lang="en-US" sz="2000" smtClean="0">
                <a:sym typeface="Monotype Sorts" pitchFamily="2" charset="2"/>
              </a:rPr>
              <a:t>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with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a:t>
            </a:r>
            <a:r>
              <a:rPr lang="en-US" sz="2000" smtClean="0">
                <a:sym typeface="Symbol" pitchFamily="18" charset="2"/>
              </a:rPr>
              <a:t></a:t>
            </a:r>
            <a:r>
              <a:rPr lang="en-US" sz="2000" smtClean="0">
                <a:sym typeface="Monotype Sorts" pitchFamily="2" charset="2"/>
              </a:rPr>
              <a:t> </a:t>
            </a:r>
            <a:r>
              <a:rPr lang="en-US" sz="2000" smtClean="0">
                <a:sym typeface="Symbol" pitchFamily="18" charset="2"/>
              </a:rPr>
              <a:t></a:t>
            </a:r>
            <a:r>
              <a:rPr lang="en-US" sz="2000" baseline="-25000" smtClean="0">
                <a:sym typeface="Greek Symbols" pitchFamily="18" charset="2"/>
              </a:rPr>
              <a:t>1</a:t>
            </a:r>
            <a:r>
              <a:rPr lang="en-US" sz="2000" smtClean="0">
                <a:sym typeface="Greek Symbols" pitchFamily="18" charset="2"/>
              </a:rPr>
              <a:t> </a:t>
            </a:r>
            <a:r>
              <a:rPr lang="en-US" sz="2000" smtClean="0">
                <a:sym typeface="Symbol" pitchFamily="18" charset="2"/>
              </a:rPr>
              <a:t></a:t>
            </a:r>
            <a:r>
              <a:rPr lang="en-US" sz="2000" baseline="-25000" smtClean="0">
                <a:sym typeface="Greek Symbols" pitchFamily="18" charset="2"/>
              </a:rPr>
              <a:t>2</a:t>
            </a:r>
            <a:r>
              <a:rPr lang="en-US" sz="2000" smtClean="0">
                <a:sym typeface="Greek Symbols" pitchFamily="18" charset="2"/>
              </a:rPr>
              <a:t> </a:t>
            </a:r>
            <a:br>
              <a:rPr lang="en-US" sz="2000" smtClean="0">
                <a:sym typeface="Greek Symbols" pitchFamily="18" charset="2"/>
              </a:rPr>
            </a:br>
            <a:r>
              <a:rPr lang="en-US" sz="2000" smtClean="0">
                <a:sym typeface="Greek Symbols" pitchFamily="18" charset="2"/>
              </a:rPr>
              <a:t>	Find a functional dependency </a:t>
            </a:r>
            <a:r>
              <a:rPr lang="en-US" sz="2000" smtClean="0">
                <a:sym typeface="Symbol" pitchFamily="18" charset="2"/>
              </a:rPr>
              <a:t></a:t>
            </a:r>
            <a:r>
              <a:rPr lang="en-US" sz="2000" smtClean="0">
                <a:sym typeface="Greek Symbols" pitchFamily="18" charset="2"/>
              </a:rPr>
              <a:t> </a:t>
            </a:r>
            <a:r>
              <a:rPr lang="en-US" sz="2000" smtClean="0">
                <a:sym typeface="Symbol" pitchFamily="18" charset="2"/>
              </a:rPr>
              <a:t></a:t>
            </a:r>
            <a:r>
              <a:rPr lang="en-US" sz="2000" smtClean="0">
                <a:sym typeface="Monotype Sorts" pitchFamily="2" charset="2"/>
              </a:rPr>
              <a:t> </a:t>
            </a:r>
            <a:r>
              <a:rPr lang="en-US" sz="2000" smtClean="0">
                <a:sym typeface="Symbol" pitchFamily="18" charset="2"/>
              </a:rPr>
              <a:t></a:t>
            </a:r>
            <a:r>
              <a:rPr lang="en-US" sz="2000" smtClean="0">
                <a:sym typeface="Greek Symbols" pitchFamily="18" charset="2"/>
              </a:rPr>
              <a:t> with an </a:t>
            </a:r>
            <a:br>
              <a:rPr lang="en-US" sz="2000" smtClean="0">
                <a:sym typeface="Greek Symbols" pitchFamily="18" charset="2"/>
              </a:rPr>
            </a:br>
            <a:r>
              <a:rPr lang="en-US" sz="2000" smtClean="0">
                <a:sym typeface="Greek Symbols" pitchFamily="18" charset="2"/>
              </a:rPr>
              <a:t>		extraneous attribute either in </a:t>
            </a:r>
            <a:r>
              <a:rPr lang="en-US" sz="2000" smtClean="0">
                <a:sym typeface="Symbol" pitchFamily="18" charset="2"/>
              </a:rPr>
              <a:t></a:t>
            </a:r>
            <a:r>
              <a:rPr lang="en-US" sz="2000" smtClean="0">
                <a:sym typeface="Greek Symbols" pitchFamily="18" charset="2"/>
              </a:rPr>
              <a:t> or in </a:t>
            </a:r>
            <a:r>
              <a:rPr lang="en-US" sz="2000" smtClean="0">
                <a:sym typeface="Symbol" pitchFamily="18" charset="2"/>
              </a:rPr>
              <a:t></a:t>
            </a:r>
            <a:r>
              <a:rPr lang="en-US" sz="2000" smtClean="0">
                <a:sym typeface="Monotype Sorts" pitchFamily="2" charset="2"/>
              </a:rPr>
              <a:t> </a:t>
            </a:r>
            <a:r>
              <a:rPr lang="en-US" sz="2000" smtClean="0">
                <a:sym typeface="Greek Symbols" pitchFamily="18" charset="2"/>
              </a:rPr>
              <a:t/>
            </a:r>
            <a:br>
              <a:rPr lang="en-US" sz="2000" smtClean="0">
                <a:sym typeface="Greek Symbols" pitchFamily="18" charset="2"/>
              </a:rPr>
            </a:br>
            <a:r>
              <a:rPr lang="en-US" sz="2000" smtClean="0">
                <a:sym typeface="Greek Symbols" pitchFamily="18" charset="2"/>
              </a:rPr>
              <a:t>	If an extraneous attribute is found, delete it from </a:t>
            </a:r>
            <a:r>
              <a:rPr lang="en-US" sz="2000" smtClean="0">
                <a:sym typeface="Symbol" pitchFamily="18" charset="2"/>
              </a:rPr>
              <a:t></a:t>
            </a:r>
            <a:r>
              <a:rPr lang="en-US" sz="2000" smtClean="0">
                <a:sym typeface="Greek Symbols" pitchFamily="18" charset="2"/>
              </a:rPr>
              <a:t> </a:t>
            </a:r>
            <a:r>
              <a:rPr lang="en-US" sz="2000" smtClean="0">
                <a:sym typeface="Symbol" pitchFamily="18" charset="2"/>
              </a:rPr>
              <a:t></a:t>
            </a:r>
            <a:r>
              <a:rPr lang="en-US" sz="2000" smtClean="0">
                <a:sym typeface="Monotype Sorts" pitchFamily="2" charset="2"/>
              </a:rPr>
              <a:t> </a:t>
            </a:r>
            <a:r>
              <a:rPr lang="en-US" sz="2000" smtClean="0">
                <a:sym typeface="Symbol" pitchFamily="18" charset="2"/>
              </a:rPr>
              <a:t></a:t>
            </a:r>
            <a:r>
              <a:rPr lang="en-US" sz="2000" i="1" smtClean="0">
                <a:sym typeface="Greek Symbols" pitchFamily="18" charset="2"/>
              </a:rPr>
              <a:t> </a:t>
            </a:r>
            <a:r>
              <a:rPr lang="en-US" sz="2000" smtClean="0">
                <a:sym typeface="Greek Symbols" pitchFamily="18" charset="2"/>
              </a:rPr>
              <a:t/>
            </a:r>
            <a:br>
              <a:rPr lang="en-US" sz="2000" smtClean="0">
                <a:sym typeface="Greek Symbols" pitchFamily="18" charset="2"/>
              </a:rPr>
            </a:br>
            <a:r>
              <a:rPr lang="en-US" sz="2000" b="1" smtClean="0">
                <a:sym typeface="Greek Symbols" pitchFamily="18" charset="2"/>
              </a:rPr>
              <a:t>until </a:t>
            </a:r>
            <a:r>
              <a:rPr lang="en-US" sz="2000" i="1" smtClean="0">
                <a:sym typeface="Greek Symbols" pitchFamily="18" charset="2"/>
              </a:rPr>
              <a:t>F</a:t>
            </a:r>
            <a:r>
              <a:rPr lang="en-US" sz="2000" smtClean="0">
                <a:sym typeface="Greek Symbols" pitchFamily="18" charset="2"/>
              </a:rPr>
              <a:t> does not change</a:t>
            </a:r>
          </a:p>
          <a:p>
            <a:pPr>
              <a:lnSpc>
                <a:spcPct val="90000"/>
              </a:lnSpc>
            </a:pPr>
            <a:r>
              <a:rPr lang="en-US" sz="2000" smtClean="0">
                <a:sym typeface="Greek Symbols" pitchFamily="18" charset="2"/>
              </a:rPr>
              <a:t>Note: Union rule may become applicable after some extraneous attributes have been deleted, so it has to be re-applied</a:t>
            </a:r>
          </a:p>
          <a:p>
            <a:pPr>
              <a:lnSpc>
                <a:spcPct val="90000"/>
              </a:lnSpc>
            </a:pPr>
            <a:endParaRPr lang="en-US" sz="2000" smtClean="0">
              <a:sym typeface="Greek Symbols" pitchFamily="18" charset="2"/>
            </a:endParaRPr>
          </a:p>
          <a:p>
            <a:pPr>
              <a:lnSpc>
                <a:spcPct val="90000"/>
              </a:lnSpc>
            </a:pPr>
            <a:endParaRPr lang="en-US" sz="20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Number Placeholder 4"/>
          <p:cNvSpPr>
            <a:spLocks noGrp="1"/>
          </p:cNvSpPr>
          <p:nvPr>
            <p:ph type="sldNum" sz="quarter" idx="11"/>
          </p:nvPr>
        </p:nvSpPr>
        <p:spPr>
          <a:noFill/>
        </p:spPr>
        <p:txBody>
          <a:bodyPr/>
          <a:lstStyle/>
          <a:p>
            <a:fld id="{A8A53FCB-57CA-435B-9A96-663B5D444986}" type="slidenum">
              <a:rPr lang="en-US"/>
              <a:pPr/>
              <a:t>27</a:t>
            </a:fld>
            <a:endParaRPr lang="en-US"/>
          </a:p>
        </p:txBody>
      </p:sp>
      <p:sp>
        <p:nvSpPr>
          <p:cNvPr id="238594" name="Rectangle 2"/>
          <p:cNvSpPr>
            <a:spLocks noGrp="1" noChangeArrowheads="1"/>
          </p:cNvSpPr>
          <p:nvPr>
            <p:ph type="title"/>
          </p:nvPr>
        </p:nvSpPr>
        <p:spPr>
          <a:xfrm>
            <a:off x="866775" y="609600"/>
            <a:ext cx="8277225" cy="457200"/>
          </a:xfrm>
        </p:spPr>
        <p:txBody>
          <a:bodyPr>
            <a:normAutofit fontScale="90000"/>
          </a:bodyPr>
          <a:lstStyle/>
          <a:p>
            <a:pPr>
              <a:defRPr/>
            </a:pPr>
            <a:r>
              <a:rPr lang="en-US" dirty="0" smtClean="0"/>
              <a:t>Example of Computing a Canonical Cover</a:t>
            </a:r>
          </a:p>
        </p:txBody>
      </p:sp>
      <p:sp>
        <p:nvSpPr>
          <p:cNvPr id="168964" name="Rectangle 3"/>
          <p:cNvSpPr>
            <a:spLocks noGrp="1" noChangeArrowheads="1"/>
          </p:cNvSpPr>
          <p:nvPr>
            <p:ph type="body" idx="1"/>
          </p:nvPr>
        </p:nvSpPr>
        <p:spPr>
          <a:xfrm>
            <a:off x="1066800" y="1371600"/>
            <a:ext cx="6724650" cy="4114800"/>
          </a:xfrm>
        </p:spPr>
        <p:txBody>
          <a:bodyPr/>
          <a:lstStyle/>
          <a:p>
            <a:pPr>
              <a:lnSpc>
                <a:spcPct val="90000"/>
              </a:lnSpc>
              <a:tabLst>
                <a:tab pos="684213" algn="l"/>
                <a:tab pos="2917825" algn="l"/>
              </a:tabLst>
            </a:pPr>
            <a:r>
              <a:rPr lang="en-US" sz="1800" i="1" dirty="0" smtClean="0"/>
              <a:t>R </a:t>
            </a:r>
            <a:r>
              <a:rPr lang="en-US" sz="1800" dirty="0" smtClean="0"/>
              <a:t>= (</a:t>
            </a:r>
            <a:r>
              <a:rPr lang="en-US" sz="1800" i="1" dirty="0" smtClean="0"/>
              <a:t>A, B, C)</a:t>
            </a:r>
            <a:br>
              <a:rPr lang="en-US" sz="1800" i="1" dirty="0" smtClean="0"/>
            </a:br>
            <a:r>
              <a:rPr lang="en-US" sz="1800" i="1" dirty="0" smtClean="0"/>
              <a:t>F = {A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BC</a:t>
            </a:r>
            <a:br>
              <a:rPr lang="en-US" sz="1800" i="1" dirty="0" smtClean="0">
                <a:sym typeface="Monotype Sorts" pitchFamily="2" charset="2"/>
              </a:rPr>
            </a:br>
            <a:r>
              <a:rPr lang="en-US" sz="1800" i="1" dirty="0" smtClean="0">
                <a:sym typeface="Monotype Sorts" pitchFamily="2" charset="2"/>
              </a:rPr>
              <a:t>	  B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a:t>
            </a:r>
            <a:br>
              <a:rPr lang="en-US" sz="1800" i="1" dirty="0" smtClean="0">
                <a:sym typeface="Monotype Sorts" pitchFamily="2" charset="2"/>
              </a:rPr>
            </a:br>
            <a:r>
              <a:rPr lang="en-US" sz="1800" i="1" dirty="0" smtClean="0">
                <a:sym typeface="Monotype Sorts" pitchFamily="2" charset="2"/>
              </a:rPr>
              <a:t>	  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a:t>
            </a:r>
            <a:r>
              <a:rPr lang="en-US" sz="1800" dirty="0" smtClean="0">
                <a:sym typeface="Monotype Sorts" pitchFamily="2" charset="2"/>
              </a:rPr>
              <a:t/>
            </a:r>
            <a:br>
              <a:rPr lang="en-US" sz="1800" dirty="0" smtClean="0">
                <a:sym typeface="Monotype Sorts" pitchFamily="2" charset="2"/>
              </a:rPr>
            </a:br>
            <a:r>
              <a:rPr lang="en-US" sz="1800" dirty="0" smtClean="0">
                <a:sym typeface="Monotype Sorts" pitchFamily="2" charset="2"/>
              </a:rPr>
              <a:t>	</a:t>
            </a:r>
            <a:r>
              <a:rPr lang="en-US" sz="1800" i="1" dirty="0" smtClean="0">
                <a:sym typeface="Monotype Sorts" pitchFamily="2" charset="2"/>
              </a:rPr>
              <a:t>AB</a:t>
            </a:r>
            <a:r>
              <a:rPr lang="en-US" sz="1800" dirty="0" smtClean="0">
                <a:sym typeface="Monotype Sorts" pitchFamily="2" charset="2"/>
              </a:rPr>
              <a:t>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a:t>
            </a:r>
            <a:r>
              <a:rPr lang="en-US" sz="1800" dirty="0" smtClean="0">
                <a:sym typeface="Monotype Sorts" pitchFamily="2" charset="2"/>
              </a:rPr>
              <a:t>}</a:t>
            </a:r>
          </a:p>
          <a:p>
            <a:pPr>
              <a:lnSpc>
                <a:spcPct val="90000"/>
              </a:lnSpc>
              <a:tabLst>
                <a:tab pos="684213" algn="l"/>
                <a:tab pos="2917825" algn="l"/>
              </a:tabLst>
            </a:pPr>
            <a:r>
              <a:rPr lang="en-US" sz="1800" dirty="0" smtClean="0">
                <a:sym typeface="Monotype Sorts" pitchFamily="2" charset="2"/>
              </a:rPr>
              <a:t>Combine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BC </a:t>
            </a:r>
            <a:r>
              <a:rPr lang="en-US" sz="1800" dirty="0" smtClean="0">
                <a:sym typeface="Monotype Sorts" pitchFamily="2" charset="2"/>
              </a:rPr>
              <a:t>and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 </a:t>
            </a:r>
            <a:r>
              <a:rPr lang="en-US" sz="1800" dirty="0" smtClean="0">
                <a:sym typeface="Monotype Sorts" pitchFamily="2" charset="2"/>
              </a:rPr>
              <a:t>into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BC</a:t>
            </a:r>
          </a:p>
          <a:p>
            <a:pPr lvl="1">
              <a:lnSpc>
                <a:spcPct val="90000"/>
              </a:lnSpc>
              <a:tabLst>
                <a:tab pos="684213" algn="l"/>
                <a:tab pos="2917825" algn="l"/>
              </a:tabLst>
            </a:pPr>
            <a:r>
              <a:rPr lang="en-US" sz="1600" dirty="0" smtClean="0">
                <a:sym typeface="Monotype Sorts" pitchFamily="2" charset="2"/>
              </a:rPr>
              <a:t>Set is now </a:t>
            </a:r>
            <a:r>
              <a:rPr lang="en-US" sz="1600" i="1" dirty="0" smtClean="0"/>
              <a:t>{A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BC, B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C, AB</a:t>
            </a:r>
            <a:r>
              <a:rPr lang="en-US" sz="1600" dirty="0" smtClean="0">
                <a:sym typeface="Monotype Sorts" pitchFamily="2" charset="2"/>
              </a:rPr>
              <a:t>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C</a:t>
            </a:r>
            <a:r>
              <a:rPr lang="en-US" sz="1600" dirty="0" smtClean="0">
                <a:sym typeface="Monotype Sorts" pitchFamily="2" charset="2"/>
              </a:rPr>
              <a:t>}</a:t>
            </a:r>
          </a:p>
          <a:p>
            <a:pPr>
              <a:lnSpc>
                <a:spcPct val="90000"/>
              </a:lnSpc>
              <a:tabLst>
                <a:tab pos="684213" algn="l"/>
                <a:tab pos="2917825" algn="l"/>
              </a:tabLst>
            </a:pPr>
            <a:r>
              <a:rPr lang="en-US" sz="1800" i="1" dirty="0" smtClean="0">
                <a:sym typeface="Monotype Sorts" pitchFamily="2" charset="2"/>
              </a:rPr>
              <a:t>A</a:t>
            </a:r>
            <a:r>
              <a:rPr lang="en-US" sz="1800" dirty="0" smtClean="0">
                <a:sym typeface="Monotype Sorts" pitchFamily="2" charset="2"/>
              </a:rPr>
              <a:t> is extraneous in </a:t>
            </a:r>
            <a:r>
              <a:rPr lang="en-US" sz="1800" i="1" dirty="0" smtClean="0">
                <a:sym typeface="Monotype Sorts" pitchFamily="2" charset="2"/>
              </a:rPr>
              <a:t>AB</a:t>
            </a:r>
            <a:r>
              <a:rPr lang="en-US" sz="1800" dirty="0" smtClean="0">
                <a:sym typeface="Monotype Sorts" pitchFamily="2" charset="2"/>
              </a:rPr>
              <a:t>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 </a:t>
            </a:r>
            <a:r>
              <a:rPr lang="en-US" sz="1800" dirty="0" smtClean="0">
                <a:sym typeface="Monotype Sorts" pitchFamily="2" charset="2"/>
              </a:rPr>
              <a:t>because </a:t>
            </a:r>
            <a:r>
              <a:rPr lang="en-US" sz="1800" i="1" dirty="0" smtClean="0">
                <a:sym typeface="Monotype Sorts" pitchFamily="2" charset="2"/>
              </a:rPr>
              <a:t>B</a:t>
            </a:r>
            <a:r>
              <a:rPr lang="en-US" sz="1800" dirty="0" smtClean="0">
                <a:sym typeface="Monotype Sorts" pitchFamily="2" charset="2"/>
              </a:rPr>
              <a:t>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 </a:t>
            </a:r>
            <a:r>
              <a:rPr lang="en-US" sz="1800" dirty="0" smtClean="0">
                <a:sym typeface="Monotype Sorts" pitchFamily="2" charset="2"/>
              </a:rPr>
              <a:t>logically implies </a:t>
            </a:r>
            <a:r>
              <a:rPr lang="en-US" sz="1800" i="1" dirty="0" smtClean="0">
                <a:sym typeface="Monotype Sorts" pitchFamily="2" charset="2"/>
              </a:rPr>
              <a:t> AB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a:t>
            </a:r>
          </a:p>
          <a:p>
            <a:pPr lvl="1">
              <a:lnSpc>
                <a:spcPct val="90000"/>
              </a:lnSpc>
              <a:tabLst>
                <a:tab pos="684213" algn="l"/>
                <a:tab pos="2917825" algn="l"/>
              </a:tabLst>
            </a:pPr>
            <a:r>
              <a:rPr lang="en-US" sz="1600" dirty="0" smtClean="0">
                <a:sym typeface="Monotype Sorts" pitchFamily="2" charset="2"/>
              </a:rPr>
              <a:t>Set is now </a:t>
            </a:r>
            <a:r>
              <a:rPr lang="en-US" sz="1600" i="1" dirty="0" smtClean="0"/>
              <a:t>{A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BC, B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C</a:t>
            </a:r>
            <a:r>
              <a:rPr lang="en-US" sz="1600" dirty="0" smtClean="0">
                <a:sym typeface="Monotype Sorts" pitchFamily="2" charset="2"/>
              </a:rPr>
              <a:t>}</a:t>
            </a:r>
            <a:endParaRPr lang="en-US" sz="1600" i="1" dirty="0" smtClean="0">
              <a:sym typeface="Monotype Sorts" pitchFamily="2" charset="2"/>
            </a:endParaRPr>
          </a:p>
          <a:p>
            <a:pPr>
              <a:lnSpc>
                <a:spcPct val="90000"/>
              </a:lnSpc>
              <a:tabLst>
                <a:tab pos="684213" algn="l"/>
                <a:tab pos="2917825" algn="l"/>
              </a:tabLst>
            </a:pPr>
            <a:r>
              <a:rPr lang="en-US" sz="1800" i="1" dirty="0" smtClean="0">
                <a:sym typeface="Monotype Sorts" pitchFamily="2" charset="2"/>
              </a:rPr>
              <a:t>C</a:t>
            </a:r>
            <a:r>
              <a:rPr lang="en-US" sz="1800" dirty="0" smtClean="0">
                <a:sym typeface="Monotype Sorts" pitchFamily="2" charset="2"/>
              </a:rPr>
              <a:t> is extraneous in </a:t>
            </a:r>
            <a:r>
              <a:rPr lang="en-US" sz="1800" i="1" dirty="0" smtClean="0">
                <a:sym typeface="Monotype Sorts" pitchFamily="2" charset="2"/>
              </a:rPr>
              <a:t>A</a:t>
            </a:r>
            <a:r>
              <a:rPr lang="en-US" sz="1800" dirty="0" smtClean="0">
                <a:sym typeface="Monotype Sorts" pitchFamily="2" charset="2"/>
              </a:rPr>
              <a:t>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BC</a:t>
            </a:r>
            <a:r>
              <a:rPr lang="en-US" sz="1800" dirty="0" smtClean="0">
                <a:sym typeface="Monotype Sorts" pitchFamily="2" charset="2"/>
              </a:rPr>
              <a:t> since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BC</a:t>
            </a:r>
            <a:r>
              <a:rPr lang="en-US" sz="1800" dirty="0" smtClean="0">
                <a:sym typeface="Monotype Sorts" pitchFamily="2" charset="2"/>
              </a:rPr>
              <a:t> is logically implied by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 </a:t>
            </a:r>
            <a:r>
              <a:rPr lang="en-US" sz="1800" dirty="0" smtClean="0">
                <a:sym typeface="Monotype Sorts" pitchFamily="2" charset="2"/>
              </a:rPr>
              <a:t>and </a:t>
            </a:r>
            <a:r>
              <a:rPr lang="en-US" sz="1800" i="1" dirty="0" smtClean="0">
                <a:sym typeface="Monotype Sorts" pitchFamily="2" charset="2"/>
              </a:rPr>
              <a:t>B </a:t>
            </a:r>
            <a:r>
              <a:rPr lang="en-US" sz="1800" dirty="0" smtClean="0">
                <a:sym typeface="Symbol" pitchFamily="18" charset="2"/>
              </a:rPr>
              <a:t></a:t>
            </a:r>
            <a:r>
              <a:rPr lang="en-US" sz="1800" dirty="0" smtClean="0">
                <a:sym typeface="Monotype Sorts" pitchFamily="2" charset="2"/>
              </a:rPr>
              <a:t> C.</a:t>
            </a:r>
          </a:p>
          <a:p>
            <a:pPr>
              <a:lnSpc>
                <a:spcPct val="90000"/>
              </a:lnSpc>
              <a:tabLst>
                <a:tab pos="684213" algn="l"/>
                <a:tab pos="2917825" algn="l"/>
              </a:tabLst>
            </a:pPr>
            <a:r>
              <a:rPr lang="en-US" sz="1800" dirty="0" smtClean="0">
                <a:sym typeface="Monotype Sorts" pitchFamily="2" charset="2"/>
              </a:rPr>
              <a:t>The canonical cover is:</a:t>
            </a:r>
          </a:p>
          <a:p>
            <a:pPr>
              <a:lnSpc>
                <a:spcPct val="90000"/>
              </a:lnSpc>
              <a:buFont typeface="Monotype Sorts" pitchFamily="2" charset="2"/>
              <a:buNone/>
              <a:tabLst>
                <a:tab pos="684213" algn="l"/>
                <a:tab pos="2917825" algn="l"/>
              </a:tabLst>
            </a:pPr>
            <a:r>
              <a:rPr lang="en-US" sz="1800" dirty="0" smtClean="0">
                <a:sym typeface="Monotype Sorts" pitchFamily="2" charset="2"/>
              </a:rPr>
              <a:t>			</a:t>
            </a:r>
            <a:r>
              <a:rPr lang="en-US" sz="1800" i="1" dirty="0" smtClean="0">
                <a:sym typeface="Monotype Sorts" pitchFamily="2" charset="2"/>
              </a:rPr>
              <a:t>A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B</a:t>
            </a:r>
            <a:br>
              <a:rPr lang="en-US" sz="1800" i="1" dirty="0" smtClean="0">
                <a:sym typeface="Monotype Sorts" pitchFamily="2" charset="2"/>
              </a:rPr>
            </a:br>
            <a:r>
              <a:rPr lang="en-US" sz="1800" i="1" dirty="0" smtClean="0">
                <a:sym typeface="Monotype Sorts" pitchFamily="2" charset="2"/>
              </a:rPr>
              <a:t>		B </a:t>
            </a:r>
            <a:r>
              <a:rPr lang="en-US" sz="1800" dirty="0" smtClean="0">
                <a:sym typeface="Symbol" pitchFamily="18" charset="2"/>
              </a:rPr>
              <a:t></a:t>
            </a:r>
            <a:r>
              <a:rPr lang="en-US" sz="1800" dirty="0" smtClean="0">
                <a:sym typeface="Monotype Sorts" pitchFamily="2" charset="2"/>
              </a:rPr>
              <a:t> </a:t>
            </a:r>
            <a:r>
              <a:rPr lang="en-US" sz="1800" i="1" dirty="0" smtClean="0">
                <a:sym typeface="Monotype Sorts" pitchFamily="2" charset="2"/>
              </a:rPr>
              <a:t>C</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Number Placeholder 4"/>
          <p:cNvSpPr>
            <a:spLocks noGrp="1"/>
          </p:cNvSpPr>
          <p:nvPr>
            <p:ph type="sldNum" sz="quarter" idx="11"/>
          </p:nvPr>
        </p:nvSpPr>
        <p:spPr>
          <a:noFill/>
        </p:spPr>
        <p:txBody>
          <a:bodyPr/>
          <a:lstStyle/>
          <a:p>
            <a:fld id="{F1334B94-037C-42E0-B2DB-DA25F59B2828}" type="slidenum">
              <a:rPr lang="en-US"/>
              <a:pPr/>
              <a:t>28</a:t>
            </a:fld>
            <a:endParaRPr lang="en-US"/>
          </a:p>
        </p:txBody>
      </p:sp>
      <p:sp>
        <p:nvSpPr>
          <p:cNvPr id="239618" name="Rectangle 2"/>
          <p:cNvSpPr>
            <a:spLocks noGrp="1" noChangeArrowheads="1"/>
          </p:cNvSpPr>
          <p:nvPr>
            <p:ph type="title"/>
          </p:nvPr>
        </p:nvSpPr>
        <p:spPr>
          <a:xfrm>
            <a:off x="912813" y="457200"/>
            <a:ext cx="8229600" cy="457200"/>
          </a:xfrm>
        </p:spPr>
        <p:txBody>
          <a:bodyPr>
            <a:normAutofit fontScale="90000"/>
          </a:bodyPr>
          <a:lstStyle/>
          <a:p>
            <a:pPr>
              <a:defRPr/>
            </a:pPr>
            <a:r>
              <a:rPr lang="en-US" smtClean="0"/>
              <a:t>Goals of Normalization</a:t>
            </a:r>
          </a:p>
        </p:txBody>
      </p:sp>
      <p:sp>
        <p:nvSpPr>
          <p:cNvPr id="169988" name="Rectangle 3"/>
          <p:cNvSpPr>
            <a:spLocks noGrp="1" noChangeArrowheads="1"/>
          </p:cNvSpPr>
          <p:nvPr>
            <p:ph type="body" idx="1"/>
          </p:nvPr>
        </p:nvSpPr>
        <p:spPr>
          <a:xfrm>
            <a:off x="571500" y="1231900"/>
            <a:ext cx="7848600" cy="3228975"/>
          </a:xfrm>
        </p:spPr>
        <p:txBody>
          <a:bodyPr>
            <a:normAutofit fontScale="85000" lnSpcReduction="20000"/>
          </a:bodyPr>
          <a:lstStyle/>
          <a:p>
            <a:r>
              <a:rPr lang="en-US" smtClean="0"/>
              <a:t>Decide whether a particular relation </a:t>
            </a:r>
            <a:r>
              <a:rPr lang="en-US" i="1" smtClean="0"/>
              <a:t>R</a:t>
            </a:r>
            <a:r>
              <a:rPr lang="en-US" smtClean="0"/>
              <a:t> is in “good” form.</a:t>
            </a:r>
          </a:p>
          <a:p>
            <a:r>
              <a:rPr lang="en-US" smtClean="0"/>
              <a:t>In the case that a relation </a:t>
            </a:r>
            <a:r>
              <a:rPr lang="en-US" i="1" smtClean="0"/>
              <a:t>R</a:t>
            </a:r>
            <a:r>
              <a:rPr lang="en-US" smtClean="0"/>
              <a:t> is not in “good” form, decompose it into a set of relations {</a:t>
            </a:r>
            <a:r>
              <a:rPr lang="en-US" i="1" smtClean="0"/>
              <a:t>R</a:t>
            </a:r>
            <a:r>
              <a:rPr lang="en-US" baseline="-25000" smtClean="0"/>
              <a:t>1</a:t>
            </a:r>
            <a:r>
              <a:rPr lang="en-US" i="1" smtClean="0"/>
              <a:t>, R</a:t>
            </a:r>
            <a:r>
              <a:rPr lang="en-US" baseline="-25000" smtClean="0"/>
              <a:t>2</a:t>
            </a:r>
            <a:r>
              <a:rPr lang="en-US" i="1" smtClean="0"/>
              <a:t>, ..., R</a:t>
            </a:r>
            <a:r>
              <a:rPr lang="en-US" i="1" baseline="-25000" smtClean="0"/>
              <a:t>n</a:t>
            </a:r>
            <a:r>
              <a:rPr lang="en-US" smtClean="0"/>
              <a:t>} such that </a:t>
            </a:r>
          </a:p>
          <a:p>
            <a:pPr lvl="1"/>
            <a:r>
              <a:rPr lang="en-US" sz="1800" smtClean="0"/>
              <a:t>each relation is in good form </a:t>
            </a:r>
          </a:p>
          <a:p>
            <a:pPr lvl="1"/>
            <a:r>
              <a:rPr lang="en-US" sz="1800" smtClean="0"/>
              <a:t>the decomposition is a lossless-join decomposition</a:t>
            </a:r>
          </a:p>
          <a:p>
            <a:r>
              <a:rPr lang="en-US" smtClean="0"/>
              <a:t>Our theory is based on:</a:t>
            </a:r>
          </a:p>
          <a:p>
            <a:pPr lvl="1"/>
            <a:r>
              <a:rPr lang="en-US" sz="1800" smtClean="0"/>
              <a:t>functional dependencies</a:t>
            </a:r>
          </a:p>
          <a:p>
            <a:pPr lvl="1"/>
            <a:r>
              <a:rPr lang="en-US" sz="1800" smtClean="0"/>
              <a:t>multivalued dependencies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Number Placeholder 4"/>
          <p:cNvSpPr>
            <a:spLocks noGrp="1"/>
          </p:cNvSpPr>
          <p:nvPr>
            <p:ph type="sldNum" sz="quarter" idx="11"/>
          </p:nvPr>
        </p:nvSpPr>
        <p:spPr>
          <a:noFill/>
        </p:spPr>
        <p:txBody>
          <a:bodyPr/>
          <a:lstStyle/>
          <a:p>
            <a:fld id="{16E2F3DB-2A56-4FF2-8075-9FAB6092F675}" type="slidenum">
              <a:rPr lang="en-US"/>
              <a:pPr/>
              <a:t>29</a:t>
            </a:fld>
            <a:endParaRPr lang="en-US"/>
          </a:p>
        </p:txBody>
      </p:sp>
      <p:sp>
        <p:nvSpPr>
          <p:cNvPr id="240642" name="Rectangle 2"/>
          <p:cNvSpPr>
            <a:spLocks noGrp="1" noChangeArrowheads="1"/>
          </p:cNvSpPr>
          <p:nvPr>
            <p:ph type="title"/>
          </p:nvPr>
        </p:nvSpPr>
        <p:spPr/>
        <p:txBody>
          <a:bodyPr/>
          <a:lstStyle/>
          <a:p>
            <a:pPr>
              <a:defRPr/>
            </a:pPr>
            <a:r>
              <a:rPr lang="en-US" smtClean="0"/>
              <a:t>Decomposition</a:t>
            </a:r>
          </a:p>
        </p:txBody>
      </p:sp>
      <p:sp>
        <p:nvSpPr>
          <p:cNvPr id="171012" name="Rectangle 3"/>
          <p:cNvSpPr>
            <a:spLocks noGrp="1" noChangeArrowheads="1"/>
          </p:cNvSpPr>
          <p:nvPr>
            <p:ph type="body" idx="1"/>
          </p:nvPr>
        </p:nvSpPr>
        <p:spPr>
          <a:xfrm>
            <a:off x="1143000" y="1143000"/>
            <a:ext cx="7212013" cy="4567238"/>
          </a:xfrm>
        </p:spPr>
        <p:txBody>
          <a:bodyPr/>
          <a:lstStyle/>
          <a:p>
            <a:pPr>
              <a:lnSpc>
                <a:spcPct val="90000"/>
              </a:lnSpc>
              <a:tabLst>
                <a:tab pos="2292350" algn="l"/>
                <a:tab pos="2976563" algn="l"/>
              </a:tabLst>
            </a:pPr>
            <a:r>
              <a:rPr lang="en-US" sz="1800" smtClean="0"/>
              <a:t>Decompose the relation schema </a:t>
            </a:r>
            <a:r>
              <a:rPr lang="en-US" sz="1800" i="1" smtClean="0"/>
              <a:t>Lending-schema </a:t>
            </a:r>
            <a:r>
              <a:rPr lang="en-US" sz="1800" smtClean="0"/>
              <a:t>into:</a:t>
            </a:r>
          </a:p>
          <a:p>
            <a:pPr>
              <a:lnSpc>
                <a:spcPct val="90000"/>
              </a:lnSpc>
              <a:buFont typeface="Monotype Sorts" pitchFamily="2" charset="2"/>
              <a:buNone/>
              <a:tabLst>
                <a:tab pos="2292350" algn="l"/>
                <a:tab pos="2976563" algn="l"/>
              </a:tabLst>
            </a:pPr>
            <a:r>
              <a:rPr lang="en-US" sz="1800" i="1" smtClean="0"/>
              <a:t>Branch-schema = (branch-name, branch-city,assets)</a:t>
            </a:r>
          </a:p>
          <a:p>
            <a:pPr>
              <a:lnSpc>
                <a:spcPct val="90000"/>
              </a:lnSpc>
              <a:buFont typeface="Monotype Sorts" pitchFamily="2" charset="2"/>
              <a:buNone/>
              <a:tabLst>
                <a:tab pos="2292350" algn="l"/>
                <a:tab pos="2976563" algn="l"/>
              </a:tabLst>
            </a:pPr>
            <a:r>
              <a:rPr lang="en-US" sz="1800" i="1" smtClean="0"/>
              <a:t>Loan-info-schema = (customer-name, loan-number,</a:t>
            </a:r>
            <a:br>
              <a:rPr lang="en-US" sz="1800" i="1" smtClean="0"/>
            </a:br>
            <a:r>
              <a:rPr lang="en-US" sz="1800" i="1" smtClean="0"/>
              <a:t>                                                   branch-name, amount)</a:t>
            </a:r>
          </a:p>
          <a:p>
            <a:pPr>
              <a:lnSpc>
                <a:spcPct val="90000"/>
              </a:lnSpc>
              <a:tabLst>
                <a:tab pos="2292350" algn="l"/>
                <a:tab pos="2976563" algn="l"/>
              </a:tabLst>
            </a:pPr>
            <a:r>
              <a:rPr lang="en-US" sz="1800" smtClean="0"/>
              <a:t>All attributes of an original schema (</a:t>
            </a:r>
            <a:r>
              <a:rPr lang="en-US" sz="1800" i="1" smtClean="0"/>
              <a:t>R) </a:t>
            </a:r>
            <a:r>
              <a:rPr lang="en-US" sz="1800" smtClean="0"/>
              <a:t>must appear in the decomposition (</a:t>
            </a:r>
            <a:r>
              <a:rPr lang="en-US" sz="1800" i="1" smtClean="0"/>
              <a:t>R</a:t>
            </a:r>
            <a:r>
              <a:rPr lang="en-US" sz="1800" baseline="-25000" smtClean="0"/>
              <a:t>1</a:t>
            </a:r>
            <a:r>
              <a:rPr lang="en-US" sz="1800" i="1" smtClean="0"/>
              <a:t>, R</a:t>
            </a:r>
            <a:r>
              <a:rPr lang="en-US" sz="1800" baseline="-25000" smtClean="0"/>
              <a:t>2</a:t>
            </a:r>
            <a:r>
              <a:rPr lang="en-US" sz="1800" i="1" smtClean="0"/>
              <a:t>):</a:t>
            </a:r>
          </a:p>
          <a:p>
            <a:pPr>
              <a:lnSpc>
                <a:spcPct val="90000"/>
              </a:lnSpc>
              <a:buFont typeface="Monotype Sorts" pitchFamily="2" charset="2"/>
              <a:buNone/>
              <a:tabLst>
                <a:tab pos="2292350" algn="l"/>
                <a:tab pos="2976563" algn="l"/>
              </a:tabLst>
            </a:pPr>
            <a:r>
              <a:rPr lang="en-US" sz="1800" smtClean="0"/>
              <a:t>		</a:t>
            </a:r>
            <a:r>
              <a:rPr lang="en-US" sz="1800" i="1" smtClean="0"/>
              <a:t>R = R</a:t>
            </a:r>
            <a:r>
              <a:rPr lang="en-US" sz="1800" baseline="-25000" smtClean="0"/>
              <a:t>1 </a:t>
            </a:r>
            <a:r>
              <a:rPr lang="en-US" sz="1800" smtClean="0">
                <a:sym typeface="Symbol" pitchFamily="18" charset="2"/>
              </a:rPr>
              <a:t> </a:t>
            </a:r>
            <a:r>
              <a:rPr lang="en-US" sz="1800" i="1" smtClean="0"/>
              <a:t>R</a:t>
            </a:r>
            <a:r>
              <a:rPr lang="en-US" sz="1800" baseline="-25000" smtClean="0"/>
              <a:t>2</a:t>
            </a:r>
            <a:endParaRPr lang="en-US" sz="1800" smtClean="0"/>
          </a:p>
          <a:p>
            <a:pPr>
              <a:lnSpc>
                <a:spcPct val="90000"/>
              </a:lnSpc>
              <a:tabLst>
                <a:tab pos="2292350" algn="l"/>
                <a:tab pos="2976563" algn="l"/>
              </a:tabLst>
            </a:pPr>
            <a:r>
              <a:rPr lang="en-US" sz="1800" smtClean="0"/>
              <a:t>Lossless-join decomposition.</a:t>
            </a:r>
            <a:br>
              <a:rPr lang="en-US" sz="1800" smtClean="0"/>
            </a:br>
            <a:r>
              <a:rPr lang="en-US" sz="1800" smtClean="0"/>
              <a:t>For all possible relations </a:t>
            </a:r>
            <a:r>
              <a:rPr lang="en-US" sz="1800" i="1" smtClean="0"/>
              <a:t>r</a:t>
            </a:r>
            <a:r>
              <a:rPr lang="en-US" sz="1800" smtClean="0"/>
              <a:t> on schema </a:t>
            </a:r>
            <a:r>
              <a:rPr lang="en-US" sz="1800" i="1" smtClean="0"/>
              <a:t>R</a:t>
            </a:r>
          </a:p>
          <a:p>
            <a:pPr>
              <a:lnSpc>
                <a:spcPct val="90000"/>
              </a:lnSpc>
              <a:buFont typeface="Monotype Sorts" pitchFamily="2" charset="2"/>
              <a:buNone/>
              <a:tabLst>
                <a:tab pos="2292350" algn="l"/>
                <a:tab pos="2976563" algn="l"/>
              </a:tabLst>
            </a:pPr>
            <a:r>
              <a:rPr lang="en-US" sz="1800" baseline="-25000" smtClean="0"/>
              <a:t>		</a:t>
            </a:r>
            <a:r>
              <a:rPr lang="en-US" sz="1800" i="1" smtClean="0"/>
              <a:t>r = </a:t>
            </a:r>
            <a:r>
              <a:rPr lang="en-US" sz="1800" smtClean="0">
                <a:sym typeface="Symbol" pitchFamily="18" charset="2"/>
              </a:rPr>
              <a:t></a:t>
            </a:r>
            <a:r>
              <a:rPr lang="en-US" sz="1800" baseline="-25000" smtClean="0">
                <a:sym typeface="Symbol" pitchFamily="18" charset="2"/>
              </a:rPr>
              <a:t>R1 </a:t>
            </a:r>
            <a:r>
              <a:rPr lang="en-US" sz="1800" smtClean="0">
                <a:sym typeface="Symbol" pitchFamily="18" charset="2"/>
              </a:rPr>
              <a:t>(</a:t>
            </a:r>
            <a:r>
              <a:rPr lang="en-US" sz="1800" i="1" smtClean="0">
                <a:sym typeface="Symbol" pitchFamily="18" charset="2"/>
              </a:rPr>
              <a:t>r</a:t>
            </a:r>
            <a:r>
              <a:rPr lang="en-US" sz="1800" smtClean="0">
                <a:sym typeface="Symbol" pitchFamily="18" charset="2"/>
              </a:rPr>
              <a:t>)    </a:t>
            </a:r>
            <a:r>
              <a:rPr lang="en-US" sz="1800" baseline="-25000" smtClean="0">
                <a:sym typeface="Symbol" pitchFamily="18" charset="2"/>
              </a:rPr>
              <a:t>R2 </a:t>
            </a:r>
            <a:r>
              <a:rPr lang="en-US" sz="1800" smtClean="0">
                <a:sym typeface="Symbol" pitchFamily="18" charset="2"/>
              </a:rPr>
              <a:t>(</a:t>
            </a:r>
            <a:r>
              <a:rPr lang="en-US" sz="1800" i="1" smtClean="0">
                <a:sym typeface="Symbol" pitchFamily="18" charset="2"/>
              </a:rPr>
              <a:t>r</a:t>
            </a:r>
            <a:r>
              <a:rPr lang="en-US" sz="1800" smtClean="0">
                <a:sym typeface="Symbol" pitchFamily="18" charset="2"/>
              </a:rPr>
              <a:t>) </a:t>
            </a:r>
          </a:p>
          <a:p>
            <a:pPr>
              <a:lnSpc>
                <a:spcPct val="90000"/>
              </a:lnSpc>
              <a:tabLst>
                <a:tab pos="2292350" algn="l"/>
                <a:tab pos="2976563" algn="l"/>
              </a:tabLst>
            </a:pPr>
            <a:r>
              <a:rPr lang="en-US" sz="1800" smtClean="0"/>
              <a:t>A decomposition of R into </a:t>
            </a:r>
            <a:r>
              <a:rPr kumimoji="0" lang="en-US" sz="1800" i="1" smtClean="0"/>
              <a:t>R</a:t>
            </a:r>
            <a:r>
              <a:rPr kumimoji="0" lang="en-US" sz="1800" baseline="-25000" smtClean="0"/>
              <a:t>1</a:t>
            </a:r>
            <a:r>
              <a:rPr kumimoji="0" lang="en-US" sz="1800" smtClean="0"/>
              <a:t> and </a:t>
            </a:r>
            <a:r>
              <a:rPr kumimoji="0" lang="en-US" sz="1800" i="1" smtClean="0"/>
              <a:t>R</a:t>
            </a:r>
            <a:r>
              <a:rPr kumimoji="0" lang="en-US" sz="1800" baseline="-25000" smtClean="0"/>
              <a:t>2</a:t>
            </a:r>
            <a:r>
              <a:rPr kumimoji="0" lang="en-US" sz="1800" smtClean="0"/>
              <a:t> is lossless join if and only if at</a:t>
            </a:r>
            <a:r>
              <a:rPr lang="en-US" sz="1800" smtClean="0"/>
              <a:t> least one of the following dependencies is in F</a:t>
            </a:r>
            <a:r>
              <a:rPr lang="en-US" baseline="30000" smtClean="0"/>
              <a:t>+</a:t>
            </a:r>
            <a:r>
              <a:rPr lang="en-US" sz="1800" smtClean="0"/>
              <a:t>:</a:t>
            </a:r>
          </a:p>
          <a:p>
            <a:pPr lvl="1">
              <a:lnSpc>
                <a:spcPct val="90000"/>
              </a:lnSpc>
              <a:tabLst>
                <a:tab pos="2292350" algn="l"/>
                <a:tab pos="2976563" algn="l"/>
              </a:tabLst>
            </a:pPr>
            <a:r>
              <a:rPr lang="en-US" sz="1600" i="1" smtClean="0"/>
              <a:t>R</a:t>
            </a:r>
            <a:r>
              <a:rPr lang="en-US" sz="1600" baseline="-25000" smtClean="0"/>
              <a:t>1</a:t>
            </a:r>
            <a:r>
              <a:rPr lang="en-US" sz="1600" smtClean="0"/>
              <a:t> </a:t>
            </a:r>
            <a:r>
              <a:rPr lang="en-US" sz="1600" smtClean="0">
                <a:sym typeface="Symbol" pitchFamily="18" charset="2"/>
              </a:rPr>
              <a:t> </a:t>
            </a:r>
            <a:r>
              <a:rPr lang="en-US" sz="1600" i="1" smtClean="0"/>
              <a:t>R</a:t>
            </a:r>
            <a:r>
              <a:rPr lang="en-US" sz="1600" baseline="-25000" smtClean="0"/>
              <a:t>2</a:t>
            </a:r>
            <a:r>
              <a:rPr lang="en-US" sz="1600" smtClean="0"/>
              <a:t> </a:t>
            </a:r>
            <a:r>
              <a:rPr lang="en-US" sz="1600" smtClean="0">
                <a:sym typeface="Symbol" pitchFamily="18" charset="2"/>
              </a:rPr>
              <a:t></a:t>
            </a:r>
            <a:r>
              <a:rPr lang="en-US" sz="1600" smtClean="0">
                <a:sym typeface="Monotype Sorts" pitchFamily="2" charset="2"/>
              </a:rPr>
              <a:t> </a:t>
            </a:r>
            <a:r>
              <a:rPr lang="en-US" sz="1600" i="1" smtClean="0"/>
              <a:t>R</a:t>
            </a:r>
            <a:r>
              <a:rPr lang="en-US" sz="1600" baseline="-25000" smtClean="0"/>
              <a:t>1</a:t>
            </a:r>
          </a:p>
          <a:p>
            <a:pPr lvl="1">
              <a:lnSpc>
                <a:spcPct val="90000"/>
              </a:lnSpc>
              <a:tabLst>
                <a:tab pos="2292350" algn="l"/>
                <a:tab pos="2976563" algn="l"/>
              </a:tabLst>
            </a:pPr>
            <a:r>
              <a:rPr lang="en-US" sz="1600" i="1" smtClean="0"/>
              <a:t>R</a:t>
            </a:r>
            <a:r>
              <a:rPr lang="en-US" sz="1600" baseline="-25000" smtClean="0"/>
              <a:t>1</a:t>
            </a:r>
            <a:r>
              <a:rPr lang="en-US" sz="1600" smtClean="0"/>
              <a:t> </a:t>
            </a:r>
            <a:r>
              <a:rPr lang="en-US" sz="1600" smtClean="0">
                <a:sym typeface="Symbol" pitchFamily="18" charset="2"/>
              </a:rPr>
              <a:t> </a:t>
            </a:r>
            <a:r>
              <a:rPr lang="en-US" sz="1600" i="1" smtClean="0"/>
              <a:t>R</a:t>
            </a:r>
            <a:r>
              <a:rPr lang="en-US" sz="1600" baseline="-25000" smtClean="0"/>
              <a:t>2</a:t>
            </a:r>
            <a:r>
              <a:rPr lang="en-US" sz="1600" smtClean="0"/>
              <a:t> </a:t>
            </a:r>
            <a:r>
              <a:rPr lang="en-US" sz="1600" smtClean="0">
                <a:sym typeface="Symbol" pitchFamily="18" charset="2"/>
              </a:rPr>
              <a:t></a:t>
            </a:r>
            <a:r>
              <a:rPr lang="en-US" sz="1600" smtClean="0">
                <a:sym typeface="Monotype Sorts" pitchFamily="2" charset="2"/>
              </a:rPr>
              <a:t> </a:t>
            </a:r>
            <a:r>
              <a:rPr lang="en-US" sz="1600" i="1" smtClean="0"/>
              <a:t>R</a:t>
            </a:r>
            <a:r>
              <a:rPr lang="en-US" sz="1600" baseline="-25000" smtClean="0"/>
              <a:t>2</a:t>
            </a:r>
            <a:endParaRPr lang="en-US" sz="1600" smtClean="0"/>
          </a:p>
          <a:p>
            <a:pPr>
              <a:lnSpc>
                <a:spcPct val="90000"/>
              </a:lnSpc>
              <a:buFont typeface="Monotype Sorts" pitchFamily="2" charset="2"/>
              <a:buNone/>
              <a:tabLst>
                <a:tab pos="2292350" algn="l"/>
                <a:tab pos="2976563" algn="l"/>
              </a:tabLst>
            </a:pPr>
            <a:endParaRPr lang="en-US" sz="1800" smtClean="0">
              <a:sym typeface="Symbol" pitchFamily="18" charset="2"/>
            </a:endParaRPr>
          </a:p>
        </p:txBody>
      </p:sp>
      <p:sp>
        <p:nvSpPr>
          <p:cNvPr id="240644" name="Freeform 4"/>
          <p:cNvSpPr>
            <a:spLocks/>
          </p:cNvSpPr>
          <p:nvPr/>
        </p:nvSpPr>
        <p:spPr bwMode="auto">
          <a:xfrm>
            <a:off x="4573588" y="4075113"/>
            <a:ext cx="142875" cy="142875"/>
          </a:xfrm>
          <a:custGeom>
            <a:avLst/>
            <a:gdLst/>
            <a:ahLst/>
            <a:cxnLst>
              <a:cxn ang="0">
                <a:pos x="0" y="0"/>
              </a:cxn>
              <a:cxn ang="0">
                <a:pos x="0" y="182"/>
              </a:cxn>
              <a:cxn ang="0">
                <a:pos x="182" y="0"/>
              </a:cxn>
              <a:cxn ang="0">
                <a:pos x="182" y="182"/>
              </a:cxn>
              <a:cxn ang="0">
                <a:pos x="0" y="0"/>
              </a:cxn>
            </a:cxnLst>
            <a:rect l="0" t="0" r="r" b="b"/>
            <a:pathLst>
              <a:path w="182" h="182">
                <a:moveTo>
                  <a:pt x="0" y="0"/>
                </a:moveTo>
                <a:lnTo>
                  <a:pt x="0" y="182"/>
                </a:lnTo>
                <a:lnTo>
                  <a:pt x="182" y="0"/>
                </a:lnTo>
                <a:lnTo>
                  <a:pt x="182" y="182"/>
                </a:lnTo>
                <a:lnTo>
                  <a:pt x="0" y="0"/>
                </a:lnTo>
                <a:close/>
              </a:path>
            </a:pathLst>
          </a:custGeom>
          <a:noFill/>
          <a:ln w="12700">
            <a:solidFill>
              <a:srgbClr val="000000"/>
            </a:solidFill>
            <a:prstDash val="solid"/>
            <a:round/>
            <a:headEnd/>
            <a:tailEnd/>
          </a:ln>
        </p:spPr>
        <p:txBody>
          <a:bodyPr/>
          <a:lstStyle/>
          <a:p>
            <a:pPr>
              <a:defRPr/>
            </a:pPr>
            <a:endParaRPr lang="en-US">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Number Placeholder 4"/>
          <p:cNvSpPr>
            <a:spLocks noGrp="1"/>
          </p:cNvSpPr>
          <p:nvPr>
            <p:ph type="sldNum" sz="quarter" idx="11"/>
          </p:nvPr>
        </p:nvSpPr>
        <p:spPr>
          <a:noFill/>
        </p:spPr>
        <p:txBody>
          <a:bodyPr/>
          <a:lstStyle/>
          <a:p>
            <a:fld id="{934F4BA1-D8FC-45E1-BCFA-DB6E86B51827}" type="slidenum">
              <a:rPr lang="en-US"/>
              <a:pPr/>
              <a:t>3</a:t>
            </a:fld>
            <a:endParaRPr lang="en-US"/>
          </a:p>
        </p:txBody>
      </p:sp>
      <p:sp>
        <p:nvSpPr>
          <p:cNvPr id="322562" name="Rectangle 1026"/>
          <p:cNvSpPr>
            <a:spLocks noGrp="1" noChangeArrowheads="1"/>
          </p:cNvSpPr>
          <p:nvPr>
            <p:ph type="title"/>
          </p:nvPr>
        </p:nvSpPr>
        <p:spPr/>
        <p:txBody>
          <a:bodyPr/>
          <a:lstStyle/>
          <a:p>
            <a:pPr>
              <a:defRPr/>
            </a:pPr>
            <a:r>
              <a:rPr lang="en-US" smtClean="0"/>
              <a:t>RDBMS Design issues </a:t>
            </a:r>
          </a:p>
        </p:txBody>
      </p:sp>
      <p:sp>
        <p:nvSpPr>
          <p:cNvPr id="322563" name="Rectangle 1027"/>
          <p:cNvSpPr>
            <a:spLocks noGrp="1" noChangeArrowheads="1"/>
          </p:cNvSpPr>
          <p:nvPr>
            <p:ph type="body" idx="1"/>
          </p:nvPr>
        </p:nvSpPr>
        <p:spPr/>
        <p:txBody>
          <a:bodyPr>
            <a:normAutofit fontScale="70000" lnSpcReduction="20000"/>
          </a:bodyPr>
          <a:lstStyle/>
          <a:p>
            <a:pPr algn="just">
              <a:defRPr/>
            </a:pPr>
            <a:r>
              <a:rPr lang="en-US" dirty="0" smtClean="0"/>
              <a:t>Each relation schema consists of a number of attributes and the relational database schema consists of a number of relation schemas.</a:t>
            </a:r>
          </a:p>
          <a:p>
            <a:pPr algn="just">
              <a:buFont typeface="Monotype Sorts" pitchFamily="2" charset="2"/>
              <a:buNone/>
              <a:defRPr/>
            </a:pPr>
            <a:r>
              <a:rPr lang="en-US" dirty="0" smtClean="0"/>
              <a:t>    </a:t>
            </a:r>
            <a:r>
              <a:rPr lang="en-US" b="1" dirty="0" smtClean="0">
                <a:solidFill>
                  <a:schemeClr val="tx2"/>
                </a:solidFill>
              </a:rPr>
              <a:t>Ex.</a:t>
            </a:r>
            <a:r>
              <a:rPr lang="en-US" dirty="0" smtClean="0">
                <a:solidFill>
                  <a:schemeClr val="tx2"/>
                </a:solidFill>
              </a:rPr>
              <a:t> Relation schema:</a:t>
            </a:r>
            <a:br>
              <a:rPr lang="en-US" dirty="0" smtClean="0">
                <a:solidFill>
                  <a:schemeClr val="tx2"/>
                </a:solidFill>
              </a:rPr>
            </a:br>
            <a:r>
              <a:rPr lang="en-US" dirty="0" smtClean="0">
                <a:solidFill>
                  <a:schemeClr val="tx2"/>
                </a:solidFill>
              </a:rPr>
              <a:t>  	   </a:t>
            </a:r>
            <a:r>
              <a:rPr lang="en-US" i="1" dirty="0" smtClean="0">
                <a:solidFill>
                  <a:schemeClr val="tx2"/>
                </a:solidFill>
              </a:rPr>
              <a:t>Lending-schema </a:t>
            </a:r>
            <a:r>
              <a:rPr lang="en-US" dirty="0" smtClean="0">
                <a:solidFill>
                  <a:schemeClr val="tx2"/>
                </a:solidFill>
              </a:rPr>
              <a:t>= (</a:t>
            </a:r>
            <a:r>
              <a:rPr lang="en-US" i="1" dirty="0" smtClean="0">
                <a:solidFill>
                  <a:schemeClr val="tx2"/>
                </a:solidFill>
              </a:rPr>
              <a:t>branch-name, branch-city, assets, </a:t>
            </a:r>
            <a:br>
              <a:rPr lang="en-US" i="1" dirty="0" smtClean="0">
                <a:solidFill>
                  <a:schemeClr val="tx2"/>
                </a:solidFill>
              </a:rPr>
            </a:br>
            <a:r>
              <a:rPr lang="en-US" i="1" dirty="0" smtClean="0">
                <a:solidFill>
                  <a:schemeClr val="tx2"/>
                </a:solidFill>
              </a:rPr>
              <a:t>		      customer-name, loan-number, amount)</a:t>
            </a:r>
          </a:p>
          <a:p>
            <a:pPr algn="just">
              <a:defRPr/>
            </a:pPr>
            <a:r>
              <a:rPr lang="en-US" i="1" dirty="0" smtClean="0"/>
              <a:t>So far we have assumed that attributes are grouped to form a relation schema by using the </a:t>
            </a:r>
            <a:r>
              <a:rPr lang="en-US" i="1" dirty="0" smtClean="0">
                <a:solidFill>
                  <a:schemeClr val="hlink"/>
                </a:solidFill>
                <a:effectLst>
                  <a:outerShdw blurRad="38100" dist="38100" dir="2700000" algn="tl">
                    <a:srgbClr val="000000"/>
                  </a:outerShdw>
                </a:effectLst>
              </a:rPr>
              <a:t>common sense</a:t>
            </a:r>
            <a:r>
              <a:rPr lang="en-US" i="1" dirty="0" smtClean="0"/>
              <a:t> of database designer or by mapping a schema defined by ER model.</a:t>
            </a:r>
          </a:p>
          <a:p>
            <a:pPr algn="just">
              <a:defRPr/>
            </a:pPr>
            <a:r>
              <a:rPr lang="en-US" i="1" dirty="0" smtClean="0"/>
              <a:t>We still need some formal measure of why one </a:t>
            </a:r>
            <a:r>
              <a:rPr lang="en-US" i="1" u="sng" dirty="0" smtClean="0">
                <a:effectLst>
                  <a:outerShdw blurRad="38100" dist="38100" dir="2700000" algn="tl">
                    <a:srgbClr val="FFFFFF"/>
                  </a:outerShdw>
                </a:effectLst>
              </a:rPr>
              <a:t>grouping of attributes</a:t>
            </a:r>
            <a:r>
              <a:rPr lang="en-US" i="1" dirty="0" smtClean="0"/>
              <a:t> into a relation schema may be better than another.</a:t>
            </a:r>
          </a:p>
          <a:p>
            <a:pPr algn="just">
              <a:defRPr/>
            </a:pPr>
            <a:r>
              <a:rPr lang="en-US" i="1" dirty="0" smtClean="0"/>
              <a:t>In general, the goal of schema design is to reduce various anomalies.</a:t>
            </a:r>
          </a:p>
          <a:p>
            <a:pPr algn="just">
              <a:defRPr/>
            </a:pP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Number Placeholder 4"/>
          <p:cNvSpPr>
            <a:spLocks noGrp="1"/>
          </p:cNvSpPr>
          <p:nvPr>
            <p:ph type="sldNum" sz="quarter" idx="11"/>
          </p:nvPr>
        </p:nvSpPr>
        <p:spPr>
          <a:noFill/>
        </p:spPr>
        <p:txBody>
          <a:bodyPr/>
          <a:lstStyle/>
          <a:p>
            <a:fld id="{63758E02-7518-4B9C-8E78-9F978E356BFC}" type="slidenum">
              <a:rPr lang="en-US"/>
              <a:pPr/>
              <a:t>30</a:t>
            </a:fld>
            <a:endParaRPr lang="en-US"/>
          </a:p>
        </p:txBody>
      </p:sp>
      <p:sp>
        <p:nvSpPr>
          <p:cNvPr id="241666" name="Rectangle 2"/>
          <p:cNvSpPr>
            <a:spLocks noGrp="1" noChangeArrowheads="1"/>
          </p:cNvSpPr>
          <p:nvPr>
            <p:ph type="title"/>
          </p:nvPr>
        </p:nvSpPr>
        <p:spPr>
          <a:xfrm>
            <a:off x="685800" y="152400"/>
            <a:ext cx="8534400" cy="457200"/>
          </a:xfrm>
        </p:spPr>
        <p:txBody>
          <a:bodyPr>
            <a:normAutofit fontScale="90000"/>
          </a:bodyPr>
          <a:lstStyle/>
          <a:p>
            <a:pPr>
              <a:defRPr/>
            </a:pPr>
            <a:r>
              <a:rPr lang="en-US" sz="2800" smtClean="0"/>
              <a:t>Example of Lossy-Join Decomposition </a:t>
            </a:r>
          </a:p>
        </p:txBody>
      </p:sp>
      <p:sp>
        <p:nvSpPr>
          <p:cNvPr id="172036" name="Rectangle 3"/>
          <p:cNvSpPr>
            <a:spLocks noGrp="1" noChangeArrowheads="1"/>
          </p:cNvSpPr>
          <p:nvPr>
            <p:ph type="body" idx="1"/>
          </p:nvPr>
        </p:nvSpPr>
        <p:spPr>
          <a:xfrm>
            <a:off x="1073150" y="1146175"/>
            <a:ext cx="6724650" cy="1050925"/>
          </a:xfrm>
        </p:spPr>
        <p:txBody>
          <a:bodyPr>
            <a:normAutofit fontScale="70000" lnSpcReduction="20000"/>
          </a:bodyPr>
          <a:lstStyle/>
          <a:p>
            <a:pPr>
              <a:lnSpc>
                <a:spcPct val="90000"/>
              </a:lnSpc>
              <a:tabLst>
                <a:tab pos="2336800" algn="l"/>
                <a:tab pos="3765550" algn="l"/>
              </a:tabLst>
            </a:pPr>
            <a:r>
              <a:rPr lang="en-US" smtClean="0"/>
              <a:t>Lossy-join decompositions result in information loss.</a:t>
            </a:r>
          </a:p>
          <a:p>
            <a:pPr>
              <a:lnSpc>
                <a:spcPct val="90000"/>
              </a:lnSpc>
              <a:tabLst>
                <a:tab pos="2336800" algn="l"/>
                <a:tab pos="3765550" algn="l"/>
              </a:tabLst>
            </a:pPr>
            <a:r>
              <a:rPr lang="en-US" smtClean="0"/>
              <a:t>Example: Decomposition of </a:t>
            </a:r>
            <a:r>
              <a:rPr lang="en-US" i="1" smtClean="0"/>
              <a:t>R = (A, B)</a:t>
            </a:r>
            <a:br>
              <a:rPr lang="en-US" i="1" smtClean="0"/>
            </a:br>
            <a:r>
              <a:rPr lang="en-US" i="1" smtClean="0"/>
              <a:t>	R</a:t>
            </a:r>
            <a:r>
              <a:rPr lang="en-US" sz="1200" i="1" smtClean="0"/>
              <a:t>1</a:t>
            </a:r>
            <a:r>
              <a:rPr lang="en-US" i="1" smtClean="0"/>
              <a:t> = (A)	R</a:t>
            </a:r>
            <a:r>
              <a:rPr lang="en-US" baseline="-25000" smtClean="0"/>
              <a:t>2</a:t>
            </a:r>
            <a:r>
              <a:rPr lang="en-US" i="1" smtClean="0"/>
              <a:t> = (B)</a:t>
            </a:r>
          </a:p>
        </p:txBody>
      </p:sp>
      <p:sp>
        <p:nvSpPr>
          <p:cNvPr id="172037" name="Rectangle 4"/>
          <p:cNvSpPr>
            <a:spLocks noChangeArrowheads="1"/>
          </p:cNvSpPr>
          <p:nvPr/>
        </p:nvSpPr>
        <p:spPr bwMode="auto">
          <a:xfrm>
            <a:off x="22098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72038" name="Rectangle 5"/>
          <p:cNvSpPr>
            <a:spLocks noChangeArrowheads="1"/>
          </p:cNvSpPr>
          <p:nvPr/>
        </p:nvSpPr>
        <p:spPr bwMode="auto">
          <a:xfrm>
            <a:off x="25908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72039" name="Rectangle 6"/>
          <p:cNvSpPr>
            <a:spLocks noChangeArrowheads="1"/>
          </p:cNvSpPr>
          <p:nvPr/>
        </p:nvSpPr>
        <p:spPr bwMode="auto">
          <a:xfrm>
            <a:off x="2209800" y="3048000"/>
            <a:ext cx="381000" cy="9906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p:txBody>
      </p:sp>
      <p:sp>
        <p:nvSpPr>
          <p:cNvPr id="172040" name="Rectangle 7"/>
          <p:cNvSpPr>
            <a:spLocks noChangeArrowheads="1"/>
          </p:cNvSpPr>
          <p:nvPr/>
        </p:nvSpPr>
        <p:spPr bwMode="auto">
          <a:xfrm>
            <a:off x="2590800" y="3048000"/>
            <a:ext cx="381000" cy="9906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a:p>
            <a:r>
              <a:rPr lang="en-US" b="0">
                <a:sym typeface="Greek Symbols" pitchFamily="18" charset="2"/>
              </a:rPr>
              <a:t>1</a:t>
            </a:r>
            <a:endParaRPr lang="en-US" b="0" i="1"/>
          </a:p>
        </p:txBody>
      </p:sp>
      <p:sp>
        <p:nvSpPr>
          <p:cNvPr id="172041" name="Rectangle 8"/>
          <p:cNvSpPr>
            <a:spLocks noChangeArrowheads="1"/>
          </p:cNvSpPr>
          <p:nvPr/>
        </p:nvSpPr>
        <p:spPr bwMode="auto">
          <a:xfrm>
            <a:off x="3962400" y="2590800"/>
            <a:ext cx="3810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72042" name="Rectangle 9"/>
          <p:cNvSpPr>
            <a:spLocks noChangeArrowheads="1"/>
          </p:cNvSpPr>
          <p:nvPr/>
        </p:nvSpPr>
        <p:spPr bwMode="auto">
          <a:xfrm>
            <a:off x="3962400" y="3048000"/>
            <a:ext cx="381000" cy="6858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p>
        </p:txBody>
      </p:sp>
      <p:sp>
        <p:nvSpPr>
          <p:cNvPr id="172043" name="Rectangle 10"/>
          <p:cNvSpPr>
            <a:spLocks noChangeArrowheads="1"/>
          </p:cNvSpPr>
          <p:nvPr/>
        </p:nvSpPr>
        <p:spPr bwMode="auto">
          <a:xfrm>
            <a:off x="5791200" y="2590800"/>
            <a:ext cx="6096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72044" name="Rectangle 11"/>
          <p:cNvSpPr>
            <a:spLocks noChangeArrowheads="1"/>
          </p:cNvSpPr>
          <p:nvPr/>
        </p:nvSpPr>
        <p:spPr bwMode="auto">
          <a:xfrm>
            <a:off x="5791200" y="3048000"/>
            <a:ext cx="609600" cy="6858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p:txBody>
      </p:sp>
      <p:sp>
        <p:nvSpPr>
          <p:cNvPr id="172045" name="Text Box 12"/>
          <p:cNvSpPr txBox="1">
            <a:spLocks noChangeArrowheads="1"/>
          </p:cNvSpPr>
          <p:nvPr/>
        </p:nvSpPr>
        <p:spPr bwMode="auto">
          <a:xfrm>
            <a:off x="2438400" y="4038600"/>
            <a:ext cx="260350" cy="366713"/>
          </a:xfrm>
          <a:prstGeom prst="rect">
            <a:avLst/>
          </a:prstGeom>
          <a:noFill/>
          <a:ln w="9525">
            <a:noFill/>
            <a:miter lim="800000"/>
            <a:headEnd/>
            <a:tailEnd/>
          </a:ln>
        </p:spPr>
        <p:txBody>
          <a:bodyPr wrap="none" anchor="ctr">
            <a:spAutoFit/>
          </a:bodyPr>
          <a:lstStyle/>
          <a:p>
            <a:pPr>
              <a:spcBef>
                <a:spcPct val="50000"/>
              </a:spcBef>
            </a:pPr>
            <a:r>
              <a:rPr lang="en-US" b="0" i="1"/>
              <a:t>r</a:t>
            </a:r>
          </a:p>
        </p:txBody>
      </p:sp>
      <p:sp>
        <p:nvSpPr>
          <p:cNvPr id="172046" name="Text Box 13"/>
          <p:cNvSpPr txBox="1">
            <a:spLocks noChangeArrowheads="1"/>
          </p:cNvSpPr>
          <p:nvPr/>
        </p:nvSpPr>
        <p:spPr bwMode="auto">
          <a:xfrm>
            <a:off x="3840163" y="3810000"/>
            <a:ext cx="703262" cy="366713"/>
          </a:xfrm>
          <a:prstGeom prst="rect">
            <a:avLst/>
          </a:prstGeom>
          <a:noFill/>
          <a:ln w="9525">
            <a:noFill/>
            <a:miter lim="800000"/>
            <a:headEnd/>
            <a:tailEnd/>
          </a:ln>
        </p:spPr>
        <p:txBody>
          <a:bodyPr wrap="none" anchor="ctr">
            <a:spAutoFit/>
          </a:bodyPr>
          <a:lstStyle/>
          <a:p>
            <a:pPr>
              <a:spcBef>
                <a:spcPct val="50000"/>
              </a:spcBef>
            </a:pPr>
            <a:r>
              <a:rPr lang="en-US" b="0">
                <a:sym typeface="Symbol" pitchFamily="18" charset="2"/>
              </a:rPr>
              <a:t></a:t>
            </a:r>
            <a:r>
              <a:rPr lang="en-US" b="0" i="1" baseline="-25000">
                <a:sym typeface="Symbol" pitchFamily="18" charset="2"/>
              </a:rPr>
              <a:t>A</a:t>
            </a:r>
            <a:r>
              <a:rPr lang="en-US" b="0">
                <a:sym typeface="Symbol" pitchFamily="18" charset="2"/>
              </a:rPr>
              <a:t>(</a:t>
            </a:r>
            <a:r>
              <a:rPr lang="en-US" b="0" i="1">
                <a:sym typeface="Symbol" pitchFamily="18" charset="2"/>
              </a:rPr>
              <a:t>r</a:t>
            </a:r>
            <a:r>
              <a:rPr lang="en-US" b="0">
                <a:sym typeface="Symbol" pitchFamily="18" charset="2"/>
              </a:rPr>
              <a:t>)</a:t>
            </a:r>
            <a:endParaRPr lang="en-US" b="0"/>
          </a:p>
        </p:txBody>
      </p:sp>
      <p:sp>
        <p:nvSpPr>
          <p:cNvPr id="172047" name="Text Box 14"/>
          <p:cNvSpPr txBox="1">
            <a:spLocks noChangeArrowheads="1"/>
          </p:cNvSpPr>
          <p:nvPr/>
        </p:nvSpPr>
        <p:spPr bwMode="auto">
          <a:xfrm>
            <a:off x="5827713" y="3733800"/>
            <a:ext cx="627062" cy="366713"/>
          </a:xfrm>
          <a:prstGeom prst="rect">
            <a:avLst/>
          </a:prstGeom>
          <a:noFill/>
          <a:ln w="9525">
            <a:noFill/>
            <a:miter lim="800000"/>
            <a:headEnd/>
            <a:tailEnd/>
          </a:ln>
        </p:spPr>
        <p:txBody>
          <a:bodyPr wrap="none" anchor="ctr">
            <a:spAutoFit/>
          </a:bodyPr>
          <a:lstStyle/>
          <a:p>
            <a:pPr>
              <a:spcBef>
                <a:spcPct val="50000"/>
              </a:spcBef>
            </a:pPr>
            <a:r>
              <a:rPr lang="en-US" b="0">
                <a:sym typeface="Symbol" pitchFamily="18" charset="2"/>
              </a:rPr>
              <a:t></a:t>
            </a:r>
            <a:r>
              <a:rPr lang="en-US" b="0" i="1" baseline="-25000">
                <a:sym typeface="Symbol" pitchFamily="18" charset="2"/>
              </a:rPr>
              <a:t>B(</a:t>
            </a:r>
            <a:r>
              <a:rPr lang="en-US" b="0" baseline="-25000">
                <a:sym typeface="Symbol" pitchFamily="18" charset="2"/>
              </a:rPr>
              <a:t>r</a:t>
            </a:r>
            <a:r>
              <a:rPr lang="en-US" b="0" i="1" baseline="-25000">
                <a:sym typeface="Symbol" pitchFamily="18" charset="2"/>
              </a:rPr>
              <a:t>)</a:t>
            </a:r>
            <a:endParaRPr lang="en-US" b="0"/>
          </a:p>
        </p:txBody>
      </p:sp>
      <p:sp>
        <p:nvSpPr>
          <p:cNvPr id="172048" name="Rectangle 15"/>
          <p:cNvSpPr>
            <a:spLocks noChangeArrowheads="1"/>
          </p:cNvSpPr>
          <p:nvPr/>
        </p:nvSpPr>
        <p:spPr bwMode="auto">
          <a:xfrm>
            <a:off x="1066800" y="4467225"/>
            <a:ext cx="2514600" cy="866775"/>
          </a:xfrm>
          <a:prstGeom prst="rect">
            <a:avLst/>
          </a:prstGeom>
          <a:noFill/>
          <a:ln w="9525">
            <a:noFill/>
            <a:miter lim="800000"/>
            <a:headEnd/>
            <a:tailEnd/>
          </a:ln>
        </p:spPr>
        <p:txBody>
          <a:bodyPr/>
          <a:lstStyle/>
          <a:p>
            <a:pPr marL="342900" indent="-342900" algn="l">
              <a:spcBef>
                <a:spcPct val="35000"/>
              </a:spcBef>
              <a:buClr>
                <a:schemeClr val="tx2"/>
              </a:buClr>
              <a:buFont typeface="Monotype Sorts" pitchFamily="2" charset="2"/>
              <a:buNone/>
              <a:tabLst>
                <a:tab pos="2336800" algn="l"/>
                <a:tab pos="3765550" algn="l"/>
              </a:tabLst>
            </a:pPr>
            <a:r>
              <a:rPr kumimoji="1" lang="en-US" sz="2000" b="0">
                <a:latin typeface="Times New Roman" pitchFamily="18" charset="0"/>
                <a:sym typeface="Symbol" pitchFamily="18" charset="2"/>
              </a:rPr>
              <a:t></a:t>
            </a:r>
            <a:r>
              <a:rPr kumimoji="1" lang="en-US" sz="2000" b="0" baseline="-25000">
                <a:latin typeface="Times New Roman" pitchFamily="18" charset="0"/>
                <a:sym typeface="Symbol" pitchFamily="18" charset="2"/>
              </a:rPr>
              <a:t>A</a:t>
            </a:r>
            <a:r>
              <a:rPr kumimoji="1" lang="en-US" sz="2000" b="0">
                <a:latin typeface="Times New Roman" pitchFamily="18" charset="0"/>
                <a:sym typeface="Symbol" pitchFamily="18" charset="2"/>
              </a:rPr>
              <a:t> (r)     </a:t>
            </a:r>
            <a:r>
              <a:rPr kumimoji="1" lang="en-US" sz="2000" b="0" baseline="-25000">
                <a:latin typeface="Times New Roman" pitchFamily="18" charset="0"/>
                <a:sym typeface="Symbol" pitchFamily="18" charset="2"/>
              </a:rPr>
              <a:t>B</a:t>
            </a:r>
            <a:r>
              <a:rPr kumimoji="1" lang="en-US" sz="2000" b="0">
                <a:latin typeface="Times New Roman" pitchFamily="18" charset="0"/>
                <a:sym typeface="Symbol" pitchFamily="18" charset="2"/>
              </a:rPr>
              <a:t> (r)</a:t>
            </a:r>
          </a:p>
        </p:txBody>
      </p:sp>
      <p:sp>
        <p:nvSpPr>
          <p:cNvPr id="172049" name="Rectangle 16"/>
          <p:cNvSpPr>
            <a:spLocks noChangeArrowheads="1"/>
          </p:cNvSpPr>
          <p:nvPr/>
        </p:nvSpPr>
        <p:spPr bwMode="auto">
          <a:xfrm>
            <a:off x="3733800" y="4343400"/>
            <a:ext cx="457200" cy="381000"/>
          </a:xfrm>
          <a:prstGeom prst="rect">
            <a:avLst/>
          </a:prstGeom>
          <a:solidFill>
            <a:schemeClr val="bg1"/>
          </a:solidFill>
          <a:ln w="9525">
            <a:solidFill>
              <a:schemeClr val="tx1"/>
            </a:solidFill>
            <a:miter lim="800000"/>
            <a:headEnd/>
            <a:tailEnd/>
          </a:ln>
        </p:spPr>
        <p:txBody>
          <a:bodyPr wrap="none" anchor="ctr"/>
          <a:lstStyle/>
          <a:p>
            <a:r>
              <a:rPr lang="en-US" b="0" i="1"/>
              <a:t>A</a:t>
            </a:r>
          </a:p>
        </p:txBody>
      </p:sp>
      <p:sp>
        <p:nvSpPr>
          <p:cNvPr id="172050" name="Rectangle 17"/>
          <p:cNvSpPr>
            <a:spLocks noChangeArrowheads="1"/>
          </p:cNvSpPr>
          <p:nvPr/>
        </p:nvSpPr>
        <p:spPr bwMode="auto">
          <a:xfrm>
            <a:off x="4191000" y="4343400"/>
            <a:ext cx="381000" cy="381000"/>
          </a:xfrm>
          <a:prstGeom prst="rect">
            <a:avLst/>
          </a:prstGeom>
          <a:solidFill>
            <a:schemeClr val="bg1"/>
          </a:solidFill>
          <a:ln w="9525">
            <a:solidFill>
              <a:schemeClr val="tx1"/>
            </a:solidFill>
            <a:miter lim="800000"/>
            <a:headEnd/>
            <a:tailEnd/>
          </a:ln>
        </p:spPr>
        <p:txBody>
          <a:bodyPr wrap="none" anchor="ctr"/>
          <a:lstStyle/>
          <a:p>
            <a:r>
              <a:rPr lang="en-US" b="0" i="1"/>
              <a:t>B</a:t>
            </a:r>
          </a:p>
        </p:txBody>
      </p:sp>
      <p:sp>
        <p:nvSpPr>
          <p:cNvPr id="172051" name="Rectangle 18"/>
          <p:cNvSpPr>
            <a:spLocks noChangeArrowheads="1"/>
          </p:cNvSpPr>
          <p:nvPr/>
        </p:nvSpPr>
        <p:spPr bwMode="auto">
          <a:xfrm>
            <a:off x="3733800" y="4800600"/>
            <a:ext cx="457200" cy="1295400"/>
          </a:xfrm>
          <a:prstGeom prst="rect">
            <a:avLst/>
          </a:prstGeom>
          <a:solidFill>
            <a:schemeClr val="bg1"/>
          </a:solidFill>
          <a:ln w="9525">
            <a:solidFill>
              <a:schemeClr val="tx1"/>
            </a:solidFill>
            <a:miter lim="800000"/>
            <a:headEnd/>
            <a:tailEnd/>
          </a:ln>
        </p:spPr>
        <p:txBody>
          <a:bodyPr wrap="none" anchor="ctr"/>
          <a:lstStyle/>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endParaRPr lang="en-US" b="0" i="1">
              <a:sym typeface="Greek Symbols" pitchFamily="18" charset="2"/>
            </a:endParaRPr>
          </a:p>
          <a:p>
            <a:r>
              <a:rPr lang="en-US" b="0" i="1">
                <a:sym typeface="Symbol" pitchFamily="18" charset="2"/>
              </a:rPr>
              <a:t></a:t>
            </a:r>
          </a:p>
        </p:txBody>
      </p:sp>
      <p:sp>
        <p:nvSpPr>
          <p:cNvPr id="172052" name="Rectangle 19"/>
          <p:cNvSpPr>
            <a:spLocks noChangeArrowheads="1"/>
          </p:cNvSpPr>
          <p:nvPr/>
        </p:nvSpPr>
        <p:spPr bwMode="auto">
          <a:xfrm>
            <a:off x="4191000" y="4800600"/>
            <a:ext cx="381000" cy="1295400"/>
          </a:xfrm>
          <a:prstGeom prst="rect">
            <a:avLst/>
          </a:prstGeom>
          <a:solidFill>
            <a:schemeClr val="bg1"/>
          </a:solidFill>
          <a:ln w="9525">
            <a:solidFill>
              <a:schemeClr val="tx1"/>
            </a:solidFill>
            <a:miter lim="800000"/>
            <a:headEnd/>
            <a:tailEnd/>
          </a:ln>
        </p:spPr>
        <p:txBody>
          <a:bodyPr wrap="none" anchor="ctr"/>
          <a:lstStyle/>
          <a:p>
            <a:r>
              <a:rPr lang="en-US" b="0">
                <a:sym typeface="Greek Symbols" pitchFamily="18" charset="2"/>
              </a:rPr>
              <a:t>1</a:t>
            </a:r>
          </a:p>
          <a:p>
            <a:r>
              <a:rPr lang="en-US" b="0">
                <a:sym typeface="Greek Symbols" pitchFamily="18" charset="2"/>
              </a:rPr>
              <a:t>2</a:t>
            </a:r>
          </a:p>
          <a:p>
            <a:r>
              <a:rPr lang="en-US" b="0">
                <a:sym typeface="Greek Symbols" pitchFamily="18" charset="2"/>
              </a:rPr>
              <a:t>1</a:t>
            </a:r>
          </a:p>
          <a:p>
            <a:r>
              <a:rPr lang="en-US" b="0">
                <a:sym typeface="Greek Symbols" pitchFamily="18" charset="2"/>
              </a:rPr>
              <a:t>2</a:t>
            </a:r>
            <a:endParaRPr lang="en-US" b="0" i="1"/>
          </a:p>
        </p:txBody>
      </p:sp>
      <p:sp>
        <p:nvSpPr>
          <p:cNvPr id="241684" name="Freeform 20"/>
          <p:cNvSpPr>
            <a:spLocks/>
          </p:cNvSpPr>
          <p:nvPr/>
        </p:nvSpPr>
        <p:spPr bwMode="auto">
          <a:xfrm>
            <a:off x="1882775" y="4624388"/>
            <a:ext cx="142875" cy="142875"/>
          </a:xfrm>
          <a:custGeom>
            <a:avLst/>
            <a:gdLst/>
            <a:ahLst/>
            <a:cxnLst>
              <a:cxn ang="0">
                <a:pos x="0" y="0"/>
              </a:cxn>
              <a:cxn ang="0">
                <a:pos x="0" y="182"/>
              </a:cxn>
              <a:cxn ang="0">
                <a:pos x="182" y="0"/>
              </a:cxn>
              <a:cxn ang="0">
                <a:pos x="182" y="182"/>
              </a:cxn>
              <a:cxn ang="0">
                <a:pos x="0" y="0"/>
              </a:cxn>
            </a:cxnLst>
            <a:rect l="0" t="0" r="r" b="b"/>
            <a:pathLst>
              <a:path w="182" h="182">
                <a:moveTo>
                  <a:pt x="0" y="0"/>
                </a:moveTo>
                <a:lnTo>
                  <a:pt x="0" y="182"/>
                </a:lnTo>
                <a:lnTo>
                  <a:pt x="182" y="0"/>
                </a:lnTo>
                <a:lnTo>
                  <a:pt x="182" y="182"/>
                </a:lnTo>
                <a:lnTo>
                  <a:pt x="0" y="0"/>
                </a:lnTo>
                <a:close/>
              </a:path>
            </a:pathLst>
          </a:custGeom>
          <a:noFill/>
          <a:ln w="12700">
            <a:solidFill>
              <a:srgbClr val="000000"/>
            </a:solidFill>
            <a:prstDash val="solid"/>
            <a:round/>
            <a:headEnd/>
            <a:tailEnd/>
          </a:ln>
        </p:spPr>
        <p:txBody>
          <a:bodyPr/>
          <a:lstStyle/>
          <a:p>
            <a:pPr>
              <a:defRPr/>
            </a:pPr>
            <a:endParaRPr lang="en-US">
              <a:effectLst>
                <a:outerShdw blurRad="38100" dist="38100" dir="2700000" algn="tl">
                  <a:srgbClr val="000000">
                    <a:alpha val="43137"/>
                  </a:srgbClr>
                </a:outerShdw>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Number Placeholder 4"/>
          <p:cNvSpPr>
            <a:spLocks noGrp="1"/>
          </p:cNvSpPr>
          <p:nvPr>
            <p:ph type="sldNum" sz="quarter" idx="11"/>
          </p:nvPr>
        </p:nvSpPr>
        <p:spPr>
          <a:noFill/>
        </p:spPr>
        <p:txBody>
          <a:bodyPr/>
          <a:lstStyle/>
          <a:p>
            <a:fld id="{CD4988AF-70CE-416D-8949-D5985C88DEDE}" type="slidenum">
              <a:rPr lang="en-US"/>
              <a:pPr/>
              <a:t>31</a:t>
            </a:fld>
            <a:endParaRPr lang="en-US"/>
          </a:p>
        </p:txBody>
      </p:sp>
      <p:sp>
        <p:nvSpPr>
          <p:cNvPr id="242690" name="Rectangle 2"/>
          <p:cNvSpPr>
            <a:spLocks noGrp="1" noChangeArrowheads="1"/>
          </p:cNvSpPr>
          <p:nvPr>
            <p:ph type="title"/>
          </p:nvPr>
        </p:nvSpPr>
        <p:spPr>
          <a:xfrm>
            <a:off x="457200" y="152400"/>
            <a:ext cx="9220200" cy="457200"/>
          </a:xfrm>
        </p:spPr>
        <p:txBody>
          <a:bodyPr>
            <a:normAutofit fontScale="90000"/>
          </a:bodyPr>
          <a:lstStyle/>
          <a:p>
            <a:pPr>
              <a:defRPr/>
            </a:pPr>
            <a:r>
              <a:rPr lang="en-US" sz="2800" smtClean="0"/>
              <a:t>Normalization Using Functional Dependencies</a:t>
            </a:r>
          </a:p>
        </p:txBody>
      </p:sp>
      <p:sp>
        <p:nvSpPr>
          <p:cNvPr id="173060" name="Rectangle 3"/>
          <p:cNvSpPr>
            <a:spLocks noGrp="1" noChangeArrowheads="1"/>
          </p:cNvSpPr>
          <p:nvPr>
            <p:ph type="body" idx="1"/>
          </p:nvPr>
        </p:nvSpPr>
        <p:spPr>
          <a:xfrm>
            <a:off x="711200" y="990600"/>
            <a:ext cx="8210550" cy="4787900"/>
          </a:xfrm>
        </p:spPr>
        <p:txBody>
          <a:bodyPr/>
          <a:lstStyle/>
          <a:p>
            <a:r>
              <a:rPr kumimoji="0" lang="en-US" sz="2400" smtClean="0"/>
              <a:t>When we decompose a relation schema </a:t>
            </a:r>
            <a:r>
              <a:rPr kumimoji="0" lang="en-US" sz="2400" i="1" smtClean="0"/>
              <a:t>R</a:t>
            </a:r>
            <a:r>
              <a:rPr kumimoji="0" lang="en-US" sz="2400" smtClean="0"/>
              <a:t> with a set of functional dependencies </a:t>
            </a:r>
            <a:r>
              <a:rPr kumimoji="0" lang="en-US" sz="2400" i="1" smtClean="0"/>
              <a:t>F</a:t>
            </a:r>
            <a:r>
              <a:rPr kumimoji="0" lang="en-US" sz="2400" smtClean="0"/>
              <a:t> into </a:t>
            </a:r>
            <a:r>
              <a:rPr kumimoji="0" lang="en-US" sz="2400" i="1" smtClean="0"/>
              <a:t>R</a:t>
            </a:r>
            <a:r>
              <a:rPr kumimoji="0" lang="en-US" sz="2400" baseline="-25000" smtClean="0"/>
              <a:t>1</a:t>
            </a:r>
            <a:r>
              <a:rPr kumimoji="0" lang="en-US" sz="2400" smtClean="0"/>
              <a:t>, </a:t>
            </a:r>
            <a:r>
              <a:rPr kumimoji="0" lang="en-US" sz="2400" i="1" smtClean="0"/>
              <a:t>R</a:t>
            </a:r>
            <a:r>
              <a:rPr kumimoji="0" lang="en-US" sz="2400" baseline="-25000" smtClean="0"/>
              <a:t>2</a:t>
            </a:r>
            <a:r>
              <a:rPr kumimoji="0" lang="en-US" sz="2400" smtClean="0"/>
              <a:t>,.., </a:t>
            </a:r>
            <a:r>
              <a:rPr kumimoji="0" lang="en-US" sz="2400" i="1" smtClean="0"/>
              <a:t>R</a:t>
            </a:r>
            <a:r>
              <a:rPr kumimoji="0" lang="en-US" sz="2400" baseline="-25000" smtClean="0"/>
              <a:t>n</a:t>
            </a:r>
            <a:r>
              <a:rPr kumimoji="0" lang="en-US" sz="2400" smtClean="0"/>
              <a:t> we want</a:t>
            </a:r>
          </a:p>
          <a:p>
            <a:pPr lvl="1"/>
            <a:r>
              <a:rPr lang="en-US" sz="1800" smtClean="0">
                <a:solidFill>
                  <a:schemeClr val="tx2"/>
                </a:solidFill>
              </a:rPr>
              <a:t>Lossless-join decomposition</a:t>
            </a:r>
            <a:r>
              <a:rPr lang="en-US" sz="1800" smtClean="0"/>
              <a:t>:  Otherwise decomposition would result in information loss.</a:t>
            </a:r>
          </a:p>
          <a:p>
            <a:pPr lvl="1"/>
            <a:r>
              <a:rPr lang="en-US" sz="1800" smtClean="0">
                <a:solidFill>
                  <a:schemeClr val="tx2"/>
                </a:solidFill>
              </a:rPr>
              <a:t>No redundancy</a:t>
            </a:r>
            <a:r>
              <a:rPr lang="en-US" sz="1800" smtClean="0"/>
              <a:t>:  The relations </a:t>
            </a:r>
            <a:r>
              <a:rPr lang="en-US" sz="1800" i="1" smtClean="0"/>
              <a:t>R</a:t>
            </a:r>
            <a:r>
              <a:rPr lang="en-US" sz="1800" baseline="-25000" smtClean="0"/>
              <a:t>i</a:t>
            </a:r>
            <a:r>
              <a:rPr lang="en-US" sz="1800" i="1" smtClean="0"/>
              <a:t> </a:t>
            </a:r>
            <a:r>
              <a:rPr lang="en-US" sz="1800" smtClean="0"/>
              <a:t>preferably should be in either Boyce-Codd Normal Form or Third Normal Form.</a:t>
            </a:r>
          </a:p>
          <a:p>
            <a:pPr lvl="1"/>
            <a:r>
              <a:rPr lang="en-US" sz="1800" smtClean="0">
                <a:solidFill>
                  <a:schemeClr val="tx2"/>
                </a:solidFill>
              </a:rPr>
              <a:t>Dependency preservation:</a:t>
            </a:r>
            <a:r>
              <a:rPr lang="en-US" sz="1800" smtClean="0"/>
              <a:t> Let </a:t>
            </a:r>
            <a:r>
              <a:rPr lang="en-US" sz="1800" i="1" smtClean="0"/>
              <a:t>F</a:t>
            </a:r>
            <a:r>
              <a:rPr lang="en-US" sz="1800" i="1" baseline="-25000" smtClean="0"/>
              <a:t>i</a:t>
            </a:r>
            <a:r>
              <a:rPr lang="en-US" sz="1800" i="1" smtClean="0"/>
              <a:t> </a:t>
            </a:r>
            <a:r>
              <a:rPr lang="en-US" sz="1800" smtClean="0"/>
              <a:t>be the set of dependencies </a:t>
            </a:r>
            <a:r>
              <a:rPr lang="en-US" sz="1800" i="1" smtClean="0"/>
              <a:t>F</a:t>
            </a:r>
            <a:r>
              <a:rPr lang="en-US" sz="2000" i="1" baseline="30000" smtClean="0"/>
              <a:t>+</a:t>
            </a:r>
            <a:r>
              <a:rPr lang="en-US" sz="1800" smtClean="0"/>
              <a:t> that include only attributes in </a:t>
            </a:r>
            <a:r>
              <a:rPr lang="en-US" sz="1800" i="1" smtClean="0"/>
              <a:t>R</a:t>
            </a:r>
            <a:r>
              <a:rPr lang="en-US" sz="1800" i="1" baseline="-25000" smtClean="0"/>
              <a:t>i</a:t>
            </a:r>
            <a:r>
              <a:rPr lang="en-US" sz="1800" i="1" smtClean="0"/>
              <a:t>. </a:t>
            </a:r>
          </a:p>
          <a:p>
            <a:pPr lvl="2"/>
            <a:r>
              <a:rPr lang="en-US" sz="1800" smtClean="0"/>
              <a:t> Preferably the decomposition should be </a:t>
            </a:r>
            <a:r>
              <a:rPr lang="en-US" sz="1800" smtClean="0">
                <a:solidFill>
                  <a:schemeClr val="tx2"/>
                </a:solidFill>
              </a:rPr>
              <a:t>dependency preserving</a:t>
            </a:r>
            <a:r>
              <a:rPr lang="en-US" sz="1800" smtClean="0"/>
              <a:t>, that is,       (</a:t>
            </a:r>
            <a:r>
              <a:rPr lang="en-US" sz="1800" i="1" smtClean="0"/>
              <a:t>F</a:t>
            </a:r>
            <a:r>
              <a:rPr lang="en-US" sz="1800" baseline="-25000" smtClean="0"/>
              <a:t>1</a:t>
            </a:r>
            <a:r>
              <a:rPr lang="en-US" sz="1800" i="1" smtClean="0"/>
              <a:t> </a:t>
            </a:r>
            <a:r>
              <a:rPr lang="en-US" sz="1800" i="1" smtClean="0">
                <a:sym typeface="Symbol" pitchFamily="18" charset="2"/>
              </a:rPr>
              <a:t> F</a:t>
            </a:r>
            <a:r>
              <a:rPr lang="en-US" sz="1800" baseline="-25000" smtClean="0">
                <a:sym typeface="Symbol" pitchFamily="18" charset="2"/>
              </a:rPr>
              <a:t>2 </a:t>
            </a:r>
            <a:r>
              <a:rPr lang="en-US" sz="1800" i="1" smtClean="0">
                <a:sym typeface="Symbol" pitchFamily="18" charset="2"/>
              </a:rPr>
              <a:t> …  F</a:t>
            </a:r>
            <a:r>
              <a:rPr lang="en-US" sz="1800" baseline="-25000" smtClean="0">
                <a:sym typeface="Symbol" pitchFamily="18" charset="2"/>
              </a:rPr>
              <a:t>n</a:t>
            </a:r>
            <a:r>
              <a:rPr lang="en-US" sz="1800" smtClean="0">
                <a:sym typeface="Symbol" pitchFamily="18" charset="2"/>
              </a:rPr>
              <a:t>)</a:t>
            </a:r>
            <a:r>
              <a:rPr lang="en-US" sz="2000" baseline="30000" smtClean="0">
                <a:sym typeface="Symbol" pitchFamily="18" charset="2"/>
              </a:rPr>
              <a:t>+</a:t>
            </a:r>
            <a:r>
              <a:rPr lang="en-US" sz="1800" smtClean="0">
                <a:sym typeface="Symbol" pitchFamily="18" charset="2"/>
              </a:rPr>
              <a:t> = </a:t>
            </a:r>
            <a:r>
              <a:rPr lang="en-US" sz="1800" i="1" smtClean="0">
                <a:sym typeface="Symbol" pitchFamily="18" charset="2"/>
              </a:rPr>
              <a:t>F</a:t>
            </a:r>
            <a:r>
              <a:rPr lang="en-US" sz="2000" i="1" baseline="30000" smtClean="0">
                <a:sym typeface="Symbol" pitchFamily="18" charset="2"/>
              </a:rPr>
              <a:t>+</a:t>
            </a:r>
          </a:p>
          <a:p>
            <a:pPr lvl="2"/>
            <a:r>
              <a:rPr lang="en-US" sz="1800" smtClean="0"/>
              <a:t>Otherwise, checking updates for violation of functional dependencies may require computing joins, which is expensive.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Number Placeholder 4"/>
          <p:cNvSpPr>
            <a:spLocks noGrp="1"/>
          </p:cNvSpPr>
          <p:nvPr>
            <p:ph type="sldNum" sz="quarter" idx="11"/>
          </p:nvPr>
        </p:nvSpPr>
        <p:spPr>
          <a:noFill/>
        </p:spPr>
        <p:txBody>
          <a:bodyPr/>
          <a:lstStyle/>
          <a:p>
            <a:fld id="{0F8A27D2-1B38-47F7-BC8F-DE49F49B2CAA}" type="slidenum">
              <a:rPr lang="en-US"/>
              <a:pPr/>
              <a:t>32</a:t>
            </a:fld>
            <a:endParaRPr lang="en-US"/>
          </a:p>
        </p:txBody>
      </p:sp>
      <p:sp>
        <p:nvSpPr>
          <p:cNvPr id="243714" name="Rectangle 2"/>
          <p:cNvSpPr>
            <a:spLocks noGrp="1" noChangeArrowheads="1"/>
          </p:cNvSpPr>
          <p:nvPr>
            <p:ph type="title"/>
          </p:nvPr>
        </p:nvSpPr>
        <p:spPr/>
        <p:txBody>
          <a:bodyPr/>
          <a:lstStyle/>
          <a:p>
            <a:pPr>
              <a:defRPr/>
            </a:pPr>
            <a:r>
              <a:rPr lang="en-US" smtClean="0"/>
              <a:t>Example</a:t>
            </a:r>
          </a:p>
        </p:txBody>
      </p:sp>
      <p:sp>
        <p:nvSpPr>
          <p:cNvPr id="174084" name="Rectangle 3"/>
          <p:cNvSpPr>
            <a:spLocks noChangeArrowheads="1"/>
          </p:cNvSpPr>
          <p:nvPr>
            <p:ph type="body" idx="1"/>
          </p:nvPr>
        </p:nvSpPr>
        <p:spPr>
          <a:xfrm>
            <a:off x="1143000" y="1295400"/>
            <a:ext cx="6724650" cy="4114800"/>
          </a:xfrm>
        </p:spPr>
        <p:txBody>
          <a:bodyPr>
            <a:normAutofit lnSpcReduction="10000"/>
          </a:bodyPr>
          <a:lstStyle/>
          <a:p>
            <a:pPr>
              <a:tabLst>
                <a:tab pos="2054225" algn="l"/>
              </a:tabLst>
            </a:pPr>
            <a:r>
              <a:rPr lang="en-US" i="1" smtClean="0"/>
              <a:t>R = (A, B, C)</a:t>
            </a:r>
            <a:br>
              <a:rPr lang="en-US" i="1" smtClean="0"/>
            </a:br>
            <a:r>
              <a:rPr lang="en-US" i="1" smtClean="0"/>
              <a:t>F = {A </a:t>
            </a:r>
            <a:r>
              <a:rPr lang="en-US" smtClean="0">
                <a:sym typeface="Symbol" pitchFamily="18" charset="2"/>
              </a:rPr>
              <a:t></a:t>
            </a:r>
            <a:r>
              <a:rPr lang="en-US" smtClean="0">
                <a:sym typeface="Monotype Sorts" pitchFamily="2" charset="2"/>
              </a:rPr>
              <a:t> </a:t>
            </a:r>
            <a:r>
              <a:rPr lang="en-US" i="1" smtClean="0">
                <a:sym typeface="Monotype Sorts" pitchFamily="2" charset="2"/>
              </a:rPr>
              <a:t>B, B </a:t>
            </a:r>
            <a:r>
              <a:rPr lang="en-US" smtClean="0">
                <a:sym typeface="Symbol" pitchFamily="18" charset="2"/>
              </a:rPr>
              <a:t></a:t>
            </a:r>
            <a:r>
              <a:rPr lang="en-US" smtClean="0">
                <a:sym typeface="Monotype Sorts" pitchFamily="2" charset="2"/>
              </a:rPr>
              <a:t> </a:t>
            </a:r>
            <a:r>
              <a:rPr lang="en-US" i="1" smtClean="0">
                <a:sym typeface="Monotype Sorts" pitchFamily="2" charset="2"/>
              </a:rPr>
              <a:t>C)</a:t>
            </a:r>
          </a:p>
          <a:p>
            <a:pPr>
              <a:tabLst>
                <a:tab pos="2054225" algn="l"/>
              </a:tabLst>
            </a:pPr>
            <a:r>
              <a:rPr lang="en-US" i="1" smtClean="0">
                <a:sym typeface="Monotype Sorts" pitchFamily="2" charset="2"/>
              </a:rPr>
              <a:t>R</a:t>
            </a:r>
            <a:r>
              <a:rPr lang="en-US" baseline="-25000" smtClean="0">
                <a:sym typeface="Monotype Sorts" pitchFamily="2" charset="2"/>
              </a:rPr>
              <a:t>1</a:t>
            </a:r>
            <a:r>
              <a:rPr lang="en-US" i="1" smtClean="0">
                <a:sym typeface="Monotype Sorts" pitchFamily="2" charset="2"/>
              </a:rPr>
              <a:t> = (A, B),   R</a:t>
            </a:r>
            <a:r>
              <a:rPr lang="en-US" baseline="-25000" smtClean="0">
                <a:sym typeface="Monotype Sorts" pitchFamily="2" charset="2"/>
              </a:rPr>
              <a:t>2</a:t>
            </a:r>
            <a:r>
              <a:rPr lang="en-US" i="1" smtClean="0">
                <a:sym typeface="Monotype Sorts" pitchFamily="2" charset="2"/>
              </a:rPr>
              <a:t> = (B, C)</a:t>
            </a:r>
          </a:p>
          <a:p>
            <a:pPr lvl="1">
              <a:tabLst>
                <a:tab pos="2054225" algn="l"/>
              </a:tabLst>
            </a:pPr>
            <a:r>
              <a:rPr lang="en-US" sz="1800" smtClean="0">
                <a:sym typeface="Monotype Sorts" pitchFamily="2" charset="2"/>
              </a:rPr>
              <a:t>Lossless-join decomposition:</a:t>
            </a:r>
          </a:p>
          <a:p>
            <a:pPr lvl="1">
              <a:buFont typeface="Monotype Sorts" pitchFamily="2" charset="2"/>
              <a:buNone/>
              <a:tabLst>
                <a:tab pos="2054225" algn="l"/>
              </a:tabLst>
            </a:pPr>
            <a:r>
              <a:rPr lang="en-US" sz="1800" smtClean="0">
                <a:sym typeface="Monotype Sorts" pitchFamily="2" charset="2"/>
              </a:rPr>
              <a:t>		 </a:t>
            </a:r>
            <a:r>
              <a:rPr lang="en-US" sz="1800" i="1" smtClean="0">
                <a:sym typeface="Monotype Sorts" pitchFamily="2" charset="2"/>
              </a:rPr>
              <a:t>R</a:t>
            </a:r>
            <a:r>
              <a:rPr lang="en-US" sz="1800" baseline="-25000" smtClean="0">
                <a:sym typeface="Monotype Sorts" pitchFamily="2" charset="2"/>
              </a:rPr>
              <a:t>1  </a:t>
            </a:r>
            <a:r>
              <a:rPr lang="en-US" sz="1800" smtClean="0">
                <a:sym typeface="Symbol" pitchFamily="18" charset="2"/>
              </a:rPr>
              <a:t> </a:t>
            </a:r>
            <a:r>
              <a:rPr lang="en-US" sz="1800" i="1" smtClean="0">
                <a:sym typeface="Monotype Sorts" pitchFamily="2" charset="2"/>
              </a:rPr>
              <a:t>R</a:t>
            </a:r>
            <a:r>
              <a:rPr lang="en-US" sz="1800" baseline="-25000" smtClean="0">
                <a:sym typeface="Monotype Sorts" pitchFamily="2" charset="2"/>
              </a:rPr>
              <a:t>2</a:t>
            </a:r>
            <a:r>
              <a:rPr lang="en-US" sz="1800" i="1" smtClean="0">
                <a:sym typeface="Monotype Sorts" pitchFamily="2" charset="2"/>
              </a:rPr>
              <a:t> = {B} </a:t>
            </a:r>
            <a:r>
              <a:rPr lang="en-US" sz="1800" smtClean="0">
                <a:sym typeface="Monotype Sorts" pitchFamily="2" charset="2"/>
              </a:rPr>
              <a:t>and </a:t>
            </a:r>
            <a:r>
              <a:rPr lang="en-US" sz="1800" i="1" smtClean="0">
                <a:sym typeface="Monotype Sorts" pitchFamily="2" charset="2"/>
              </a:rPr>
              <a:t>B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BC</a:t>
            </a:r>
          </a:p>
          <a:p>
            <a:pPr lvl="1">
              <a:tabLst>
                <a:tab pos="2054225" algn="l"/>
              </a:tabLst>
            </a:pPr>
            <a:r>
              <a:rPr lang="en-US" sz="1800" smtClean="0">
                <a:sym typeface="Monotype Sorts" pitchFamily="2" charset="2"/>
              </a:rPr>
              <a:t>Dependency preserving</a:t>
            </a:r>
          </a:p>
          <a:p>
            <a:pPr>
              <a:tabLst>
                <a:tab pos="2054225" algn="l"/>
              </a:tabLst>
            </a:pPr>
            <a:r>
              <a:rPr lang="en-US" i="1" smtClean="0">
                <a:sym typeface="Monotype Sorts" pitchFamily="2" charset="2"/>
              </a:rPr>
              <a:t>R</a:t>
            </a:r>
            <a:r>
              <a:rPr lang="en-US" i="1" baseline="-25000" smtClean="0">
                <a:sym typeface="Monotype Sorts" pitchFamily="2" charset="2"/>
              </a:rPr>
              <a:t>1 </a:t>
            </a:r>
            <a:r>
              <a:rPr lang="en-US" i="1" smtClean="0">
                <a:sym typeface="Monotype Sorts" pitchFamily="2" charset="2"/>
              </a:rPr>
              <a:t>= (A, B),   R</a:t>
            </a:r>
            <a:r>
              <a:rPr lang="en-US" baseline="-25000" smtClean="0">
                <a:sym typeface="Monotype Sorts" pitchFamily="2" charset="2"/>
              </a:rPr>
              <a:t>2</a:t>
            </a:r>
            <a:r>
              <a:rPr lang="en-US" i="1" smtClean="0">
                <a:sym typeface="Monotype Sorts" pitchFamily="2" charset="2"/>
              </a:rPr>
              <a:t> = (A, C)</a:t>
            </a:r>
          </a:p>
          <a:p>
            <a:pPr lvl="1">
              <a:tabLst>
                <a:tab pos="2054225" algn="l"/>
              </a:tabLst>
            </a:pPr>
            <a:r>
              <a:rPr lang="en-US" sz="1800" smtClean="0">
                <a:sym typeface="Monotype Sorts" pitchFamily="2" charset="2"/>
              </a:rPr>
              <a:t>Lossless-join decomposition:</a:t>
            </a:r>
          </a:p>
          <a:p>
            <a:pPr lvl="1">
              <a:buFont typeface="Monotype Sorts" pitchFamily="2" charset="2"/>
              <a:buNone/>
              <a:tabLst>
                <a:tab pos="2054225" algn="l"/>
              </a:tabLst>
            </a:pPr>
            <a:r>
              <a:rPr lang="en-US" sz="1800" smtClean="0">
                <a:sym typeface="Monotype Sorts" pitchFamily="2" charset="2"/>
              </a:rPr>
              <a:t>		 </a:t>
            </a:r>
            <a:r>
              <a:rPr lang="en-US" sz="1800" i="1" smtClean="0">
                <a:sym typeface="Monotype Sorts" pitchFamily="2" charset="2"/>
              </a:rPr>
              <a:t>R</a:t>
            </a:r>
            <a:r>
              <a:rPr lang="en-US" sz="1800" baseline="-25000" smtClean="0">
                <a:sym typeface="Monotype Sorts" pitchFamily="2" charset="2"/>
              </a:rPr>
              <a:t>1  </a:t>
            </a:r>
            <a:r>
              <a:rPr lang="en-US" sz="1800" smtClean="0">
                <a:sym typeface="Symbol" pitchFamily="18" charset="2"/>
              </a:rPr>
              <a:t> </a:t>
            </a:r>
            <a:r>
              <a:rPr lang="en-US" sz="1800" i="1" smtClean="0">
                <a:sym typeface="Monotype Sorts" pitchFamily="2" charset="2"/>
              </a:rPr>
              <a:t>R</a:t>
            </a:r>
            <a:r>
              <a:rPr lang="en-US" sz="1800" baseline="-25000" smtClean="0">
                <a:sym typeface="Monotype Sorts" pitchFamily="2" charset="2"/>
              </a:rPr>
              <a:t>2</a:t>
            </a:r>
            <a:r>
              <a:rPr lang="en-US" sz="1800" i="1" smtClean="0">
                <a:sym typeface="Monotype Sorts" pitchFamily="2" charset="2"/>
              </a:rPr>
              <a:t> = {A} </a:t>
            </a:r>
            <a:r>
              <a:rPr lang="en-US" sz="1800" smtClean="0">
                <a:sym typeface="Monotype Sorts" pitchFamily="2" charset="2"/>
              </a:rPr>
              <a:t>and </a:t>
            </a:r>
            <a:r>
              <a:rPr lang="en-US" sz="1800" i="1" smtClean="0">
                <a:sym typeface="Monotype Sorts" pitchFamily="2" charset="2"/>
              </a:rPr>
              <a:t>A </a:t>
            </a:r>
            <a:r>
              <a:rPr lang="en-US" sz="1800" smtClean="0">
                <a:sym typeface="Symbol" pitchFamily="18" charset="2"/>
              </a:rPr>
              <a:t></a:t>
            </a:r>
            <a:r>
              <a:rPr lang="en-US" sz="1800" smtClean="0">
                <a:sym typeface="Monotype Sorts" pitchFamily="2" charset="2"/>
              </a:rPr>
              <a:t> A</a:t>
            </a:r>
            <a:r>
              <a:rPr lang="en-US" sz="1800" i="1" smtClean="0">
                <a:sym typeface="Monotype Sorts" pitchFamily="2" charset="2"/>
              </a:rPr>
              <a:t>B</a:t>
            </a:r>
          </a:p>
          <a:p>
            <a:pPr lvl="1">
              <a:tabLst>
                <a:tab pos="2054225" algn="l"/>
              </a:tabLst>
            </a:pPr>
            <a:r>
              <a:rPr lang="en-US" sz="1800" smtClean="0">
                <a:sym typeface="Monotype Sorts" pitchFamily="2" charset="2"/>
              </a:rPr>
              <a:t>Not dependency preserving </a:t>
            </a:r>
            <a:br>
              <a:rPr lang="en-US" sz="1800" smtClean="0">
                <a:sym typeface="Monotype Sorts" pitchFamily="2" charset="2"/>
              </a:rPr>
            </a:br>
            <a:r>
              <a:rPr lang="en-US" sz="1800" smtClean="0">
                <a:sym typeface="Monotype Sorts" pitchFamily="2" charset="2"/>
              </a:rPr>
              <a:t>(cannot check </a:t>
            </a:r>
            <a:r>
              <a:rPr lang="en-US" sz="1800" i="1" smtClean="0">
                <a:sym typeface="Monotype Sorts" pitchFamily="2" charset="2"/>
              </a:rPr>
              <a:t>B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C </a:t>
            </a:r>
            <a:r>
              <a:rPr lang="en-US" sz="1800" smtClean="0">
                <a:sym typeface="Monotype Sorts" pitchFamily="2" charset="2"/>
              </a:rPr>
              <a:t>without computing </a:t>
            </a:r>
            <a:r>
              <a:rPr lang="en-US" sz="1800" i="1" smtClean="0">
                <a:sym typeface="Monotype Sorts" pitchFamily="2" charset="2"/>
              </a:rPr>
              <a:t>R</a:t>
            </a:r>
            <a:r>
              <a:rPr lang="en-US" sz="1800" i="1" baseline="-25000" smtClean="0">
                <a:sym typeface="Monotype Sorts" pitchFamily="2" charset="2"/>
              </a:rPr>
              <a:t>1 </a:t>
            </a:r>
            <a:r>
              <a:rPr lang="en-US" sz="1800" smtClean="0">
                <a:sym typeface="Monotype Sorts" pitchFamily="2" charset="2"/>
              </a:rPr>
              <a:t>    </a:t>
            </a:r>
            <a:r>
              <a:rPr lang="en-US" sz="1800" i="1" smtClean="0">
                <a:sym typeface="Monotype Sorts" pitchFamily="2" charset="2"/>
              </a:rPr>
              <a:t>R</a:t>
            </a:r>
            <a:r>
              <a:rPr lang="en-US" sz="1800" baseline="-25000" smtClean="0">
                <a:sym typeface="Monotype Sorts" pitchFamily="2" charset="2"/>
              </a:rPr>
              <a:t>2</a:t>
            </a:r>
            <a:r>
              <a:rPr lang="en-US" sz="1800" smtClean="0">
                <a:sym typeface="Monotype Sorts" pitchFamily="2" charset="2"/>
              </a:rPr>
              <a:t>)</a:t>
            </a:r>
          </a:p>
        </p:txBody>
      </p:sp>
      <p:pic>
        <p:nvPicPr>
          <p:cNvPr id="174085" name="Picture 4"/>
          <p:cNvPicPr>
            <a:picLocks noChangeAspect="1" noChangeArrowheads="1"/>
          </p:cNvPicPr>
          <p:nvPr/>
        </p:nvPicPr>
        <p:blipFill>
          <a:blip r:embed="rId2"/>
          <a:srcRect/>
          <a:stretch>
            <a:fillRect/>
          </a:stretch>
        </p:blipFill>
        <p:spPr bwMode="auto">
          <a:xfrm>
            <a:off x="6348413" y="5029200"/>
            <a:ext cx="234950" cy="23495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Number Placeholder 3"/>
          <p:cNvSpPr>
            <a:spLocks noGrp="1"/>
          </p:cNvSpPr>
          <p:nvPr>
            <p:ph type="sldNum" sz="quarter" idx="11"/>
          </p:nvPr>
        </p:nvSpPr>
        <p:spPr>
          <a:noFill/>
        </p:spPr>
        <p:txBody>
          <a:bodyPr/>
          <a:lstStyle/>
          <a:p>
            <a:fld id="{DEBBECBB-4B0C-4BC4-9D05-5A51AAC81A97}" type="slidenum">
              <a:rPr lang="en-US"/>
              <a:pPr/>
              <a:t>33</a:t>
            </a:fld>
            <a:endParaRPr lang="en-US"/>
          </a:p>
        </p:txBody>
      </p:sp>
      <p:sp>
        <p:nvSpPr>
          <p:cNvPr id="244738" name="Rectangle 2050"/>
          <p:cNvSpPr>
            <a:spLocks noGrp="1" noChangeArrowheads="1"/>
          </p:cNvSpPr>
          <p:nvPr>
            <p:ph type="title"/>
          </p:nvPr>
        </p:nvSpPr>
        <p:spPr/>
        <p:txBody>
          <a:bodyPr>
            <a:normAutofit fontScale="90000"/>
          </a:bodyPr>
          <a:lstStyle/>
          <a:p>
            <a:pPr>
              <a:defRPr/>
            </a:pPr>
            <a:r>
              <a:rPr lang="en-US" smtClean="0"/>
              <a:t>Testing for Dependency Preservation</a:t>
            </a:r>
          </a:p>
        </p:txBody>
      </p:sp>
      <p:sp>
        <p:nvSpPr>
          <p:cNvPr id="175108" name="Rectangle 2051"/>
          <p:cNvSpPr>
            <a:spLocks noGrp="1" noChangeArrowheads="1"/>
          </p:cNvSpPr>
          <p:nvPr>
            <p:ph type="body" idx="4294967295"/>
          </p:nvPr>
        </p:nvSpPr>
        <p:spPr>
          <a:xfrm>
            <a:off x="512763" y="1114425"/>
            <a:ext cx="8094662" cy="5197475"/>
          </a:xfrm>
        </p:spPr>
        <p:txBody>
          <a:bodyPr>
            <a:normAutofit fontScale="85000" lnSpcReduction="10000"/>
          </a:bodyPr>
          <a:lstStyle/>
          <a:p>
            <a:r>
              <a:rPr lang="en-US" smtClean="0">
                <a:sym typeface="Symbol" pitchFamily="18" charset="2"/>
              </a:rPr>
              <a:t>To check if a dependency  is preserved in a decomposition of R into R</a:t>
            </a:r>
            <a:r>
              <a:rPr lang="en-US" sz="2400" baseline="-25000" smtClean="0">
                <a:sym typeface="Symbol" pitchFamily="18" charset="2"/>
              </a:rPr>
              <a:t>1</a:t>
            </a:r>
            <a:r>
              <a:rPr lang="en-US" smtClean="0">
                <a:sym typeface="Symbol" pitchFamily="18" charset="2"/>
              </a:rPr>
              <a:t>, R</a:t>
            </a:r>
            <a:r>
              <a:rPr lang="en-US" sz="2400" baseline="-25000" smtClean="0">
                <a:sym typeface="Symbol" pitchFamily="18" charset="2"/>
              </a:rPr>
              <a:t>2</a:t>
            </a:r>
            <a:r>
              <a:rPr lang="en-US" smtClean="0">
                <a:sym typeface="Symbol" pitchFamily="18" charset="2"/>
              </a:rPr>
              <a:t>, …, R</a:t>
            </a:r>
            <a:r>
              <a:rPr lang="en-US" sz="2400" baseline="-25000" smtClean="0">
                <a:sym typeface="Symbol" pitchFamily="18" charset="2"/>
              </a:rPr>
              <a:t>n</a:t>
            </a:r>
            <a:r>
              <a:rPr lang="en-US" smtClean="0">
                <a:sym typeface="Symbol" pitchFamily="18" charset="2"/>
              </a:rPr>
              <a:t> we apply the following simplified test (with attribute closure done w.r.t. F)</a:t>
            </a:r>
          </a:p>
          <a:p>
            <a:pPr lvl="1"/>
            <a:r>
              <a:rPr lang="en-US" sz="1800" i="1" smtClean="0"/>
              <a:t>result </a:t>
            </a:r>
            <a:r>
              <a:rPr lang="en-US" sz="1800" smtClean="0"/>
              <a:t>= </a:t>
            </a:r>
            <a:r>
              <a:rPr lang="en-US" sz="1800" smtClean="0">
                <a:sym typeface="Symbol" pitchFamily="18" charset="2"/>
              </a:rPr>
              <a:t></a:t>
            </a:r>
            <a:br>
              <a:rPr lang="en-US" sz="1800" smtClean="0">
                <a:sym typeface="Symbol" pitchFamily="18" charset="2"/>
              </a:rPr>
            </a:br>
            <a:r>
              <a:rPr lang="en-US" sz="1800" b="1" smtClean="0">
                <a:sym typeface="Symbol" pitchFamily="18" charset="2"/>
              </a:rPr>
              <a:t>while</a:t>
            </a:r>
            <a:r>
              <a:rPr lang="en-US" sz="1800" smtClean="0">
                <a:sym typeface="Symbol" pitchFamily="18" charset="2"/>
              </a:rPr>
              <a:t> (changes to </a:t>
            </a:r>
            <a:r>
              <a:rPr lang="en-US" sz="1800" i="1" smtClean="0">
                <a:sym typeface="Symbol" pitchFamily="18" charset="2"/>
              </a:rPr>
              <a:t>result</a:t>
            </a:r>
            <a:r>
              <a:rPr lang="en-US" sz="1800" smtClean="0">
                <a:sym typeface="Symbol" pitchFamily="18" charset="2"/>
              </a:rPr>
              <a:t>) do</a:t>
            </a:r>
            <a:br>
              <a:rPr lang="en-US" sz="1800" smtClean="0">
                <a:sym typeface="Symbol" pitchFamily="18" charset="2"/>
              </a:rPr>
            </a:br>
            <a:r>
              <a:rPr lang="en-US" sz="1800" smtClean="0">
                <a:sym typeface="Symbol" pitchFamily="18" charset="2"/>
              </a:rPr>
              <a:t>	</a:t>
            </a:r>
            <a:r>
              <a:rPr lang="en-US" sz="1800" b="1" smtClean="0">
                <a:sym typeface="Symbol" pitchFamily="18" charset="2"/>
              </a:rPr>
              <a:t>for each</a:t>
            </a:r>
            <a:r>
              <a:rPr lang="en-US" sz="1800" smtClean="0">
                <a:sym typeface="Symbol" pitchFamily="18" charset="2"/>
              </a:rPr>
              <a:t> </a:t>
            </a:r>
            <a:r>
              <a:rPr lang="en-US" sz="1800" i="1" smtClean="0">
                <a:sym typeface="Symbol" pitchFamily="18" charset="2"/>
              </a:rPr>
              <a:t>R</a:t>
            </a:r>
            <a:r>
              <a:rPr lang="en-US" sz="1800" i="1" baseline="-25000" smtClean="0">
                <a:sym typeface="Symbol" pitchFamily="18" charset="2"/>
              </a:rPr>
              <a:t>i</a:t>
            </a:r>
            <a:r>
              <a:rPr lang="en-US" sz="1800" i="1" smtClean="0">
                <a:sym typeface="Symbol" pitchFamily="18" charset="2"/>
              </a:rPr>
              <a:t> </a:t>
            </a:r>
            <a:r>
              <a:rPr lang="en-US" sz="1800" smtClean="0">
                <a:sym typeface="Symbol" pitchFamily="18" charset="2"/>
              </a:rPr>
              <a:t>in the decomposition</a:t>
            </a:r>
            <a:br>
              <a:rPr lang="en-US" sz="1800" smtClean="0">
                <a:sym typeface="Symbol" pitchFamily="18" charset="2"/>
              </a:rPr>
            </a:br>
            <a:r>
              <a:rPr lang="en-US" sz="1800" smtClean="0">
                <a:sym typeface="Symbol" pitchFamily="18" charset="2"/>
              </a:rPr>
              <a:t>		</a:t>
            </a:r>
            <a:r>
              <a:rPr lang="en-US" sz="1800" i="1" smtClean="0">
                <a:sym typeface="Symbol" pitchFamily="18" charset="2"/>
              </a:rPr>
              <a:t>t</a:t>
            </a:r>
            <a:r>
              <a:rPr lang="en-US" sz="1800" smtClean="0">
                <a:sym typeface="Symbol" pitchFamily="18" charset="2"/>
              </a:rPr>
              <a:t> = (</a:t>
            </a:r>
            <a:r>
              <a:rPr lang="en-US" sz="1800" i="1" smtClean="0">
                <a:sym typeface="Symbol" pitchFamily="18" charset="2"/>
              </a:rPr>
              <a:t>result </a:t>
            </a:r>
            <a:r>
              <a:rPr lang="en-US" sz="1800" smtClean="0">
                <a:sym typeface="Symbol" pitchFamily="18" charset="2"/>
              </a:rPr>
              <a:t> </a:t>
            </a:r>
            <a:r>
              <a:rPr lang="en-US" sz="1800" i="1" smtClean="0">
                <a:sym typeface="Symbol" pitchFamily="18" charset="2"/>
              </a:rPr>
              <a:t>R</a:t>
            </a:r>
            <a:r>
              <a:rPr lang="en-US" sz="1800" i="1" baseline="-25000" smtClean="0">
                <a:sym typeface="Symbol" pitchFamily="18" charset="2"/>
              </a:rPr>
              <a:t>i</a:t>
            </a:r>
            <a:r>
              <a:rPr lang="en-US" sz="1800" smtClean="0">
                <a:sym typeface="Symbol" pitchFamily="18" charset="2"/>
              </a:rPr>
              <a:t>)</a:t>
            </a:r>
            <a:r>
              <a:rPr lang="en-US" sz="1800" baseline="30000" smtClean="0">
                <a:sym typeface="Symbol" pitchFamily="18" charset="2"/>
              </a:rPr>
              <a:t>+ </a:t>
            </a:r>
            <a:r>
              <a:rPr lang="en-US" sz="1800" smtClean="0">
                <a:sym typeface="Symbol" pitchFamily="18" charset="2"/>
              </a:rPr>
              <a:t> </a:t>
            </a:r>
            <a:r>
              <a:rPr lang="en-US" sz="1800" i="1" smtClean="0">
                <a:sym typeface="Symbol" pitchFamily="18" charset="2"/>
              </a:rPr>
              <a:t>R</a:t>
            </a:r>
            <a:r>
              <a:rPr lang="en-US" sz="1800" i="1" baseline="-25000" smtClean="0">
                <a:sym typeface="Symbol" pitchFamily="18" charset="2"/>
              </a:rPr>
              <a:t>i</a:t>
            </a:r>
            <a:br>
              <a:rPr lang="en-US" sz="1800" i="1" baseline="-25000" smtClean="0">
                <a:sym typeface="Symbol" pitchFamily="18" charset="2"/>
              </a:rPr>
            </a:br>
            <a:r>
              <a:rPr lang="en-US" sz="1800" i="1" baseline="-25000" smtClean="0">
                <a:sym typeface="Symbol" pitchFamily="18" charset="2"/>
              </a:rPr>
              <a:t>		</a:t>
            </a:r>
            <a:r>
              <a:rPr lang="en-US" sz="1800" i="1" smtClean="0">
                <a:sym typeface="Symbol" pitchFamily="18" charset="2"/>
              </a:rPr>
              <a:t>result = result </a:t>
            </a:r>
            <a:r>
              <a:rPr lang="en-US" sz="1800" smtClean="0">
                <a:sym typeface="Symbol" pitchFamily="18" charset="2"/>
              </a:rPr>
              <a:t> </a:t>
            </a:r>
            <a:r>
              <a:rPr lang="en-US" sz="1800" i="1" smtClean="0">
                <a:sym typeface="Symbol" pitchFamily="18" charset="2"/>
              </a:rPr>
              <a:t>t</a:t>
            </a:r>
          </a:p>
          <a:p>
            <a:pPr lvl="1"/>
            <a:r>
              <a:rPr lang="en-US" sz="1800" smtClean="0">
                <a:sym typeface="Symbol" pitchFamily="18" charset="2"/>
              </a:rPr>
              <a:t>If </a:t>
            </a:r>
            <a:r>
              <a:rPr lang="en-US" sz="1800" i="1" smtClean="0">
                <a:sym typeface="Symbol" pitchFamily="18" charset="2"/>
              </a:rPr>
              <a:t>result</a:t>
            </a:r>
            <a:r>
              <a:rPr lang="en-US" sz="1800" smtClean="0">
                <a:sym typeface="Symbol" pitchFamily="18" charset="2"/>
              </a:rPr>
              <a:t> contains all attributes in , then the functional dependency </a:t>
            </a:r>
            <a:br>
              <a:rPr lang="en-US" sz="1800" smtClean="0">
                <a:sym typeface="Symbol" pitchFamily="18" charset="2"/>
              </a:rPr>
            </a:br>
            <a:r>
              <a:rPr lang="en-US" sz="1800" smtClean="0">
                <a:sym typeface="Symbol" pitchFamily="18" charset="2"/>
              </a:rPr>
              <a:t>   is preserved.</a:t>
            </a:r>
          </a:p>
          <a:p>
            <a:r>
              <a:rPr lang="en-US" smtClean="0">
                <a:sym typeface="Symbol" pitchFamily="18" charset="2"/>
              </a:rPr>
              <a:t>We apply the test on all dependencies in F to check if a decomposition is dependency preserving</a:t>
            </a:r>
          </a:p>
          <a:p>
            <a:r>
              <a:rPr lang="en-US" smtClean="0">
                <a:sym typeface="Symbol" pitchFamily="18" charset="2"/>
              </a:rPr>
              <a:t>This procedure takes polynomial time, instead of the exponential time required to compute </a:t>
            </a:r>
            <a:r>
              <a:rPr lang="en-US" i="1" smtClean="0">
                <a:sym typeface="Symbol" pitchFamily="18" charset="2"/>
              </a:rPr>
              <a:t>F</a:t>
            </a:r>
            <a:r>
              <a:rPr lang="en-US" i="1" baseline="30000" smtClean="0">
                <a:sym typeface="Symbol" pitchFamily="18" charset="2"/>
              </a:rPr>
              <a:t>+</a:t>
            </a:r>
            <a:r>
              <a:rPr lang="en-US" i="1" smtClean="0">
                <a:sym typeface="Symbol" pitchFamily="18" charset="2"/>
              </a:rPr>
              <a:t> </a:t>
            </a:r>
            <a:r>
              <a:rPr lang="en-US" smtClean="0">
                <a:sym typeface="Symbol" pitchFamily="18" charset="2"/>
              </a:rPr>
              <a:t>and</a:t>
            </a:r>
            <a:r>
              <a:rPr lang="en-US" i="1" smtClean="0">
                <a:sym typeface="Symbol" pitchFamily="18" charset="2"/>
              </a:rPr>
              <a:t> </a:t>
            </a:r>
            <a:r>
              <a:rPr lang="en-US" smtClean="0"/>
              <a:t>(</a:t>
            </a:r>
            <a:r>
              <a:rPr lang="en-US" i="1" smtClean="0"/>
              <a:t>F</a:t>
            </a:r>
            <a:r>
              <a:rPr lang="en-US" baseline="-25000" smtClean="0"/>
              <a:t>1</a:t>
            </a:r>
            <a:r>
              <a:rPr lang="en-US" i="1" smtClean="0"/>
              <a:t> </a:t>
            </a:r>
            <a:r>
              <a:rPr lang="en-US" i="1" smtClean="0">
                <a:sym typeface="Symbol" pitchFamily="18" charset="2"/>
              </a:rPr>
              <a:t> F</a:t>
            </a:r>
            <a:r>
              <a:rPr lang="en-US" baseline="-25000" smtClean="0">
                <a:sym typeface="Symbol" pitchFamily="18" charset="2"/>
              </a:rPr>
              <a:t>2 </a:t>
            </a:r>
            <a:r>
              <a:rPr lang="en-US" i="1" smtClean="0">
                <a:sym typeface="Symbol" pitchFamily="18" charset="2"/>
              </a:rPr>
              <a:t> …  F</a:t>
            </a:r>
            <a:r>
              <a:rPr lang="en-US" baseline="-25000" smtClean="0">
                <a:sym typeface="Symbol" pitchFamily="18" charset="2"/>
              </a:rPr>
              <a:t>n</a:t>
            </a:r>
            <a:r>
              <a:rPr lang="en-US" smtClean="0">
                <a:sym typeface="Symbol" pitchFamily="18" charset="2"/>
              </a:rPr>
              <a:t>)</a:t>
            </a:r>
            <a:r>
              <a:rPr lang="en-US" sz="2400" baseline="30000" smtClean="0">
                <a:sym typeface="Symbol" pitchFamily="18" charset="2"/>
              </a:rPr>
              <a:t>+</a:t>
            </a:r>
            <a:r>
              <a:rPr lang="en-US" smtClean="0">
                <a:sym typeface="Symbol" pitchFamily="18" charset="2"/>
              </a:rP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Number Placeholder 4"/>
          <p:cNvSpPr>
            <a:spLocks noGrp="1"/>
          </p:cNvSpPr>
          <p:nvPr>
            <p:ph type="sldNum" sz="quarter" idx="11"/>
          </p:nvPr>
        </p:nvSpPr>
        <p:spPr>
          <a:noFill/>
        </p:spPr>
        <p:txBody>
          <a:bodyPr/>
          <a:lstStyle/>
          <a:p>
            <a:fld id="{084C5AF3-9424-4827-BA64-111C442959DB}" type="slidenum">
              <a:rPr lang="en-US"/>
              <a:pPr/>
              <a:t>34</a:t>
            </a:fld>
            <a:endParaRPr lang="en-US"/>
          </a:p>
        </p:txBody>
      </p:sp>
      <p:sp>
        <p:nvSpPr>
          <p:cNvPr id="245762" name="Rectangle 2"/>
          <p:cNvSpPr>
            <a:spLocks noGrp="1" noChangeArrowheads="1"/>
          </p:cNvSpPr>
          <p:nvPr>
            <p:ph type="title"/>
          </p:nvPr>
        </p:nvSpPr>
        <p:spPr/>
        <p:txBody>
          <a:bodyPr/>
          <a:lstStyle/>
          <a:p>
            <a:pPr>
              <a:defRPr/>
            </a:pPr>
            <a:r>
              <a:rPr lang="en-US" smtClean="0"/>
              <a:t>Boyce-Codd Normal Form</a:t>
            </a:r>
          </a:p>
        </p:txBody>
      </p:sp>
      <p:sp>
        <p:nvSpPr>
          <p:cNvPr id="176132" name="Rectangle 3"/>
          <p:cNvSpPr>
            <a:spLocks noGrp="1" noChangeArrowheads="1"/>
          </p:cNvSpPr>
          <p:nvPr>
            <p:ph type="body" idx="1"/>
          </p:nvPr>
        </p:nvSpPr>
        <p:spPr>
          <a:xfrm>
            <a:off x="1066800" y="2743200"/>
            <a:ext cx="6724650" cy="1219200"/>
          </a:xfrm>
        </p:spPr>
        <p:txBody>
          <a:bodyPr/>
          <a:lstStyle/>
          <a:p>
            <a:r>
              <a:rPr lang="en-US" sz="1800" smtClean="0">
                <a:sym typeface="Symbol" pitchFamily="18" charset="2"/>
              </a:rPr>
              <a:t></a:t>
            </a:r>
            <a:r>
              <a:rPr lang="en-US" smtClean="0">
                <a:sym typeface="Greek Symbols" pitchFamily="18" charset="2"/>
              </a:rPr>
              <a:t> </a:t>
            </a:r>
            <a:r>
              <a:rPr lang="en-US" smtClean="0">
                <a:sym typeface="Symbol" pitchFamily="18" charset="2"/>
              </a:rPr>
              <a:t></a:t>
            </a:r>
            <a:r>
              <a:rPr lang="en-US" smtClean="0">
                <a:sym typeface="Monotype Sorts" pitchFamily="2" charset="2"/>
              </a:rPr>
              <a:t> </a:t>
            </a:r>
            <a:r>
              <a:rPr lang="en-US" sz="1800" i="1" smtClean="0">
                <a:sym typeface="Symbol" pitchFamily="18" charset="2"/>
              </a:rPr>
              <a:t></a:t>
            </a:r>
            <a:r>
              <a:rPr lang="en-US" i="1" smtClean="0">
                <a:sym typeface="Greek Symbols" pitchFamily="18" charset="2"/>
              </a:rPr>
              <a:t>  </a:t>
            </a:r>
            <a:r>
              <a:rPr lang="en-US" smtClean="0">
                <a:sym typeface="Greek Symbols" pitchFamily="18" charset="2"/>
              </a:rPr>
              <a:t>is trivial (i.e., </a:t>
            </a:r>
            <a:r>
              <a:rPr lang="en-US" sz="1800" i="1" smtClean="0">
                <a:sym typeface="Symbol" pitchFamily="18" charset="2"/>
              </a:rPr>
              <a:t></a:t>
            </a:r>
            <a:r>
              <a:rPr lang="en-US" smtClean="0">
                <a:sym typeface="Greek Symbols" pitchFamily="18" charset="2"/>
              </a:rPr>
              <a:t> </a:t>
            </a:r>
            <a:r>
              <a:rPr lang="en-US" smtClean="0">
                <a:sym typeface="Symbol" pitchFamily="18" charset="2"/>
              </a:rPr>
              <a:t> </a:t>
            </a:r>
            <a:r>
              <a:rPr lang="en-US" sz="1800" smtClean="0">
                <a:sym typeface="Symbol" pitchFamily="18" charset="2"/>
              </a:rPr>
              <a:t></a:t>
            </a:r>
            <a:r>
              <a:rPr lang="en-US" smtClean="0">
                <a:sym typeface="Greek Symbols" pitchFamily="18" charset="2"/>
              </a:rPr>
              <a:t>)</a:t>
            </a:r>
          </a:p>
          <a:p>
            <a:r>
              <a:rPr lang="en-US" sz="1800" smtClean="0">
                <a:sym typeface="Symbol" pitchFamily="18" charset="2"/>
              </a:rPr>
              <a:t></a:t>
            </a:r>
            <a:r>
              <a:rPr lang="en-US" smtClean="0">
                <a:sym typeface="Greek Symbols" pitchFamily="18" charset="2"/>
              </a:rPr>
              <a:t> is a superkey for </a:t>
            </a:r>
            <a:r>
              <a:rPr lang="en-US" i="1" smtClean="0">
                <a:sym typeface="Greek Symbols" pitchFamily="18" charset="2"/>
              </a:rPr>
              <a:t>R</a:t>
            </a:r>
          </a:p>
        </p:txBody>
      </p:sp>
      <p:sp>
        <p:nvSpPr>
          <p:cNvPr id="176133" name="Text Box 4"/>
          <p:cNvSpPr txBox="1">
            <a:spLocks noChangeArrowheads="1"/>
          </p:cNvSpPr>
          <p:nvPr/>
        </p:nvSpPr>
        <p:spPr bwMode="auto">
          <a:xfrm>
            <a:off x="762000" y="1295400"/>
            <a:ext cx="7808913" cy="1006475"/>
          </a:xfrm>
          <a:prstGeom prst="rect">
            <a:avLst/>
          </a:prstGeom>
          <a:noFill/>
          <a:ln w="9525">
            <a:noFill/>
            <a:miter lim="800000"/>
            <a:headEnd/>
            <a:tailEnd/>
          </a:ln>
        </p:spPr>
        <p:txBody>
          <a:bodyPr wrap="none" anchor="ctr">
            <a:spAutoFit/>
          </a:bodyPr>
          <a:lstStyle/>
          <a:p>
            <a:pPr algn="l"/>
            <a:r>
              <a:rPr lang="en-US" sz="2000" b="0"/>
              <a:t>A relation schema </a:t>
            </a:r>
            <a:r>
              <a:rPr lang="en-US" sz="2000" b="0" i="1"/>
              <a:t>R</a:t>
            </a:r>
            <a:r>
              <a:rPr lang="en-US" sz="2000" b="0"/>
              <a:t> is in BCNF with respect to a set </a:t>
            </a:r>
            <a:r>
              <a:rPr lang="en-US" sz="2000" b="0" i="1"/>
              <a:t>F</a:t>
            </a:r>
            <a:r>
              <a:rPr lang="en-US" sz="2000" b="0"/>
              <a:t> of functional </a:t>
            </a:r>
          </a:p>
          <a:p>
            <a:pPr algn="l"/>
            <a:r>
              <a:rPr lang="en-US" sz="2000" b="0"/>
              <a:t>dependencies if for all functional dependencies in </a:t>
            </a:r>
            <a:r>
              <a:rPr lang="en-US" sz="2000" b="0" i="1"/>
              <a:t>F</a:t>
            </a:r>
            <a:r>
              <a:rPr lang="en-US" sz="2000" b="0" baseline="30000"/>
              <a:t>+</a:t>
            </a:r>
            <a:r>
              <a:rPr lang="en-US" sz="2000" b="0"/>
              <a:t> of the form </a:t>
            </a:r>
          </a:p>
          <a:p>
            <a:pPr algn="l"/>
            <a:r>
              <a:rPr lang="en-US" sz="2000" b="0">
                <a:sym typeface="Symbol" pitchFamily="18" charset="2"/>
              </a:rPr>
              <a:t></a:t>
            </a:r>
            <a:r>
              <a:rPr lang="en-US" sz="2000" b="0">
                <a:sym typeface="Greek Symbols" pitchFamily="18" charset="2"/>
              </a:rPr>
              <a:t></a:t>
            </a:r>
            <a:r>
              <a:rPr kumimoji="1" lang="en-US" sz="2000" b="0">
                <a:sym typeface="Symbol" pitchFamily="18" charset="2"/>
              </a:rPr>
              <a:t></a:t>
            </a:r>
            <a:r>
              <a:rPr kumimoji="1" lang="en-US" sz="2000" b="0">
                <a:sym typeface="Monotype Sorts" pitchFamily="2" charset="2"/>
              </a:rPr>
              <a:t> </a:t>
            </a:r>
            <a:r>
              <a:rPr lang="en-US" sz="2000" b="0" i="1">
                <a:sym typeface="Symbol" pitchFamily="18" charset="2"/>
              </a:rPr>
              <a:t></a:t>
            </a:r>
            <a:r>
              <a:rPr lang="en-US" sz="2000" b="0" i="1">
                <a:sym typeface="Greek Symbols" pitchFamily="18" charset="2"/>
              </a:rPr>
              <a:t>, </a:t>
            </a:r>
            <a:r>
              <a:rPr lang="en-US" sz="2000" b="0">
                <a:sym typeface="Greek Symbols" pitchFamily="18" charset="2"/>
              </a:rPr>
              <a:t>where </a:t>
            </a:r>
            <a:r>
              <a:rPr lang="en-US" sz="2000" b="0">
                <a:sym typeface="Symbol" pitchFamily="18" charset="2"/>
              </a:rPr>
              <a:t></a:t>
            </a:r>
            <a:r>
              <a:rPr lang="en-US" sz="2000" b="0">
                <a:sym typeface="Greek Symbols" pitchFamily="18" charset="2"/>
              </a:rPr>
              <a:t> </a:t>
            </a:r>
            <a:r>
              <a:rPr lang="en-US" sz="2000" b="0">
                <a:sym typeface="Symbol" pitchFamily="18" charset="2"/>
              </a:rPr>
              <a:t> </a:t>
            </a:r>
            <a:r>
              <a:rPr lang="en-US" sz="2000" b="0" i="1">
                <a:sym typeface="Symbol" pitchFamily="18" charset="2"/>
              </a:rPr>
              <a:t>R</a:t>
            </a:r>
            <a:r>
              <a:rPr lang="en-US" sz="2000" b="0">
                <a:sym typeface="Symbol" pitchFamily="18" charset="2"/>
              </a:rPr>
              <a:t> and </a:t>
            </a:r>
            <a:r>
              <a:rPr lang="en-US" sz="2000" b="0" i="1">
                <a:sym typeface="Symbol" pitchFamily="18" charset="2"/>
              </a:rPr>
              <a:t></a:t>
            </a:r>
            <a:r>
              <a:rPr lang="en-US" sz="2000" b="0">
                <a:sym typeface="Greek Symbols" pitchFamily="18" charset="2"/>
              </a:rPr>
              <a:t> </a:t>
            </a:r>
            <a:r>
              <a:rPr lang="en-US" sz="2000" b="0">
                <a:sym typeface="Symbol" pitchFamily="18" charset="2"/>
              </a:rPr>
              <a:t> </a:t>
            </a:r>
            <a:r>
              <a:rPr lang="en-US" sz="2000" b="0" i="1">
                <a:sym typeface="Symbol" pitchFamily="18" charset="2"/>
              </a:rPr>
              <a:t>R</a:t>
            </a:r>
            <a:r>
              <a:rPr lang="en-US" sz="2000" b="0">
                <a:sym typeface="Symbol" pitchFamily="18" charset="2"/>
              </a:rPr>
              <a:t>,</a:t>
            </a:r>
            <a:r>
              <a:rPr lang="en-US" sz="2000" b="0" i="1">
                <a:sym typeface="Symbol" pitchFamily="18" charset="2"/>
              </a:rPr>
              <a:t> </a:t>
            </a:r>
            <a:r>
              <a:rPr lang="en-US" sz="2000" b="0">
                <a:sym typeface="Symbol" pitchFamily="18" charset="2"/>
              </a:rPr>
              <a:t>at least one of the following holds: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Number Placeholder 4"/>
          <p:cNvSpPr>
            <a:spLocks noGrp="1"/>
          </p:cNvSpPr>
          <p:nvPr>
            <p:ph type="sldNum" sz="quarter" idx="11"/>
          </p:nvPr>
        </p:nvSpPr>
        <p:spPr>
          <a:noFill/>
        </p:spPr>
        <p:txBody>
          <a:bodyPr/>
          <a:lstStyle/>
          <a:p>
            <a:fld id="{A3FDA44A-0A16-4727-BE82-63FF70FBB290}" type="slidenum">
              <a:rPr lang="en-US"/>
              <a:pPr/>
              <a:t>35</a:t>
            </a:fld>
            <a:endParaRPr lang="en-US"/>
          </a:p>
        </p:txBody>
      </p:sp>
      <p:sp>
        <p:nvSpPr>
          <p:cNvPr id="246786" name="Rectangle 2"/>
          <p:cNvSpPr>
            <a:spLocks noGrp="1" noChangeArrowheads="1"/>
          </p:cNvSpPr>
          <p:nvPr>
            <p:ph type="title"/>
          </p:nvPr>
        </p:nvSpPr>
        <p:spPr/>
        <p:txBody>
          <a:bodyPr/>
          <a:lstStyle/>
          <a:p>
            <a:pPr>
              <a:defRPr/>
            </a:pPr>
            <a:r>
              <a:rPr lang="en-US" smtClean="0"/>
              <a:t>Example</a:t>
            </a:r>
          </a:p>
        </p:txBody>
      </p:sp>
      <p:sp>
        <p:nvSpPr>
          <p:cNvPr id="177156" name="Rectangle 3"/>
          <p:cNvSpPr>
            <a:spLocks noGrp="1" noChangeArrowheads="1"/>
          </p:cNvSpPr>
          <p:nvPr>
            <p:ph type="body" idx="1"/>
          </p:nvPr>
        </p:nvSpPr>
        <p:spPr>
          <a:xfrm>
            <a:off x="1066800" y="1066800"/>
            <a:ext cx="7848600" cy="4876800"/>
          </a:xfrm>
        </p:spPr>
        <p:txBody>
          <a:bodyPr/>
          <a:lstStyle/>
          <a:p>
            <a:pPr>
              <a:tabLst>
                <a:tab pos="744538" algn="l"/>
              </a:tabLst>
            </a:pPr>
            <a:r>
              <a:rPr lang="en-US" i="1" smtClean="0"/>
              <a:t>R = (A, B, C)</a:t>
            </a:r>
            <a:br>
              <a:rPr lang="en-US" i="1" smtClean="0"/>
            </a:br>
            <a:r>
              <a:rPr lang="en-US" i="1" smtClean="0"/>
              <a:t>F = {A</a:t>
            </a:r>
            <a:r>
              <a:rPr lang="en-US" smtClean="0"/>
              <a:t> </a:t>
            </a:r>
            <a:r>
              <a:rPr lang="en-US" smtClean="0">
                <a:sym typeface="Symbol" pitchFamily="18" charset="2"/>
              </a:rPr>
              <a:t></a:t>
            </a:r>
            <a:r>
              <a:rPr lang="en-US" smtClean="0">
                <a:sym typeface="Monotype Sorts" pitchFamily="2" charset="2"/>
              </a:rPr>
              <a:t> </a:t>
            </a:r>
            <a:r>
              <a:rPr lang="en-US" i="1" smtClean="0">
                <a:sym typeface="Monotype Sorts" pitchFamily="2" charset="2"/>
              </a:rPr>
              <a:t>B</a:t>
            </a:r>
            <a:br>
              <a:rPr lang="en-US" i="1" smtClean="0">
                <a:sym typeface="Monotype Sorts" pitchFamily="2" charset="2"/>
              </a:rPr>
            </a:br>
            <a:r>
              <a:rPr lang="en-US" i="1" smtClean="0">
                <a:sym typeface="Monotype Sorts" pitchFamily="2" charset="2"/>
              </a:rPr>
              <a:t>	B </a:t>
            </a:r>
            <a:r>
              <a:rPr lang="en-US" smtClean="0">
                <a:sym typeface="Symbol" pitchFamily="18" charset="2"/>
              </a:rPr>
              <a:t></a:t>
            </a:r>
            <a:r>
              <a:rPr lang="en-US" i="1" smtClean="0">
                <a:sym typeface="Monotype Sorts" pitchFamily="2" charset="2"/>
              </a:rPr>
              <a:t> C</a:t>
            </a:r>
            <a:r>
              <a:rPr lang="en-US" smtClean="0">
                <a:sym typeface="Monotype Sorts" pitchFamily="2" charset="2"/>
              </a:rPr>
              <a:t>}</a:t>
            </a:r>
            <a:br>
              <a:rPr lang="en-US" smtClean="0">
                <a:sym typeface="Monotype Sorts" pitchFamily="2" charset="2"/>
              </a:rPr>
            </a:br>
            <a:r>
              <a:rPr lang="en-US" smtClean="0">
                <a:sym typeface="Monotype Sorts" pitchFamily="2" charset="2"/>
              </a:rPr>
              <a:t>Key = {</a:t>
            </a:r>
            <a:r>
              <a:rPr lang="en-US" i="1" smtClean="0">
                <a:sym typeface="Monotype Sorts" pitchFamily="2" charset="2"/>
              </a:rPr>
              <a:t>A</a:t>
            </a:r>
            <a:r>
              <a:rPr lang="en-US" smtClean="0">
                <a:sym typeface="Monotype Sorts" pitchFamily="2" charset="2"/>
              </a:rPr>
              <a:t>}</a:t>
            </a:r>
          </a:p>
          <a:p>
            <a:pPr>
              <a:tabLst>
                <a:tab pos="744538" algn="l"/>
              </a:tabLst>
            </a:pPr>
            <a:r>
              <a:rPr lang="en-US" i="1" smtClean="0">
                <a:sym typeface="Monotype Sorts" pitchFamily="2" charset="2"/>
              </a:rPr>
              <a:t>R</a:t>
            </a:r>
            <a:r>
              <a:rPr lang="en-US" smtClean="0">
                <a:sym typeface="Monotype Sorts" pitchFamily="2" charset="2"/>
              </a:rPr>
              <a:t> is not in BCNF</a:t>
            </a:r>
          </a:p>
          <a:p>
            <a:pPr>
              <a:tabLst>
                <a:tab pos="744538" algn="l"/>
              </a:tabLst>
            </a:pPr>
            <a:r>
              <a:rPr lang="en-US" smtClean="0">
                <a:sym typeface="Monotype Sorts" pitchFamily="2" charset="2"/>
              </a:rPr>
              <a:t>Decomposition </a:t>
            </a:r>
            <a:r>
              <a:rPr lang="en-US" i="1" smtClean="0">
                <a:sym typeface="Monotype Sorts" pitchFamily="2" charset="2"/>
              </a:rPr>
              <a:t>R</a:t>
            </a:r>
            <a:r>
              <a:rPr lang="en-US" baseline="-25000" smtClean="0">
                <a:sym typeface="Monotype Sorts" pitchFamily="2" charset="2"/>
              </a:rPr>
              <a:t>1</a:t>
            </a:r>
            <a:r>
              <a:rPr lang="en-US" smtClean="0">
                <a:sym typeface="Monotype Sorts" pitchFamily="2" charset="2"/>
              </a:rPr>
              <a:t> = (</a:t>
            </a:r>
            <a:r>
              <a:rPr lang="en-US" i="1" smtClean="0">
                <a:sym typeface="Monotype Sorts" pitchFamily="2" charset="2"/>
              </a:rPr>
              <a:t>A, B),  R</a:t>
            </a:r>
            <a:r>
              <a:rPr lang="en-US" baseline="-25000" smtClean="0">
                <a:sym typeface="Monotype Sorts" pitchFamily="2" charset="2"/>
              </a:rPr>
              <a:t>2</a:t>
            </a:r>
            <a:r>
              <a:rPr lang="en-US" smtClean="0">
                <a:sym typeface="Monotype Sorts" pitchFamily="2" charset="2"/>
              </a:rPr>
              <a:t> = </a:t>
            </a:r>
            <a:r>
              <a:rPr lang="en-US" i="1" smtClean="0">
                <a:sym typeface="Monotype Sorts" pitchFamily="2" charset="2"/>
              </a:rPr>
              <a:t>(B, C)</a:t>
            </a:r>
          </a:p>
          <a:p>
            <a:pPr lvl="1">
              <a:tabLst>
                <a:tab pos="744538" algn="l"/>
              </a:tabLst>
            </a:pPr>
            <a:r>
              <a:rPr lang="en-US" sz="1800" i="1" smtClean="0">
                <a:sym typeface="Monotype Sorts" pitchFamily="2" charset="2"/>
              </a:rPr>
              <a:t>R</a:t>
            </a:r>
            <a:r>
              <a:rPr lang="en-US" sz="1800" baseline="-25000" smtClean="0">
                <a:sym typeface="Monotype Sorts" pitchFamily="2" charset="2"/>
              </a:rPr>
              <a:t>1</a:t>
            </a:r>
            <a:r>
              <a:rPr lang="en-US" sz="1800" i="1" baseline="-25000" smtClean="0">
                <a:sym typeface="Monotype Sorts" pitchFamily="2" charset="2"/>
              </a:rPr>
              <a:t> </a:t>
            </a:r>
            <a:r>
              <a:rPr lang="en-US" sz="1800" smtClean="0">
                <a:sym typeface="Monotype Sorts" pitchFamily="2" charset="2"/>
              </a:rPr>
              <a:t>and </a:t>
            </a:r>
            <a:r>
              <a:rPr lang="en-US" sz="1800" i="1" smtClean="0">
                <a:sym typeface="Monotype Sorts" pitchFamily="2" charset="2"/>
              </a:rPr>
              <a:t>R</a:t>
            </a:r>
            <a:r>
              <a:rPr lang="en-US" sz="1800" baseline="-25000" smtClean="0">
                <a:sym typeface="Monotype Sorts" pitchFamily="2" charset="2"/>
              </a:rPr>
              <a:t>2</a:t>
            </a:r>
            <a:r>
              <a:rPr lang="en-US" sz="1800" smtClean="0">
                <a:sym typeface="Monotype Sorts" pitchFamily="2" charset="2"/>
              </a:rPr>
              <a:t> in BCNF</a:t>
            </a:r>
          </a:p>
          <a:p>
            <a:pPr lvl="1">
              <a:tabLst>
                <a:tab pos="744538" algn="l"/>
              </a:tabLst>
            </a:pPr>
            <a:r>
              <a:rPr lang="en-US" sz="1800" smtClean="0">
                <a:sym typeface="Monotype Sorts" pitchFamily="2" charset="2"/>
              </a:rPr>
              <a:t>Lossless-join decomposition</a:t>
            </a:r>
          </a:p>
          <a:p>
            <a:pPr lvl="1">
              <a:tabLst>
                <a:tab pos="744538" algn="l"/>
              </a:tabLst>
            </a:pPr>
            <a:r>
              <a:rPr lang="en-US" sz="1800" smtClean="0">
                <a:sym typeface="Monotype Sorts" pitchFamily="2" charset="2"/>
              </a:rPr>
              <a:t>Dependency preserving</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Number Placeholder 4"/>
          <p:cNvSpPr>
            <a:spLocks noGrp="1"/>
          </p:cNvSpPr>
          <p:nvPr>
            <p:ph type="sldNum" sz="quarter" idx="11"/>
          </p:nvPr>
        </p:nvSpPr>
        <p:spPr>
          <a:noFill/>
        </p:spPr>
        <p:txBody>
          <a:bodyPr/>
          <a:lstStyle/>
          <a:p>
            <a:fld id="{83DEFC81-B9C7-4952-AE19-804823BD96CD}" type="slidenum">
              <a:rPr lang="en-US"/>
              <a:pPr/>
              <a:t>36</a:t>
            </a:fld>
            <a:endParaRPr lang="en-US"/>
          </a:p>
        </p:txBody>
      </p:sp>
      <p:sp>
        <p:nvSpPr>
          <p:cNvPr id="247810" name="Rectangle 2"/>
          <p:cNvSpPr>
            <a:spLocks noGrp="1" noChangeArrowheads="1"/>
          </p:cNvSpPr>
          <p:nvPr>
            <p:ph type="title"/>
          </p:nvPr>
        </p:nvSpPr>
        <p:spPr/>
        <p:txBody>
          <a:bodyPr/>
          <a:lstStyle/>
          <a:p>
            <a:pPr>
              <a:defRPr/>
            </a:pPr>
            <a:r>
              <a:rPr lang="en-US" smtClean="0"/>
              <a:t>Testing for BCNF</a:t>
            </a:r>
          </a:p>
        </p:txBody>
      </p:sp>
      <p:sp>
        <p:nvSpPr>
          <p:cNvPr id="178180" name="Rectangle 3"/>
          <p:cNvSpPr>
            <a:spLocks noGrp="1" noChangeArrowheads="1"/>
          </p:cNvSpPr>
          <p:nvPr>
            <p:ph type="body" idx="1"/>
          </p:nvPr>
        </p:nvSpPr>
        <p:spPr>
          <a:xfrm>
            <a:off x="571500" y="1114425"/>
            <a:ext cx="7881938" cy="4906963"/>
          </a:xfrm>
        </p:spPr>
        <p:txBody>
          <a:bodyPr/>
          <a:lstStyle/>
          <a:p>
            <a:pPr>
              <a:lnSpc>
                <a:spcPct val="90000"/>
              </a:lnSpc>
            </a:pPr>
            <a:r>
              <a:rPr lang="en-US" sz="1800" smtClean="0"/>
              <a:t>To check if a non-trivial dependency </a:t>
            </a:r>
            <a:r>
              <a:rPr lang="en-US" sz="1600" smtClean="0">
                <a:sym typeface="Symbol" pitchFamily="18" charset="2"/>
              </a:rPr>
              <a:t></a:t>
            </a:r>
            <a:r>
              <a:rPr lang="en-US" sz="1800" smtClean="0">
                <a:sym typeface="Greek Symbols" pitchFamily="18" charset="2"/>
              </a:rPr>
              <a:t></a:t>
            </a:r>
            <a:r>
              <a:rPr kumimoji="0" lang="en-US" sz="1800" smtClean="0">
                <a:sym typeface="Symbol" pitchFamily="18" charset="2"/>
              </a:rPr>
              <a:t></a:t>
            </a:r>
            <a:r>
              <a:rPr lang="en-US" sz="1600" i="1" smtClean="0">
                <a:sym typeface="Symbol" pitchFamily="18" charset="2"/>
              </a:rPr>
              <a:t></a:t>
            </a:r>
            <a:r>
              <a:rPr lang="en-US" sz="1800" i="1" smtClean="0">
                <a:sym typeface="Greek Symbols" pitchFamily="18" charset="2"/>
              </a:rPr>
              <a:t>  </a:t>
            </a:r>
            <a:r>
              <a:rPr lang="en-US" sz="1800" smtClean="0"/>
              <a:t>causes a violation of BCNF</a:t>
            </a:r>
          </a:p>
          <a:p>
            <a:pPr lvl="1">
              <a:lnSpc>
                <a:spcPct val="90000"/>
              </a:lnSpc>
              <a:buFont typeface="Monotype Sorts" pitchFamily="2" charset="2"/>
              <a:buNone/>
            </a:pPr>
            <a:r>
              <a:rPr lang="en-US" sz="1600" smtClean="0"/>
              <a:t>1.  compute </a:t>
            </a:r>
            <a:r>
              <a:rPr lang="en-US" sz="1400" smtClean="0">
                <a:sym typeface="Symbol" pitchFamily="18" charset="2"/>
              </a:rPr>
              <a:t></a:t>
            </a:r>
            <a:r>
              <a:rPr lang="en-US" sz="1600" baseline="30000" smtClean="0"/>
              <a:t>+</a:t>
            </a:r>
            <a:r>
              <a:rPr lang="en-US" sz="1600" smtClean="0"/>
              <a:t> (the attribute closure of </a:t>
            </a:r>
            <a:r>
              <a:rPr lang="en-US" sz="1400" smtClean="0">
                <a:sym typeface="Symbol" pitchFamily="18" charset="2"/>
              </a:rPr>
              <a:t></a:t>
            </a:r>
            <a:r>
              <a:rPr lang="en-US" sz="1600" smtClean="0"/>
              <a:t>), and </a:t>
            </a:r>
          </a:p>
          <a:p>
            <a:pPr lvl="1">
              <a:lnSpc>
                <a:spcPct val="90000"/>
              </a:lnSpc>
              <a:buFont typeface="Monotype Sorts" pitchFamily="2" charset="2"/>
              <a:buNone/>
            </a:pPr>
            <a:r>
              <a:rPr lang="en-US" sz="1600" smtClean="0"/>
              <a:t>2.  verify that it includes all attributes of </a:t>
            </a:r>
            <a:r>
              <a:rPr lang="en-US" sz="1600" i="1" smtClean="0"/>
              <a:t>R</a:t>
            </a:r>
            <a:r>
              <a:rPr lang="en-US" sz="1600" smtClean="0"/>
              <a:t>, that is, it is a superkey of </a:t>
            </a:r>
            <a:r>
              <a:rPr lang="en-US" sz="1600" i="1" smtClean="0"/>
              <a:t>R</a:t>
            </a:r>
            <a:r>
              <a:rPr lang="en-US" sz="1600" smtClean="0"/>
              <a:t>.</a:t>
            </a:r>
          </a:p>
          <a:p>
            <a:pPr>
              <a:lnSpc>
                <a:spcPct val="90000"/>
              </a:lnSpc>
            </a:pPr>
            <a:r>
              <a:rPr lang="en-US" sz="1800" smtClean="0">
                <a:solidFill>
                  <a:schemeClr val="tx2"/>
                </a:solidFill>
              </a:rPr>
              <a:t>Simplified test</a:t>
            </a:r>
            <a:r>
              <a:rPr lang="en-US" sz="1800" smtClean="0"/>
              <a:t>: To check if a relation schema </a:t>
            </a:r>
            <a:r>
              <a:rPr lang="en-US" sz="1800" i="1" smtClean="0"/>
              <a:t>R</a:t>
            </a:r>
            <a:r>
              <a:rPr lang="en-US" sz="1800" smtClean="0"/>
              <a:t> with a given set of functional dependencies F is in BCNF, it suffices to check only the dependencies in the given set </a:t>
            </a:r>
            <a:r>
              <a:rPr lang="en-US" sz="1800" i="1" smtClean="0"/>
              <a:t>F</a:t>
            </a:r>
            <a:r>
              <a:rPr lang="en-US" sz="1800" smtClean="0"/>
              <a:t> for violation of BCNF, rather than checking all dependencies in </a:t>
            </a:r>
            <a:r>
              <a:rPr lang="en-US" sz="1800" i="1" smtClean="0"/>
              <a:t>F</a:t>
            </a:r>
            <a:r>
              <a:rPr lang="en-US" sz="1800" baseline="30000" smtClean="0"/>
              <a:t>+</a:t>
            </a:r>
            <a:r>
              <a:rPr lang="en-US" sz="1800" smtClean="0"/>
              <a:t>.</a:t>
            </a:r>
          </a:p>
          <a:p>
            <a:pPr lvl="1">
              <a:lnSpc>
                <a:spcPct val="90000"/>
              </a:lnSpc>
            </a:pPr>
            <a:r>
              <a:rPr lang="en-US" sz="1600" smtClean="0"/>
              <a:t>We can show that if none of the dependencies in </a:t>
            </a:r>
            <a:r>
              <a:rPr lang="en-US" sz="1600" i="1" smtClean="0"/>
              <a:t>F</a:t>
            </a:r>
            <a:r>
              <a:rPr lang="en-US" sz="1600" smtClean="0"/>
              <a:t> causes a violation of BCNF, then none of the dependencies in </a:t>
            </a:r>
            <a:r>
              <a:rPr lang="en-US" sz="1600" i="1" smtClean="0"/>
              <a:t>F</a:t>
            </a:r>
            <a:r>
              <a:rPr lang="en-US" sz="1600" baseline="30000" smtClean="0"/>
              <a:t>+</a:t>
            </a:r>
            <a:r>
              <a:rPr lang="en-US" sz="1600" smtClean="0"/>
              <a:t> will cause a violation of BCNF either.</a:t>
            </a:r>
          </a:p>
          <a:p>
            <a:pPr>
              <a:lnSpc>
                <a:spcPct val="90000"/>
              </a:lnSpc>
            </a:pPr>
            <a:r>
              <a:rPr lang="en-US" sz="1800" smtClean="0"/>
              <a:t>However, using only F is </a:t>
            </a:r>
            <a:r>
              <a:rPr lang="en-US" sz="1800" smtClean="0">
                <a:solidFill>
                  <a:schemeClr val="tx2"/>
                </a:solidFill>
              </a:rPr>
              <a:t>incorrect</a:t>
            </a:r>
            <a:r>
              <a:rPr lang="en-US" sz="1800" smtClean="0"/>
              <a:t> when testing a relation in a decomposition of R</a:t>
            </a:r>
          </a:p>
          <a:p>
            <a:pPr lvl="1">
              <a:lnSpc>
                <a:spcPct val="90000"/>
              </a:lnSpc>
            </a:pPr>
            <a:r>
              <a:rPr lang="en-US" sz="1600" smtClean="0"/>
              <a:t>E.g. Consider </a:t>
            </a:r>
            <a:r>
              <a:rPr lang="en-US" sz="1600" i="1" smtClean="0"/>
              <a:t>R</a:t>
            </a:r>
            <a:r>
              <a:rPr lang="en-US" sz="1600" smtClean="0"/>
              <a:t> (</a:t>
            </a:r>
            <a:r>
              <a:rPr lang="en-US" sz="1600" i="1" smtClean="0"/>
              <a:t>A, B, C, D</a:t>
            </a:r>
            <a:r>
              <a:rPr lang="en-US" sz="1600" smtClean="0"/>
              <a:t>), with </a:t>
            </a:r>
            <a:r>
              <a:rPr lang="en-US" sz="1600" i="1" smtClean="0"/>
              <a:t>F</a:t>
            </a:r>
            <a:r>
              <a:rPr lang="en-US" sz="1600" smtClean="0"/>
              <a:t> = { </a:t>
            </a:r>
            <a:r>
              <a:rPr lang="en-US" sz="1600" i="1" smtClean="0"/>
              <a:t>A </a:t>
            </a:r>
            <a:r>
              <a:rPr lang="en-US" sz="1600" i="1" smtClean="0">
                <a:sym typeface="Symbol" pitchFamily="18" charset="2"/>
              </a:rPr>
              <a:t></a:t>
            </a:r>
            <a:r>
              <a:rPr lang="en-US" sz="1600" i="1" smtClean="0"/>
              <a:t>B, B </a:t>
            </a:r>
            <a:r>
              <a:rPr lang="en-US" sz="1600" i="1" smtClean="0">
                <a:sym typeface="Symbol" pitchFamily="18" charset="2"/>
              </a:rPr>
              <a:t></a:t>
            </a:r>
            <a:r>
              <a:rPr lang="en-US" sz="1600" i="1" smtClean="0"/>
              <a:t>C</a:t>
            </a:r>
            <a:r>
              <a:rPr lang="en-US" sz="1600" smtClean="0"/>
              <a:t>}</a:t>
            </a:r>
          </a:p>
          <a:p>
            <a:pPr lvl="2">
              <a:lnSpc>
                <a:spcPct val="90000"/>
              </a:lnSpc>
            </a:pPr>
            <a:r>
              <a:rPr lang="en-US" sz="1600" smtClean="0"/>
              <a:t>Decompose </a:t>
            </a:r>
            <a:r>
              <a:rPr lang="en-US" sz="1600" i="1" smtClean="0"/>
              <a:t>R</a:t>
            </a:r>
            <a:r>
              <a:rPr lang="en-US" sz="1600" smtClean="0"/>
              <a:t> into </a:t>
            </a:r>
            <a:r>
              <a:rPr lang="en-US" sz="1600" i="1" smtClean="0"/>
              <a:t>R</a:t>
            </a:r>
            <a:r>
              <a:rPr lang="en-US" sz="1600" baseline="-25000" smtClean="0"/>
              <a:t>1</a:t>
            </a:r>
            <a:r>
              <a:rPr lang="en-US" sz="1600" smtClean="0"/>
              <a:t>(</a:t>
            </a:r>
            <a:r>
              <a:rPr lang="en-US" sz="1600" i="1" smtClean="0"/>
              <a:t>A,B</a:t>
            </a:r>
            <a:r>
              <a:rPr lang="en-US" sz="1600" smtClean="0"/>
              <a:t>) and </a:t>
            </a:r>
            <a:r>
              <a:rPr lang="en-US" sz="1600" i="1" smtClean="0"/>
              <a:t>R</a:t>
            </a:r>
            <a:r>
              <a:rPr lang="en-US" sz="1600" baseline="-25000" smtClean="0"/>
              <a:t>2</a:t>
            </a:r>
            <a:r>
              <a:rPr lang="en-US" sz="1600" smtClean="0"/>
              <a:t>(</a:t>
            </a:r>
            <a:r>
              <a:rPr lang="en-US" sz="1600" i="1" smtClean="0"/>
              <a:t>A,C,D</a:t>
            </a:r>
            <a:r>
              <a:rPr lang="en-US" sz="1600" smtClean="0"/>
              <a:t>) </a:t>
            </a:r>
          </a:p>
          <a:p>
            <a:pPr lvl="2">
              <a:lnSpc>
                <a:spcPct val="90000"/>
              </a:lnSpc>
            </a:pPr>
            <a:r>
              <a:rPr lang="en-US" sz="1600" smtClean="0"/>
              <a:t>Neither of the dependencies in </a:t>
            </a:r>
            <a:r>
              <a:rPr lang="en-US" sz="1600" i="1" smtClean="0"/>
              <a:t>F</a:t>
            </a:r>
            <a:r>
              <a:rPr lang="en-US" sz="1600" smtClean="0"/>
              <a:t> contain only attributes from (</a:t>
            </a:r>
            <a:r>
              <a:rPr lang="en-US" sz="1600" i="1" smtClean="0"/>
              <a:t>A,C,D</a:t>
            </a:r>
            <a:r>
              <a:rPr lang="en-US" sz="1600" smtClean="0"/>
              <a:t>) so we might be mislead into thinking </a:t>
            </a:r>
            <a:r>
              <a:rPr lang="en-US" sz="1600" i="1" smtClean="0"/>
              <a:t>R</a:t>
            </a:r>
            <a:r>
              <a:rPr lang="en-US" sz="1600" baseline="-25000" smtClean="0"/>
              <a:t>2</a:t>
            </a:r>
            <a:r>
              <a:rPr lang="en-US" sz="1600" smtClean="0"/>
              <a:t> satisfies BCNF.  </a:t>
            </a:r>
          </a:p>
          <a:p>
            <a:pPr lvl="2">
              <a:lnSpc>
                <a:spcPct val="90000"/>
              </a:lnSpc>
            </a:pPr>
            <a:r>
              <a:rPr lang="en-US" sz="1600" smtClean="0"/>
              <a:t>In fact, dependency </a:t>
            </a:r>
            <a:r>
              <a:rPr lang="en-US" sz="1600" i="1" smtClean="0"/>
              <a:t>A</a:t>
            </a:r>
            <a:r>
              <a:rPr lang="en-US" sz="1600" smtClean="0"/>
              <a:t> </a:t>
            </a:r>
            <a:r>
              <a:rPr lang="en-US" sz="1600" smtClean="0">
                <a:sym typeface="Symbol" pitchFamily="18" charset="2"/>
              </a:rPr>
              <a:t></a:t>
            </a:r>
            <a:r>
              <a:rPr lang="en-US" sz="1600" smtClean="0"/>
              <a:t> </a:t>
            </a:r>
            <a:r>
              <a:rPr lang="en-US" sz="1600" i="1" smtClean="0"/>
              <a:t>C</a:t>
            </a:r>
            <a:r>
              <a:rPr lang="en-US" sz="1600" smtClean="0"/>
              <a:t> in </a:t>
            </a:r>
            <a:r>
              <a:rPr lang="en-US" sz="1600" i="1" smtClean="0"/>
              <a:t>F</a:t>
            </a:r>
            <a:r>
              <a:rPr lang="en-US" sz="1600" baseline="30000" smtClean="0"/>
              <a:t>+</a:t>
            </a:r>
            <a:r>
              <a:rPr lang="en-US" sz="1600" smtClean="0"/>
              <a:t> shows </a:t>
            </a:r>
            <a:r>
              <a:rPr lang="en-US" sz="1600" i="1" smtClean="0"/>
              <a:t>R</a:t>
            </a:r>
            <a:r>
              <a:rPr lang="en-US" sz="1600" baseline="-25000" smtClean="0"/>
              <a:t>2</a:t>
            </a:r>
            <a:r>
              <a:rPr lang="en-US" sz="1600" smtClean="0"/>
              <a:t> is not in BCNF.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Number Placeholder 4"/>
          <p:cNvSpPr>
            <a:spLocks noGrp="1"/>
          </p:cNvSpPr>
          <p:nvPr>
            <p:ph type="sldNum" sz="quarter" idx="11"/>
          </p:nvPr>
        </p:nvSpPr>
        <p:spPr>
          <a:noFill/>
        </p:spPr>
        <p:txBody>
          <a:bodyPr/>
          <a:lstStyle/>
          <a:p>
            <a:fld id="{D5A6E6A1-8FA4-45F7-B7B9-9F1C5DB06FB5}" type="slidenum">
              <a:rPr lang="en-US"/>
              <a:pPr/>
              <a:t>37</a:t>
            </a:fld>
            <a:endParaRPr lang="en-US"/>
          </a:p>
        </p:txBody>
      </p:sp>
      <p:sp>
        <p:nvSpPr>
          <p:cNvPr id="248834" name="Rectangle 2"/>
          <p:cNvSpPr>
            <a:spLocks noGrp="1" noChangeArrowheads="1"/>
          </p:cNvSpPr>
          <p:nvPr>
            <p:ph type="title"/>
          </p:nvPr>
        </p:nvSpPr>
        <p:spPr/>
        <p:txBody>
          <a:bodyPr/>
          <a:lstStyle/>
          <a:p>
            <a:pPr>
              <a:defRPr/>
            </a:pPr>
            <a:r>
              <a:rPr lang="en-US" smtClean="0"/>
              <a:t>BCNF Decomposition Algorithm</a:t>
            </a:r>
          </a:p>
        </p:txBody>
      </p:sp>
      <p:sp>
        <p:nvSpPr>
          <p:cNvPr id="179204" name="Rectangle 3"/>
          <p:cNvSpPr>
            <a:spLocks noGrp="1" noChangeArrowheads="1"/>
          </p:cNvSpPr>
          <p:nvPr>
            <p:ph type="body" idx="1"/>
          </p:nvPr>
        </p:nvSpPr>
        <p:spPr>
          <a:xfrm>
            <a:off x="1066800" y="990600"/>
            <a:ext cx="6724650" cy="4114800"/>
          </a:xfrm>
        </p:spPr>
        <p:txBody>
          <a:bodyPr>
            <a:normAutofit lnSpcReduction="10000"/>
          </a:bodyPr>
          <a:lstStyle/>
          <a:p>
            <a:pPr>
              <a:buFont typeface="Monotype Sorts" pitchFamily="2" charset="2"/>
              <a:buNone/>
              <a:tabLst>
                <a:tab pos="565150" algn="l"/>
                <a:tab pos="803275" algn="l"/>
                <a:tab pos="1489075" algn="l"/>
                <a:tab pos="1771650" algn="l"/>
              </a:tabLst>
            </a:pPr>
            <a:r>
              <a:rPr lang="en-US" sz="1800" i="1" smtClean="0"/>
              <a:t>	result </a:t>
            </a:r>
            <a:r>
              <a:rPr lang="en-US" sz="1800" smtClean="0"/>
              <a:t>:= {</a:t>
            </a:r>
            <a:r>
              <a:rPr lang="en-US" sz="1800" i="1" smtClean="0"/>
              <a:t>R</a:t>
            </a:r>
            <a:r>
              <a:rPr lang="en-US" sz="1800" smtClean="0"/>
              <a:t>};</a:t>
            </a:r>
            <a:br>
              <a:rPr lang="en-US" sz="1800" smtClean="0"/>
            </a:br>
            <a:r>
              <a:rPr lang="en-US" sz="1800" i="1" smtClean="0"/>
              <a:t>done </a:t>
            </a:r>
            <a:r>
              <a:rPr lang="en-US" sz="1800" smtClean="0"/>
              <a:t>:= false;</a:t>
            </a:r>
            <a:br>
              <a:rPr lang="en-US" sz="1800" smtClean="0"/>
            </a:br>
            <a:r>
              <a:rPr lang="en-US" sz="1800" smtClean="0"/>
              <a:t>compute </a:t>
            </a:r>
            <a:r>
              <a:rPr lang="en-US" sz="1800" i="1" smtClean="0"/>
              <a:t>F</a:t>
            </a:r>
            <a:r>
              <a:rPr lang="en-US" sz="1800" baseline="30000" smtClean="0"/>
              <a:t>+</a:t>
            </a:r>
            <a:r>
              <a:rPr lang="en-US" sz="1800" smtClean="0"/>
              <a:t>;</a:t>
            </a:r>
            <a:br>
              <a:rPr lang="en-US" sz="1800" smtClean="0"/>
            </a:br>
            <a:r>
              <a:rPr lang="en-US" sz="1800" b="1" smtClean="0"/>
              <a:t>while (not </a:t>
            </a:r>
            <a:r>
              <a:rPr lang="en-US" sz="1800" i="1" smtClean="0"/>
              <a:t>done) </a:t>
            </a:r>
            <a:r>
              <a:rPr lang="en-US" sz="1800" b="1" smtClean="0"/>
              <a:t>do</a:t>
            </a:r>
            <a:br>
              <a:rPr lang="en-US" sz="1800" b="1" smtClean="0"/>
            </a:br>
            <a:r>
              <a:rPr lang="en-US" sz="1800" b="1" smtClean="0"/>
              <a:t>	if </a:t>
            </a:r>
            <a:r>
              <a:rPr lang="en-US" sz="1800" smtClean="0"/>
              <a:t>(there is a schema </a:t>
            </a:r>
            <a:r>
              <a:rPr lang="en-US" sz="1800" i="1" smtClean="0"/>
              <a:t>R</a:t>
            </a:r>
            <a:r>
              <a:rPr lang="en-US" i="1" baseline="-25000" smtClean="0"/>
              <a:t>i</a:t>
            </a:r>
            <a:r>
              <a:rPr lang="en-US" i="1" smtClean="0"/>
              <a:t> </a:t>
            </a:r>
            <a:r>
              <a:rPr lang="en-US" sz="1800" smtClean="0"/>
              <a:t>in </a:t>
            </a:r>
            <a:r>
              <a:rPr lang="en-US" sz="1800" i="1" smtClean="0"/>
              <a:t>result </a:t>
            </a:r>
            <a:r>
              <a:rPr lang="en-US" sz="1800" smtClean="0"/>
              <a:t> that is not in BCNF)</a:t>
            </a:r>
            <a:br>
              <a:rPr lang="en-US" sz="1800" smtClean="0"/>
            </a:br>
            <a:r>
              <a:rPr lang="en-US" sz="1800" smtClean="0"/>
              <a:t>		</a:t>
            </a:r>
            <a:r>
              <a:rPr lang="en-US" sz="1800" b="1" smtClean="0"/>
              <a:t>then begin</a:t>
            </a:r>
            <a:br>
              <a:rPr lang="en-US" sz="1800" b="1" smtClean="0"/>
            </a:br>
            <a:r>
              <a:rPr lang="en-US" sz="1800" b="1" smtClean="0"/>
              <a:t>			</a:t>
            </a:r>
            <a:r>
              <a:rPr lang="en-US" sz="1800" smtClean="0"/>
              <a:t>let </a:t>
            </a:r>
            <a:r>
              <a:rPr lang="en-US" sz="1800" smtClean="0">
                <a:sym typeface="Symbol" pitchFamily="18" charset="2"/>
              </a:rPr>
              <a:t></a:t>
            </a:r>
            <a:r>
              <a:rPr lang="en-US" sz="1800" smtClean="0">
                <a:sym typeface="Greek Symbols" pitchFamily="18" charset="2"/>
              </a:rPr>
              <a:t> </a:t>
            </a:r>
            <a:r>
              <a:rPr lang="en-US" sz="1800" smtClean="0">
                <a:sym typeface="Symbol" pitchFamily="18" charset="2"/>
              </a:rPr>
              <a:t></a:t>
            </a:r>
            <a:r>
              <a:rPr lang="en-US" sz="1800" smtClean="0">
                <a:sym typeface="Monotype Sorts" pitchFamily="2" charset="2"/>
              </a:rPr>
              <a:t> </a:t>
            </a:r>
            <a:r>
              <a:rPr lang="en-US" sz="1800" i="1" smtClean="0">
                <a:sym typeface="Symbol" pitchFamily="18" charset="2"/>
              </a:rPr>
              <a:t></a:t>
            </a:r>
            <a:r>
              <a:rPr lang="en-US" sz="1800" i="1" smtClean="0">
                <a:sym typeface="Greek Symbols" pitchFamily="18" charset="2"/>
              </a:rPr>
              <a:t> </a:t>
            </a:r>
            <a:r>
              <a:rPr lang="en-US" sz="1800" smtClean="0">
                <a:sym typeface="Greek Symbols" pitchFamily="18" charset="2"/>
              </a:rPr>
              <a:t> be a nontrivial functional</a:t>
            </a:r>
            <a:br>
              <a:rPr lang="en-US" sz="1800" smtClean="0">
                <a:sym typeface="Greek Symbols" pitchFamily="18" charset="2"/>
              </a:rPr>
            </a:br>
            <a:r>
              <a:rPr lang="en-US" sz="1800" smtClean="0">
                <a:sym typeface="Greek Symbols" pitchFamily="18" charset="2"/>
              </a:rPr>
              <a:t>				dependency that holds on </a:t>
            </a:r>
            <a:r>
              <a:rPr lang="en-US" sz="1800" i="1" smtClean="0">
                <a:sym typeface="Greek Symbols" pitchFamily="18" charset="2"/>
              </a:rPr>
              <a:t>R</a:t>
            </a:r>
            <a:r>
              <a:rPr lang="en-US" sz="1800" i="1" baseline="-25000" smtClean="0">
                <a:sym typeface="Greek Symbols" pitchFamily="18" charset="2"/>
              </a:rPr>
              <a:t>i</a:t>
            </a:r>
            <a:r>
              <a:rPr lang="en-US" sz="1800" i="1" smtClean="0">
                <a:sym typeface="Greek Symbols" pitchFamily="18" charset="2"/>
              </a:rPr>
              <a:t/>
            </a:r>
            <a:br>
              <a:rPr lang="en-US" sz="1800" i="1" smtClean="0">
                <a:sym typeface="Greek Symbols" pitchFamily="18" charset="2"/>
              </a:rPr>
            </a:br>
            <a:r>
              <a:rPr lang="en-US" sz="1800" i="1" smtClean="0">
                <a:sym typeface="Greek Symbols" pitchFamily="18" charset="2"/>
              </a:rPr>
              <a:t>				</a:t>
            </a:r>
            <a:r>
              <a:rPr lang="en-US" sz="1800" smtClean="0">
                <a:sym typeface="Greek Symbols" pitchFamily="18" charset="2"/>
              </a:rPr>
              <a:t>such that </a:t>
            </a:r>
            <a:r>
              <a:rPr lang="en-US" sz="1800" smtClean="0">
                <a:sym typeface="Symbol" pitchFamily="18" charset="2"/>
              </a:rPr>
              <a:t></a:t>
            </a:r>
            <a:r>
              <a:rPr lang="en-US" sz="1800" smtClean="0">
                <a:sym typeface="Greek Symbols" pitchFamily="18" charset="2"/>
              </a:rPr>
              <a:t> </a:t>
            </a:r>
            <a:r>
              <a:rPr lang="en-US" sz="1800" smtClean="0">
                <a:sym typeface="Symbol" pitchFamily="18" charset="2"/>
              </a:rPr>
              <a:t></a:t>
            </a:r>
            <a:r>
              <a:rPr lang="en-US" sz="1800" smtClean="0">
                <a:sym typeface="Monotype Sorts" pitchFamily="2" charset="2"/>
              </a:rPr>
              <a:t> </a:t>
            </a:r>
            <a:r>
              <a:rPr lang="en-US" sz="1800" i="1" smtClean="0">
                <a:sym typeface="Greek Symbols" pitchFamily="18" charset="2"/>
              </a:rPr>
              <a:t>R</a:t>
            </a:r>
            <a:r>
              <a:rPr lang="en-US" i="1" baseline="-25000" smtClean="0">
                <a:sym typeface="Greek Symbols" pitchFamily="18" charset="2"/>
              </a:rPr>
              <a:t>i</a:t>
            </a:r>
            <a:r>
              <a:rPr lang="en-US" sz="1800" i="1" smtClean="0">
                <a:sym typeface="Greek Symbols" pitchFamily="18" charset="2"/>
              </a:rPr>
              <a:t> </a:t>
            </a:r>
            <a:r>
              <a:rPr lang="en-US" sz="1800" smtClean="0">
                <a:sym typeface="Greek Symbols" pitchFamily="18" charset="2"/>
              </a:rPr>
              <a:t>is not in </a:t>
            </a:r>
            <a:r>
              <a:rPr lang="en-US" sz="1800" i="1" smtClean="0">
                <a:sym typeface="Greek Symbols" pitchFamily="18" charset="2"/>
              </a:rPr>
              <a:t>F</a:t>
            </a:r>
            <a:r>
              <a:rPr lang="en-US" sz="1800" baseline="30000" smtClean="0">
                <a:sym typeface="Greek Symbols" pitchFamily="18" charset="2"/>
              </a:rPr>
              <a:t>+</a:t>
            </a:r>
            <a:r>
              <a:rPr lang="en-US" sz="1800" smtClean="0">
                <a:sym typeface="Greek Symbols" pitchFamily="18" charset="2"/>
              </a:rPr>
              <a:t>, </a:t>
            </a:r>
            <a:br>
              <a:rPr lang="en-US" sz="1800" smtClean="0">
                <a:sym typeface="Greek Symbols" pitchFamily="18" charset="2"/>
              </a:rPr>
            </a:br>
            <a:r>
              <a:rPr lang="en-US" sz="1800" smtClean="0">
                <a:sym typeface="Greek Symbols" pitchFamily="18" charset="2"/>
              </a:rPr>
              <a:t>				and </a:t>
            </a:r>
            <a:r>
              <a:rPr lang="en-US" sz="1800" smtClean="0">
                <a:sym typeface="Symbol" pitchFamily="18" charset="2"/>
              </a:rPr>
              <a:t></a:t>
            </a:r>
            <a:r>
              <a:rPr lang="en-US" sz="1800" smtClean="0">
                <a:sym typeface="Greek Symbols" pitchFamily="18" charset="2"/>
              </a:rPr>
              <a:t> </a:t>
            </a:r>
            <a:r>
              <a:rPr lang="en-US" sz="1800" smtClean="0">
                <a:sym typeface="Symbol" pitchFamily="18" charset="2"/>
              </a:rPr>
              <a:t> </a:t>
            </a:r>
            <a:r>
              <a:rPr lang="en-US" sz="1800" i="1" smtClean="0">
                <a:sym typeface="Symbol" pitchFamily="18" charset="2"/>
              </a:rPr>
              <a:t></a:t>
            </a:r>
            <a:r>
              <a:rPr lang="en-US" sz="1800" i="1" smtClean="0">
                <a:sym typeface="Greek Symbols" pitchFamily="18" charset="2"/>
              </a:rPr>
              <a:t>  = </a:t>
            </a:r>
            <a:r>
              <a:rPr lang="en-US" sz="1800" smtClean="0">
                <a:sym typeface="Symbol" pitchFamily="18" charset="2"/>
              </a:rPr>
              <a:t>;</a:t>
            </a:r>
            <a:br>
              <a:rPr lang="en-US" sz="1800" smtClean="0">
                <a:sym typeface="Symbol" pitchFamily="18" charset="2"/>
              </a:rPr>
            </a:br>
            <a:r>
              <a:rPr lang="en-US" sz="1800" smtClean="0">
                <a:sym typeface="Symbol" pitchFamily="18" charset="2"/>
              </a:rPr>
              <a:t>			   </a:t>
            </a:r>
            <a:r>
              <a:rPr lang="en-US" sz="1800" i="1" smtClean="0">
                <a:sym typeface="Symbol" pitchFamily="18" charset="2"/>
              </a:rPr>
              <a:t>result </a:t>
            </a:r>
            <a:r>
              <a:rPr lang="en-US" sz="1800" smtClean="0">
                <a:sym typeface="Symbol" pitchFamily="18" charset="2"/>
              </a:rPr>
              <a:t>:= (</a:t>
            </a:r>
            <a:r>
              <a:rPr lang="en-US" sz="1800" i="1" smtClean="0">
                <a:sym typeface="Symbol" pitchFamily="18" charset="2"/>
              </a:rPr>
              <a:t>result – R</a:t>
            </a:r>
            <a:r>
              <a:rPr lang="en-US" sz="1800" i="1" baseline="-25000" smtClean="0">
                <a:sym typeface="Symbol" pitchFamily="18" charset="2"/>
              </a:rPr>
              <a:t>i</a:t>
            </a:r>
            <a:r>
              <a:rPr lang="en-US" sz="1800" i="1" smtClean="0">
                <a:sym typeface="Symbol" pitchFamily="18" charset="2"/>
              </a:rPr>
              <a:t>) </a:t>
            </a:r>
            <a:r>
              <a:rPr lang="en-US" sz="1800" smtClean="0">
                <a:sym typeface="Symbol" pitchFamily="18" charset="2"/>
              </a:rPr>
              <a:t> (</a:t>
            </a:r>
            <a:r>
              <a:rPr lang="en-US" sz="1800" i="1" smtClean="0">
                <a:sym typeface="Symbol" pitchFamily="18" charset="2"/>
              </a:rPr>
              <a:t>R</a:t>
            </a:r>
            <a:r>
              <a:rPr lang="en-US" sz="1800" i="1" baseline="-25000" smtClean="0">
                <a:sym typeface="Symbol" pitchFamily="18" charset="2"/>
              </a:rPr>
              <a:t>i</a:t>
            </a:r>
            <a:r>
              <a:rPr lang="en-US" sz="1800" i="1" smtClean="0">
                <a:sym typeface="Symbol" pitchFamily="18" charset="2"/>
              </a:rPr>
              <a:t> – </a:t>
            </a:r>
            <a:r>
              <a:rPr lang="en-US" sz="1800" smtClean="0">
                <a:sym typeface="Greek Symbols" pitchFamily="18" charset="2"/>
              </a:rPr>
              <a:t>) </a:t>
            </a:r>
            <a:r>
              <a:rPr lang="en-US" sz="1800" smtClean="0">
                <a:sym typeface="Symbol" pitchFamily="18" charset="2"/>
              </a:rPr>
              <a:t> (</a:t>
            </a:r>
            <a:r>
              <a:rPr lang="en-US" sz="1800" smtClean="0">
                <a:sym typeface="Greek Symbols" pitchFamily="18" charset="2"/>
              </a:rPr>
              <a:t>, </a:t>
            </a:r>
            <a:r>
              <a:rPr lang="en-US" sz="1800" i="1" smtClean="0">
                <a:sym typeface="Symbol" pitchFamily="18" charset="2"/>
              </a:rPr>
              <a:t></a:t>
            </a:r>
            <a:r>
              <a:rPr lang="en-US" sz="1800" i="1" smtClean="0">
                <a:sym typeface="Greek Symbols" pitchFamily="18" charset="2"/>
              </a:rPr>
              <a:t> );</a:t>
            </a:r>
            <a:br>
              <a:rPr lang="en-US" sz="1800" i="1" smtClean="0">
                <a:sym typeface="Greek Symbols" pitchFamily="18" charset="2"/>
              </a:rPr>
            </a:br>
            <a:r>
              <a:rPr lang="en-US" sz="1800" i="1" smtClean="0">
                <a:sym typeface="Greek Symbols" pitchFamily="18" charset="2"/>
              </a:rPr>
              <a:t>	    	</a:t>
            </a:r>
            <a:r>
              <a:rPr lang="en-US" sz="1800" b="1" smtClean="0">
                <a:sym typeface="Greek Symbols" pitchFamily="18" charset="2"/>
              </a:rPr>
              <a:t>end</a:t>
            </a:r>
            <a:br>
              <a:rPr lang="en-US" sz="1800" b="1" smtClean="0">
                <a:sym typeface="Greek Symbols" pitchFamily="18" charset="2"/>
              </a:rPr>
            </a:br>
            <a:r>
              <a:rPr lang="en-US" sz="1800" b="1" smtClean="0">
                <a:sym typeface="Greek Symbols" pitchFamily="18" charset="2"/>
              </a:rPr>
              <a:t>		else</a:t>
            </a:r>
            <a:r>
              <a:rPr lang="en-US" sz="1800" i="1" smtClean="0">
                <a:sym typeface="Greek Symbols" pitchFamily="18" charset="2"/>
              </a:rPr>
              <a:t> done </a:t>
            </a:r>
            <a:r>
              <a:rPr lang="en-US" sz="1800" smtClean="0">
                <a:sym typeface="Greek Symbols" pitchFamily="18" charset="2"/>
              </a:rPr>
              <a:t>:= </a:t>
            </a:r>
            <a:r>
              <a:rPr lang="en-US" sz="1800" b="1" smtClean="0">
                <a:sym typeface="Greek Symbols" pitchFamily="18" charset="2"/>
              </a:rPr>
              <a:t>true;</a:t>
            </a:r>
          </a:p>
          <a:p>
            <a:pPr>
              <a:buFont typeface="Monotype Sorts" pitchFamily="2" charset="2"/>
              <a:buNone/>
              <a:tabLst>
                <a:tab pos="565150" algn="l"/>
                <a:tab pos="803275" algn="l"/>
                <a:tab pos="1489075" algn="l"/>
                <a:tab pos="1771650" algn="l"/>
              </a:tabLst>
            </a:pPr>
            <a:r>
              <a:rPr lang="en-US" sz="1800" smtClean="0">
                <a:sym typeface="Greek Symbols" pitchFamily="18" charset="2"/>
              </a:rPr>
              <a:t>Note:  each </a:t>
            </a:r>
            <a:r>
              <a:rPr lang="en-US" sz="1800" i="1" smtClean="0">
                <a:sym typeface="Greek Symbols" pitchFamily="18" charset="2"/>
              </a:rPr>
              <a:t>R</a:t>
            </a:r>
            <a:r>
              <a:rPr lang="en-US" sz="1800" i="1" baseline="-25000" smtClean="0">
                <a:sym typeface="Greek Symbols" pitchFamily="18" charset="2"/>
              </a:rPr>
              <a:t>i</a:t>
            </a:r>
            <a:r>
              <a:rPr lang="en-US" sz="1800" i="1" smtClean="0">
                <a:sym typeface="Greek Symbols" pitchFamily="18" charset="2"/>
              </a:rPr>
              <a:t> </a:t>
            </a:r>
            <a:r>
              <a:rPr lang="en-US" sz="1800" smtClean="0">
                <a:sym typeface="Greek Symbols" pitchFamily="18" charset="2"/>
              </a:rPr>
              <a:t>is in BCNF, and decomposition is lossless-join.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Number Placeholder 4"/>
          <p:cNvSpPr>
            <a:spLocks noGrp="1"/>
          </p:cNvSpPr>
          <p:nvPr>
            <p:ph type="sldNum" sz="quarter" idx="11"/>
          </p:nvPr>
        </p:nvSpPr>
        <p:spPr>
          <a:noFill/>
        </p:spPr>
        <p:txBody>
          <a:bodyPr/>
          <a:lstStyle/>
          <a:p>
            <a:fld id="{D3935D01-6259-4355-94CC-94E6ADFDA2AA}" type="slidenum">
              <a:rPr lang="en-US"/>
              <a:pPr/>
              <a:t>38</a:t>
            </a:fld>
            <a:endParaRPr lang="en-US"/>
          </a:p>
        </p:txBody>
      </p:sp>
      <p:sp>
        <p:nvSpPr>
          <p:cNvPr id="249858" name="Rectangle 2"/>
          <p:cNvSpPr>
            <a:spLocks noGrp="1" noChangeArrowheads="1"/>
          </p:cNvSpPr>
          <p:nvPr>
            <p:ph type="title"/>
          </p:nvPr>
        </p:nvSpPr>
        <p:spPr/>
        <p:txBody>
          <a:bodyPr/>
          <a:lstStyle/>
          <a:p>
            <a:pPr>
              <a:defRPr/>
            </a:pPr>
            <a:r>
              <a:rPr lang="en-US" smtClean="0"/>
              <a:t>Example of BCNF Decomposition</a:t>
            </a:r>
          </a:p>
        </p:txBody>
      </p:sp>
      <p:sp>
        <p:nvSpPr>
          <p:cNvPr id="180228" name="Rectangle 3"/>
          <p:cNvSpPr>
            <a:spLocks noGrp="1" noChangeArrowheads="1"/>
          </p:cNvSpPr>
          <p:nvPr>
            <p:ph type="body" idx="1"/>
          </p:nvPr>
        </p:nvSpPr>
        <p:spPr>
          <a:xfrm>
            <a:off x="1066800" y="1066800"/>
            <a:ext cx="7029450" cy="4114800"/>
          </a:xfrm>
        </p:spPr>
        <p:txBody>
          <a:bodyPr>
            <a:normAutofit fontScale="92500" lnSpcReduction="20000"/>
          </a:bodyPr>
          <a:lstStyle/>
          <a:p>
            <a:pPr>
              <a:lnSpc>
                <a:spcPct val="90000"/>
              </a:lnSpc>
              <a:tabLst>
                <a:tab pos="744538" algn="l"/>
                <a:tab pos="2574925" algn="l"/>
              </a:tabLst>
            </a:pPr>
            <a:r>
              <a:rPr lang="en-US" i="1" smtClean="0"/>
              <a:t>R = (branch-name, branch-city, assets,</a:t>
            </a:r>
            <a:br>
              <a:rPr lang="en-US" i="1" smtClean="0"/>
            </a:br>
            <a:r>
              <a:rPr lang="en-US" i="1" smtClean="0"/>
              <a:t>	customer-name, loan-number, amount)</a:t>
            </a:r>
            <a:br>
              <a:rPr lang="en-US" i="1" smtClean="0"/>
            </a:br>
            <a:r>
              <a:rPr lang="en-US" i="1" smtClean="0"/>
              <a:t>F = {branch-name </a:t>
            </a:r>
            <a:r>
              <a:rPr lang="en-US" smtClean="0">
                <a:sym typeface="Symbol" pitchFamily="18" charset="2"/>
              </a:rPr>
              <a:t></a:t>
            </a:r>
            <a:r>
              <a:rPr lang="en-US" smtClean="0">
                <a:sym typeface="Monotype Sorts" pitchFamily="2" charset="2"/>
              </a:rPr>
              <a:t> </a:t>
            </a:r>
            <a:r>
              <a:rPr lang="en-US" i="1" smtClean="0">
                <a:sym typeface="Monotype Sorts" pitchFamily="2" charset="2"/>
              </a:rPr>
              <a:t>assets branch-city</a:t>
            </a:r>
            <a:br>
              <a:rPr lang="en-US" i="1" smtClean="0">
                <a:sym typeface="Monotype Sorts" pitchFamily="2" charset="2"/>
              </a:rPr>
            </a:br>
            <a:r>
              <a:rPr lang="en-US" i="1" smtClean="0">
                <a:sym typeface="Monotype Sorts" pitchFamily="2" charset="2"/>
              </a:rPr>
              <a:t>	loan-number </a:t>
            </a:r>
            <a:r>
              <a:rPr lang="en-US" smtClean="0">
                <a:sym typeface="Symbol" pitchFamily="18" charset="2"/>
              </a:rPr>
              <a:t></a:t>
            </a:r>
            <a:r>
              <a:rPr lang="en-US" smtClean="0">
                <a:sym typeface="Monotype Sorts" pitchFamily="2" charset="2"/>
              </a:rPr>
              <a:t> </a:t>
            </a:r>
            <a:r>
              <a:rPr lang="en-US" i="1" smtClean="0">
                <a:sym typeface="Monotype Sorts" pitchFamily="2" charset="2"/>
              </a:rPr>
              <a:t>amount branch-name}</a:t>
            </a:r>
            <a:br>
              <a:rPr lang="en-US" i="1" smtClean="0">
                <a:sym typeface="Monotype Sorts" pitchFamily="2" charset="2"/>
              </a:rPr>
            </a:br>
            <a:r>
              <a:rPr lang="en-US" smtClean="0">
                <a:sym typeface="Monotype Sorts" pitchFamily="2" charset="2"/>
              </a:rPr>
              <a:t>Key = </a:t>
            </a:r>
            <a:r>
              <a:rPr lang="en-US" i="1" smtClean="0">
                <a:sym typeface="Monotype Sorts" pitchFamily="2" charset="2"/>
              </a:rPr>
              <a:t>{loan-number, customer-name}</a:t>
            </a:r>
          </a:p>
          <a:p>
            <a:pPr>
              <a:lnSpc>
                <a:spcPct val="90000"/>
              </a:lnSpc>
              <a:tabLst>
                <a:tab pos="744538" algn="l"/>
                <a:tab pos="2574925" algn="l"/>
              </a:tabLst>
            </a:pPr>
            <a:r>
              <a:rPr lang="en-US" smtClean="0">
                <a:sym typeface="Monotype Sorts" pitchFamily="2" charset="2"/>
              </a:rPr>
              <a:t>Decomposition</a:t>
            </a:r>
          </a:p>
          <a:p>
            <a:pPr lvl="1">
              <a:lnSpc>
                <a:spcPct val="90000"/>
              </a:lnSpc>
              <a:tabLst>
                <a:tab pos="744538" algn="l"/>
                <a:tab pos="2574925" algn="l"/>
              </a:tabLst>
            </a:pPr>
            <a:r>
              <a:rPr lang="en-US" sz="1800" i="1" smtClean="0">
                <a:sym typeface="Monotype Sorts" pitchFamily="2" charset="2"/>
              </a:rPr>
              <a:t>R</a:t>
            </a:r>
            <a:r>
              <a:rPr lang="en-US" sz="1800" baseline="-25000" smtClean="0">
                <a:sym typeface="Monotype Sorts" pitchFamily="2" charset="2"/>
              </a:rPr>
              <a:t>1</a:t>
            </a:r>
            <a:r>
              <a:rPr lang="en-US" sz="1800" smtClean="0">
                <a:sym typeface="Monotype Sorts" pitchFamily="2" charset="2"/>
              </a:rPr>
              <a:t> = (</a:t>
            </a:r>
            <a:r>
              <a:rPr lang="en-US" sz="1800" i="1" smtClean="0">
                <a:sym typeface="Monotype Sorts" pitchFamily="2" charset="2"/>
              </a:rPr>
              <a:t>branch-name, branch-city, assets)</a:t>
            </a:r>
          </a:p>
          <a:p>
            <a:pPr lvl="1">
              <a:lnSpc>
                <a:spcPct val="90000"/>
              </a:lnSpc>
              <a:tabLst>
                <a:tab pos="744538" algn="l"/>
                <a:tab pos="2574925" algn="l"/>
              </a:tabLst>
            </a:pPr>
            <a:r>
              <a:rPr lang="en-US" sz="1800" i="1" smtClean="0">
                <a:sym typeface="Monotype Sorts" pitchFamily="2" charset="2"/>
              </a:rPr>
              <a:t>R</a:t>
            </a:r>
            <a:r>
              <a:rPr lang="en-US" sz="1800" baseline="-25000" smtClean="0">
                <a:sym typeface="Monotype Sorts" pitchFamily="2" charset="2"/>
              </a:rPr>
              <a:t>2</a:t>
            </a:r>
            <a:r>
              <a:rPr lang="en-US" sz="1800" smtClean="0">
                <a:sym typeface="Monotype Sorts" pitchFamily="2" charset="2"/>
              </a:rPr>
              <a:t> = </a:t>
            </a:r>
            <a:r>
              <a:rPr lang="en-US" sz="1800" i="1" smtClean="0">
                <a:sym typeface="Monotype Sorts" pitchFamily="2" charset="2"/>
              </a:rPr>
              <a:t>(branch-name, customer-name, loan-number, amount)</a:t>
            </a:r>
          </a:p>
          <a:p>
            <a:pPr lvl="1">
              <a:lnSpc>
                <a:spcPct val="90000"/>
              </a:lnSpc>
              <a:tabLst>
                <a:tab pos="744538" algn="l"/>
                <a:tab pos="2574925" algn="l"/>
              </a:tabLst>
            </a:pPr>
            <a:r>
              <a:rPr lang="en-US" sz="1800" i="1" smtClean="0">
                <a:sym typeface="Monotype Sorts" pitchFamily="2" charset="2"/>
              </a:rPr>
              <a:t>R</a:t>
            </a:r>
            <a:r>
              <a:rPr lang="en-US" sz="1800" baseline="-25000" smtClean="0">
                <a:sym typeface="Monotype Sorts" pitchFamily="2" charset="2"/>
              </a:rPr>
              <a:t>3</a:t>
            </a:r>
            <a:r>
              <a:rPr lang="en-US" sz="1800" smtClean="0">
                <a:sym typeface="Monotype Sorts" pitchFamily="2" charset="2"/>
              </a:rPr>
              <a:t> = </a:t>
            </a:r>
            <a:r>
              <a:rPr lang="en-US" sz="1800" i="1" smtClean="0">
                <a:sym typeface="Monotype Sorts" pitchFamily="2" charset="2"/>
              </a:rPr>
              <a:t>(branch-name, loan-number, amount)</a:t>
            </a:r>
          </a:p>
          <a:p>
            <a:pPr lvl="1">
              <a:lnSpc>
                <a:spcPct val="90000"/>
              </a:lnSpc>
              <a:tabLst>
                <a:tab pos="744538" algn="l"/>
                <a:tab pos="2574925" algn="l"/>
              </a:tabLst>
            </a:pPr>
            <a:r>
              <a:rPr lang="en-US" sz="1800" i="1" smtClean="0">
                <a:sym typeface="Monotype Sorts" pitchFamily="2" charset="2"/>
              </a:rPr>
              <a:t>R</a:t>
            </a:r>
            <a:r>
              <a:rPr lang="en-US" sz="1800" baseline="-25000" smtClean="0">
                <a:sym typeface="Monotype Sorts" pitchFamily="2" charset="2"/>
              </a:rPr>
              <a:t>4</a:t>
            </a:r>
            <a:r>
              <a:rPr lang="en-US" sz="1800" smtClean="0">
                <a:sym typeface="Monotype Sorts" pitchFamily="2" charset="2"/>
              </a:rPr>
              <a:t> = </a:t>
            </a:r>
            <a:r>
              <a:rPr lang="en-US" sz="1800" i="1" smtClean="0">
                <a:sym typeface="Monotype Sorts" pitchFamily="2" charset="2"/>
              </a:rPr>
              <a:t>(customer-name, loan-number)</a:t>
            </a:r>
          </a:p>
          <a:p>
            <a:pPr>
              <a:lnSpc>
                <a:spcPct val="90000"/>
              </a:lnSpc>
              <a:tabLst>
                <a:tab pos="744538" algn="l"/>
                <a:tab pos="2574925" algn="l"/>
              </a:tabLst>
            </a:pPr>
            <a:r>
              <a:rPr lang="en-US" smtClean="0">
                <a:sym typeface="Monotype Sorts" pitchFamily="2" charset="2"/>
              </a:rPr>
              <a:t>Final decomposition </a:t>
            </a:r>
            <a:br>
              <a:rPr lang="en-US" smtClean="0">
                <a:sym typeface="Monotype Sorts" pitchFamily="2" charset="2"/>
              </a:rPr>
            </a:br>
            <a:r>
              <a:rPr lang="en-US" smtClean="0">
                <a:sym typeface="Monotype Sorts" pitchFamily="2" charset="2"/>
              </a:rPr>
              <a:t>		</a:t>
            </a:r>
            <a:r>
              <a:rPr lang="en-US" i="1" smtClean="0">
                <a:sym typeface="Monotype Sorts" pitchFamily="2" charset="2"/>
              </a:rPr>
              <a:t>R</a:t>
            </a:r>
            <a:r>
              <a:rPr lang="en-US" baseline="-25000" smtClean="0">
                <a:sym typeface="Monotype Sorts" pitchFamily="2" charset="2"/>
              </a:rPr>
              <a:t>1</a:t>
            </a:r>
            <a:r>
              <a:rPr lang="en-US" smtClean="0">
                <a:sym typeface="Monotype Sorts" pitchFamily="2" charset="2"/>
              </a:rPr>
              <a:t>, </a:t>
            </a:r>
            <a:r>
              <a:rPr lang="en-US" i="1" smtClean="0">
                <a:sym typeface="Monotype Sorts" pitchFamily="2" charset="2"/>
              </a:rPr>
              <a:t>R</a:t>
            </a:r>
            <a:r>
              <a:rPr lang="en-US" baseline="-25000" smtClean="0">
                <a:sym typeface="Monotype Sorts" pitchFamily="2" charset="2"/>
              </a:rPr>
              <a:t>3</a:t>
            </a:r>
            <a:r>
              <a:rPr lang="en-US" smtClean="0">
                <a:sym typeface="Monotype Sorts" pitchFamily="2" charset="2"/>
              </a:rPr>
              <a:t>, </a:t>
            </a:r>
            <a:r>
              <a:rPr lang="en-US" i="1" smtClean="0">
                <a:sym typeface="Monotype Sorts" pitchFamily="2" charset="2"/>
              </a:rPr>
              <a:t>R</a:t>
            </a:r>
            <a:r>
              <a:rPr lang="en-US" baseline="-25000" smtClean="0">
                <a:sym typeface="Monotype Sorts" pitchFamily="2" charset="2"/>
              </a:rPr>
              <a:t>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Number Placeholder 4"/>
          <p:cNvSpPr>
            <a:spLocks noGrp="1"/>
          </p:cNvSpPr>
          <p:nvPr>
            <p:ph type="sldNum" sz="quarter" idx="11"/>
          </p:nvPr>
        </p:nvSpPr>
        <p:spPr>
          <a:noFill/>
        </p:spPr>
        <p:txBody>
          <a:bodyPr/>
          <a:lstStyle/>
          <a:p>
            <a:fld id="{5CC020CE-FCDF-402A-A98E-8E845C51E6B1}" type="slidenum">
              <a:rPr lang="en-US"/>
              <a:pPr/>
              <a:t>39</a:t>
            </a:fld>
            <a:endParaRPr lang="en-US"/>
          </a:p>
        </p:txBody>
      </p:sp>
      <p:sp>
        <p:nvSpPr>
          <p:cNvPr id="250882" name="Rectangle 2"/>
          <p:cNvSpPr>
            <a:spLocks noGrp="1" noChangeArrowheads="1"/>
          </p:cNvSpPr>
          <p:nvPr>
            <p:ph type="title"/>
          </p:nvPr>
        </p:nvSpPr>
        <p:spPr/>
        <p:txBody>
          <a:bodyPr/>
          <a:lstStyle/>
          <a:p>
            <a:pPr>
              <a:defRPr/>
            </a:pPr>
            <a:r>
              <a:rPr lang="en-US" smtClean="0"/>
              <a:t>Testing Decomposition for BCNF</a:t>
            </a:r>
          </a:p>
        </p:txBody>
      </p:sp>
      <p:sp>
        <p:nvSpPr>
          <p:cNvPr id="181252" name="Rectangle 3"/>
          <p:cNvSpPr>
            <a:spLocks noGrp="1" noChangeArrowheads="1"/>
          </p:cNvSpPr>
          <p:nvPr>
            <p:ph type="body" idx="1"/>
          </p:nvPr>
        </p:nvSpPr>
        <p:spPr>
          <a:xfrm>
            <a:off x="550863" y="1196975"/>
            <a:ext cx="7975600" cy="3914775"/>
          </a:xfrm>
        </p:spPr>
        <p:txBody>
          <a:bodyPr>
            <a:normAutofit fontScale="92500" lnSpcReduction="10000"/>
          </a:bodyPr>
          <a:lstStyle/>
          <a:p>
            <a:r>
              <a:rPr lang="en-US" smtClean="0"/>
              <a:t>To check if a relation </a:t>
            </a:r>
            <a:r>
              <a:rPr lang="en-US" i="1" smtClean="0"/>
              <a:t>R</a:t>
            </a:r>
            <a:r>
              <a:rPr lang="en-US" i="1" baseline="-25000" smtClean="0"/>
              <a:t>i</a:t>
            </a:r>
            <a:r>
              <a:rPr lang="en-US" smtClean="0"/>
              <a:t> in a decomposition of </a:t>
            </a:r>
            <a:r>
              <a:rPr lang="en-US" i="1" smtClean="0"/>
              <a:t>R</a:t>
            </a:r>
            <a:r>
              <a:rPr lang="en-US" smtClean="0"/>
              <a:t> is in BCNF, </a:t>
            </a:r>
          </a:p>
          <a:p>
            <a:pPr lvl="1"/>
            <a:r>
              <a:rPr lang="en-US" sz="1800" smtClean="0"/>
              <a:t>Either test R</a:t>
            </a:r>
            <a:r>
              <a:rPr lang="en-US" sz="2000" baseline="-25000" smtClean="0"/>
              <a:t>i </a:t>
            </a:r>
            <a:r>
              <a:rPr lang="en-US" sz="1800" smtClean="0"/>
              <a:t>for BCNF with respect to the </a:t>
            </a:r>
            <a:r>
              <a:rPr lang="en-US" sz="1800" smtClean="0">
                <a:solidFill>
                  <a:schemeClr val="tx2"/>
                </a:solidFill>
              </a:rPr>
              <a:t>restriction</a:t>
            </a:r>
            <a:r>
              <a:rPr lang="en-US" sz="1800" smtClean="0"/>
              <a:t> of F to R</a:t>
            </a:r>
            <a:r>
              <a:rPr lang="en-US" sz="2000" baseline="-25000" smtClean="0"/>
              <a:t>i</a:t>
            </a:r>
            <a:r>
              <a:rPr lang="en-US" sz="1800" smtClean="0"/>
              <a:t>  (that is, all FDs in F</a:t>
            </a:r>
            <a:r>
              <a:rPr lang="en-US" sz="1800" baseline="30000" smtClean="0"/>
              <a:t>+</a:t>
            </a:r>
            <a:r>
              <a:rPr lang="en-US" sz="1800" smtClean="0"/>
              <a:t> that contain only attributes from R</a:t>
            </a:r>
            <a:r>
              <a:rPr lang="en-US" sz="1800" baseline="-25000" smtClean="0"/>
              <a:t>i</a:t>
            </a:r>
            <a:r>
              <a:rPr lang="en-US" sz="1600" smtClean="0"/>
              <a:t>)</a:t>
            </a:r>
          </a:p>
          <a:p>
            <a:pPr lvl="1"/>
            <a:r>
              <a:rPr lang="en-US" sz="1800" smtClean="0"/>
              <a:t>or use the original set of dependencies </a:t>
            </a:r>
            <a:r>
              <a:rPr lang="en-US" sz="1800" i="1" smtClean="0"/>
              <a:t>F</a:t>
            </a:r>
            <a:r>
              <a:rPr lang="en-US" sz="1800" smtClean="0"/>
              <a:t> that hold on </a:t>
            </a:r>
            <a:r>
              <a:rPr lang="en-US" sz="1800" i="1" smtClean="0"/>
              <a:t>R</a:t>
            </a:r>
            <a:r>
              <a:rPr lang="en-US" sz="1800" smtClean="0"/>
              <a:t>, but with the following test:</a:t>
            </a:r>
          </a:p>
          <a:p>
            <a:pPr lvl="3"/>
            <a:r>
              <a:rPr lang="en-US" sz="1800" smtClean="0"/>
              <a:t>for every set of attributes </a:t>
            </a:r>
            <a:r>
              <a:rPr lang="en-US" sz="1800" smtClean="0">
                <a:sym typeface="Symbol" pitchFamily="18" charset="2"/>
              </a:rPr>
              <a:t>  </a:t>
            </a:r>
            <a:r>
              <a:rPr lang="en-US" sz="1800" i="1" smtClean="0"/>
              <a:t>R</a:t>
            </a:r>
            <a:r>
              <a:rPr lang="en-US" sz="1800" i="1" baseline="-25000" smtClean="0"/>
              <a:t>i</a:t>
            </a:r>
            <a:r>
              <a:rPr lang="en-US" sz="1800" smtClean="0"/>
              <a:t>, check that </a:t>
            </a:r>
            <a:r>
              <a:rPr lang="en-US" sz="1800" smtClean="0">
                <a:sym typeface="Symbol" pitchFamily="18" charset="2"/>
              </a:rPr>
              <a:t></a:t>
            </a:r>
            <a:r>
              <a:rPr lang="en-US" sz="1800" baseline="30000" smtClean="0"/>
              <a:t>+</a:t>
            </a:r>
            <a:r>
              <a:rPr lang="en-US" sz="1800" smtClean="0"/>
              <a:t> (the attribute closure of </a:t>
            </a:r>
            <a:r>
              <a:rPr lang="en-US" sz="1800" smtClean="0">
                <a:sym typeface="Symbol" pitchFamily="18" charset="2"/>
              </a:rPr>
              <a:t></a:t>
            </a:r>
            <a:r>
              <a:rPr lang="en-US" sz="1800" smtClean="0"/>
              <a:t>) either includes no attribute of </a:t>
            </a:r>
            <a:r>
              <a:rPr lang="en-US" sz="1800" i="1" smtClean="0"/>
              <a:t>R</a:t>
            </a:r>
            <a:r>
              <a:rPr lang="en-US" sz="1800" i="1" baseline="-25000" smtClean="0"/>
              <a:t>i</a:t>
            </a:r>
            <a:r>
              <a:rPr lang="en-US" sz="1800" smtClean="0"/>
              <a:t>- </a:t>
            </a:r>
            <a:r>
              <a:rPr lang="en-US" sz="1800" smtClean="0">
                <a:sym typeface="Symbol" pitchFamily="18" charset="2"/>
              </a:rPr>
              <a:t></a:t>
            </a:r>
            <a:r>
              <a:rPr lang="en-US" sz="1800" smtClean="0"/>
              <a:t>, or includes all attributes of </a:t>
            </a:r>
            <a:r>
              <a:rPr lang="en-US" sz="1800" i="1" smtClean="0"/>
              <a:t>R</a:t>
            </a:r>
            <a:r>
              <a:rPr lang="en-US" sz="1800" i="1" baseline="-25000" smtClean="0"/>
              <a:t>i</a:t>
            </a:r>
            <a:r>
              <a:rPr lang="en-US" sz="1800" smtClean="0"/>
              <a:t>.</a:t>
            </a:r>
          </a:p>
          <a:p>
            <a:pPr lvl="2"/>
            <a:r>
              <a:rPr lang="en-US" sz="1800" smtClean="0"/>
              <a:t>If the condition is violated by some </a:t>
            </a:r>
            <a:r>
              <a:rPr lang="en-US" sz="1800" smtClean="0">
                <a:sym typeface="Symbol" pitchFamily="18" charset="2"/>
              </a:rPr>
              <a:t></a:t>
            </a:r>
            <a:r>
              <a:rPr lang="en-US" sz="1800" smtClean="0">
                <a:sym typeface="Greek Symbols" pitchFamily="18" charset="2"/>
              </a:rPr>
              <a:t></a:t>
            </a:r>
            <a:r>
              <a:rPr lang="en-US" sz="1800" smtClean="0">
                <a:sym typeface="Symbol" pitchFamily="18" charset="2"/>
              </a:rPr>
              <a:t> </a:t>
            </a:r>
            <a:r>
              <a:rPr lang="en-US" sz="1800" i="1" smtClean="0">
                <a:sym typeface="Symbol" pitchFamily="18" charset="2"/>
              </a:rPr>
              <a:t></a:t>
            </a:r>
            <a:r>
              <a:rPr lang="en-US" sz="1800" smtClean="0"/>
              <a:t>  in </a:t>
            </a:r>
            <a:r>
              <a:rPr lang="en-US" sz="1800" i="1" smtClean="0"/>
              <a:t>F</a:t>
            </a:r>
            <a:r>
              <a:rPr lang="en-US" sz="1800" smtClean="0"/>
              <a:t>, the dependency</a:t>
            </a:r>
            <a:br>
              <a:rPr lang="en-US" sz="1800" smtClean="0"/>
            </a:br>
            <a:r>
              <a:rPr lang="en-US" sz="1800" smtClean="0"/>
              <a:t>      </a:t>
            </a:r>
            <a:r>
              <a:rPr lang="en-US" sz="1800" smtClean="0">
                <a:sym typeface="Symbol" pitchFamily="18" charset="2"/>
              </a:rPr>
              <a:t></a:t>
            </a:r>
            <a:r>
              <a:rPr lang="en-US" sz="1800" smtClean="0">
                <a:sym typeface="Greek Symbols" pitchFamily="18" charset="2"/>
              </a:rPr>
              <a:t></a:t>
            </a:r>
            <a:r>
              <a:rPr lang="en-US" sz="1800" smtClean="0">
                <a:sym typeface="Symbol" pitchFamily="18" charset="2"/>
              </a:rPr>
              <a:t> (</a:t>
            </a:r>
            <a:r>
              <a:rPr lang="en-US" sz="1800" baseline="30000" smtClean="0">
                <a:sym typeface="Symbol" pitchFamily="18" charset="2"/>
              </a:rPr>
              <a:t>+ </a:t>
            </a:r>
            <a:r>
              <a:rPr lang="en-US" sz="1800" smtClean="0">
                <a:sym typeface="Symbol" pitchFamily="18" charset="2"/>
              </a:rPr>
              <a:t>- </a:t>
            </a:r>
            <a:r>
              <a:rPr lang="en-US" sz="1800" smtClean="0">
                <a:sym typeface="Greek Symbols" pitchFamily="18" charset="2"/>
              </a:rPr>
              <a:t></a:t>
            </a:r>
            <a:r>
              <a:rPr lang="en-US" sz="1800" smtClean="0">
                <a:sym typeface="Symbol" pitchFamily="18" charset="2"/>
              </a:rPr>
              <a:t>)  </a:t>
            </a:r>
            <a:r>
              <a:rPr lang="en-US" sz="1800" i="1" smtClean="0"/>
              <a:t>R</a:t>
            </a:r>
            <a:r>
              <a:rPr lang="en-US" sz="1800" i="1" baseline="-25000" smtClean="0"/>
              <a:t>i</a:t>
            </a:r>
            <a:r>
              <a:rPr lang="en-US" sz="1800" baseline="30000" smtClean="0"/>
              <a:t/>
            </a:r>
            <a:br>
              <a:rPr lang="en-US" sz="1800" baseline="30000" smtClean="0"/>
            </a:br>
            <a:r>
              <a:rPr lang="en-US" sz="1800" smtClean="0"/>
              <a:t>can be shown to hold on </a:t>
            </a:r>
            <a:r>
              <a:rPr lang="en-US" sz="1800" i="1" smtClean="0"/>
              <a:t>R</a:t>
            </a:r>
            <a:r>
              <a:rPr lang="en-US" sz="1800" i="1" baseline="-25000" smtClean="0"/>
              <a:t>i</a:t>
            </a:r>
            <a:r>
              <a:rPr lang="en-US" sz="1800" smtClean="0"/>
              <a:t>, and </a:t>
            </a:r>
            <a:r>
              <a:rPr lang="en-US" sz="1800" i="1" smtClean="0"/>
              <a:t>R</a:t>
            </a:r>
            <a:r>
              <a:rPr lang="en-US" sz="1800" i="1" baseline="-25000" smtClean="0"/>
              <a:t>i</a:t>
            </a:r>
            <a:r>
              <a:rPr lang="en-US" sz="1800" smtClean="0"/>
              <a:t> violates BCNF.</a:t>
            </a:r>
          </a:p>
          <a:p>
            <a:pPr lvl="2"/>
            <a:r>
              <a:rPr lang="en-US" sz="1800" smtClean="0"/>
              <a:t>We use above dependency to decompose </a:t>
            </a:r>
            <a:r>
              <a:rPr lang="en-US" sz="1800" i="1" smtClean="0"/>
              <a:t>R</a:t>
            </a:r>
            <a:r>
              <a:rPr lang="en-US" sz="1800" i="1" baseline="-25000" smtClean="0"/>
              <a:t>i</a:t>
            </a:r>
            <a:endParaRPr lang="en-US" sz="1800" i="1"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Number Placeholder 4"/>
          <p:cNvSpPr>
            <a:spLocks noGrp="1"/>
          </p:cNvSpPr>
          <p:nvPr>
            <p:ph type="sldNum" sz="quarter" idx="11"/>
          </p:nvPr>
        </p:nvSpPr>
        <p:spPr>
          <a:noFill/>
        </p:spPr>
        <p:txBody>
          <a:bodyPr/>
          <a:lstStyle/>
          <a:p>
            <a:fld id="{0A13D86C-FB2A-4FE6-B9EC-C0D65111ECC8}" type="slidenum">
              <a:rPr lang="en-US"/>
              <a:pPr/>
              <a:t>4</a:t>
            </a:fld>
            <a:endParaRPr lang="en-US"/>
          </a:p>
        </p:txBody>
      </p:sp>
      <p:sp>
        <p:nvSpPr>
          <p:cNvPr id="323586" name="Rectangle 1026"/>
          <p:cNvSpPr>
            <a:spLocks noGrp="1" noChangeArrowheads="1"/>
          </p:cNvSpPr>
          <p:nvPr>
            <p:ph type="title"/>
          </p:nvPr>
        </p:nvSpPr>
        <p:spPr/>
        <p:txBody>
          <a:bodyPr>
            <a:normAutofit fontScale="90000"/>
          </a:bodyPr>
          <a:lstStyle/>
          <a:p>
            <a:pPr>
              <a:defRPr/>
            </a:pPr>
            <a:r>
              <a:rPr lang="en-US" smtClean="0"/>
              <a:t>Pitfalls in Relational Database Design</a:t>
            </a:r>
          </a:p>
        </p:txBody>
      </p:sp>
      <p:sp>
        <p:nvSpPr>
          <p:cNvPr id="133124" name="Rectangle 1027"/>
          <p:cNvSpPr>
            <a:spLocks noGrp="1" noChangeArrowheads="1"/>
          </p:cNvSpPr>
          <p:nvPr>
            <p:ph type="body" idx="1"/>
          </p:nvPr>
        </p:nvSpPr>
        <p:spPr>
          <a:xfrm>
            <a:off x="1066800" y="1447800"/>
            <a:ext cx="6800850" cy="4114800"/>
          </a:xfrm>
        </p:spPr>
        <p:txBody>
          <a:bodyPr>
            <a:normAutofit fontScale="92500"/>
          </a:bodyPr>
          <a:lstStyle/>
          <a:p>
            <a:pPr algn="just"/>
            <a:r>
              <a:rPr lang="en-US" dirty="0" smtClean="0"/>
              <a:t>Relational database design requires that we find a “good” collection of relation schemas.  A bad design may lead to </a:t>
            </a:r>
          </a:p>
          <a:p>
            <a:pPr lvl="1" algn="just"/>
            <a:r>
              <a:rPr lang="en-US" sz="1800" dirty="0" smtClean="0"/>
              <a:t>Repetition of Information.</a:t>
            </a:r>
          </a:p>
          <a:p>
            <a:pPr lvl="1" algn="just"/>
            <a:r>
              <a:rPr lang="en-US" sz="1800" dirty="0" smtClean="0"/>
              <a:t>Inability to represent certain information.</a:t>
            </a:r>
          </a:p>
          <a:p>
            <a:pPr algn="just"/>
            <a:r>
              <a:rPr lang="en-US" dirty="0" smtClean="0"/>
              <a:t>Design Goals:</a:t>
            </a:r>
          </a:p>
          <a:p>
            <a:pPr lvl="1" algn="just"/>
            <a:r>
              <a:rPr lang="en-US" sz="1800" dirty="0" smtClean="0"/>
              <a:t>Avoid redundant data</a:t>
            </a:r>
          </a:p>
          <a:p>
            <a:pPr lvl="1" algn="just"/>
            <a:r>
              <a:rPr lang="en-US" sz="1800" dirty="0" smtClean="0"/>
              <a:t>Ensure that relationships among attributes are represented </a:t>
            </a:r>
          </a:p>
          <a:p>
            <a:pPr lvl="1" algn="just"/>
            <a:r>
              <a:rPr lang="en-US" sz="1800" dirty="0" smtClean="0"/>
              <a:t>Facilitate the checking of updates for violation of database integrity constraints.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Number Placeholder 4"/>
          <p:cNvSpPr>
            <a:spLocks noGrp="1"/>
          </p:cNvSpPr>
          <p:nvPr>
            <p:ph type="sldNum" sz="quarter" idx="11"/>
          </p:nvPr>
        </p:nvSpPr>
        <p:spPr>
          <a:noFill/>
        </p:spPr>
        <p:txBody>
          <a:bodyPr/>
          <a:lstStyle/>
          <a:p>
            <a:fld id="{6213D5D2-4824-4A3E-A0E4-AA0CA0269311}" type="slidenum">
              <a:rPr lang="en-US"/>
              <a:pPr/>
              <a:t>40</a:t>
            </a:fld>
            <a:endParaRPr lang="en-US"/>
          </a:p>
        </p:txBody>
      </p:sp>
      <p:sp>
        <p:nvSpPr>
          <p:cNvPr id="251906" name="Rectangle 2"/>
          <p:cNvSpPr>
            <a:spLocks noGrp="1" noChangeArrowheads="1"/>
          </p:cNvSpPr>
          <p:nvPr>
            <p:ph type="title"/>
          </p:nvPr>
        </p:nvSpPr>
        <p:spPr/>
        <p:txBody>
          <a:bodyPr>
            <a:normAutofit fontScale="90000"/>
          </a:bodyPr>
          <a:lstStyle/>
          <a:p>
            <a:pPr>
              <a:defRPr/>
            </a:pPr>
            <a:r>
              <a:rPr lang="en-US" smtClean="0"/>
              <a:t>BCNF and Dependency Preservation</a:t>
            </a:r>
          </a:p>
        </p:txBody>
      </p:sp>
      <p:sp>
        <p:nvSpPr>
          <p:cNvPr id="182276" name="Text Box 3"/>
          <p:cNvSpPr>
            <a:spLocks noChangeArrowheads="1"/>
          </p:cNvSpPr>
          <p:nvPr>
            <p:ph type="body" idx="1"/>
          </p:nvPr>
        </p:nvSpPr>
        <p:spPr>
          <a:xfrm>
            <a:off x="1219200" y="2133600"/>
            <a:ext cx="6724650" cy="4114800"/>
          </a:xfrm>
          <a:noFill/>
        </p:spPr>
        <p:txBody>
          <a:bodyPr>
            <a:normAutofit fontScale="92500" lnSpcReduction="10000"/>
          </a:bodyPr>
          <a:lstStyle/>
          <a:p>
            <a:pPr>
              <a:tabLst>
                <a:tab pos="744538" algn="l"/>
                <a:tab pos="2679700" algn="l"/>
              </a:tabLst>
            </a:pPr>
            <a:r>
              <a:rPr lang="en-US" i="1" smtClean="0"/>
              <a:t>R = (J, K, L)</a:t>
            </a:r>
            <a:br>
              <a:rPr lang="en-US" i="1" smtClean="0"/>
            </a:br>
            <a:r>
              <a:rPr lang="en-US" i="1" smtClean="0"/>
              <a:t>F = {JK </a:t>
            </a:r>
            <a:r>
              <a:rPr lang="en-US" smtClean="0">
                <a:sym typeface="Symbol" pitchFamily="18" charset="2"/>
              </a:rPr>
              <a:t></a:t>
            </a:r>
            <a:r>
              <a:rPr lang="en-US" smtClean="0">
                <a:sym typeface="Monotype Sorts" pitchFamily="2" charset="2"/>
              </a:rPr>
              <a:t> </a:t>
            </a:r>
            <a:r>
              <a:rPr lang="en-US" i="1" smtClean="0">
                <a:sym typeface="Monotype Sorts" pitchFamily="2" charset="2"/>
              </a:rPr>
              <a:t>L</a:t>
            </a:r>
            <a:br>
              <a:rPr lang="en-US" i="1" smtClean="0">
                <a:sym typeface="Monotype Sorts" pitchFamily="2" charset="2"/>
              </a:rPr>
            </a:br>
            <a:r>
              <a:rPr lang="en-US" i="1" smtClean="0">
                <a:sym typeface="Monotype Sorts" pitchFamily="2" charset="2"/>
              </a:rPr>
              <a:t>	L </a:t>
            </a:r>
            <a:r>
              <a:rPr lang="en-US" smtClean="0">
                <a:sym typeface="Symbol" pitchFamily="18" charset="2"/>
              </a:rPr>
              <a:t></a:t>
            </a:r>
            <a:r>
              <a:rPr lang="en-US" smtClean="0">
                <a:sym typeface="Monotype Sorts" pitchFamily="2" charset="2"/>
              </a:rPr>
              <a:t> </a:t>
            </a:r>
            <a:r>
              <a:rPr lang="en-US" i="1" smtClean="0">
                <a:sym typeface="Monotype Sorts" pitchFamily="2" charset="2"/>
              </a:rPr>
              <a:t>K</a:t>
            </a:r>
            <a:r>
              <a:rPr lang="en-US" smtClean="0">
                <a:sym typeface="Monotype Sorts" pitchFamily="2" charset="2"/>
              </a:rPr>
              <a:t>}</a:t>
            </a:r>
            <a:br>
              <a:rPr lang="en-US" smtClean="0">
                <a:sym typeface="Monotype Sorts" pitchFamily="2" charset="2"/>
              </a:rPr>
            </a:br>
            <a:r>
              <a:rPr lang="en-US" smtClean="0">
                <a:sym typeface="Monotype Sorts" pitchFamily="2" charset="2"/>
              </a:rPr>
              <a:t>Two candidate keys = </a:t>
            </a:r>
            <a:r>
              <a:rPr lang="en-US" i="1" smtClean="0">
                <a:sym typeface="Monotype Sorts" pitchFamily="2" charset="2"/>
              </a:rPr>
              <a:t>JK </a:t>
            </a:r>
            <a:r>
              <a:rPr lang="en-US" smtClean="0">
                <a:sym typeface="Monotype Sorts" pitchFamily="2" charset="2"/>
              </a:rPr>
              <a:t>and </a:t>
            </a:r>
            <a:r>
              <a:rPr lang="en-US" i="1" smtClean="0">
                <a:sym typeface="Monotype Sorts" pitchFamily="2" charset="2"/>
              </a:rPr>
              <a:t>JL</a:t>
            </a:r>
          </a:p>
          <a:p>
            <a:pPr>
              <a:tabLst>
                <a:tab pos="744538" algn="l"/>
                <a:tab pos="2679700" algn="l"/>
              </a:tabLst>
            </a:pPr>
            <a:r>
              <a:rPr lang="en-US" i="1" smtClean="0">
                <a:sym typeface="Monotype Sorts" pitchFamily="2" charset="2"/>
              </a:rPr>
              <a:t>R </a:t>
            </a:r>
            <a:r>
              <a:rPr lang="en-US" smtClean="0">
                <a:sym typeface="Monotype Sorts" pitchFamily="2" charset="2"/>
              </a:rPr>
              <a:t>is not in BCNF</a:t>
            </a:r>
          </a:p>
          <a:p>
            <a:pPr>
              <a:tabLst>
                <a:tab pos="744538" algn="l"/>
                <a:tab pos="2679700" algn="l"/>
              </a:tabLst>
            </a:pPr>
            <a:r>
              <a:rPr lang="en-US" smtClean="0">
                <a:sym typeface="Monotype Sorts" pitchFamily="2" charset="2"/>
              </a:rPr>
              <a:t>Any decomposition of </a:t>
            </a:r>
            <a:r>
              <a:rPr lang="en-US" i="1" smtClean="0">
                <a:sym typeface="Monotype Sorts" pitchFamily="2" charset="2"/>
              </a:rPr>
              <a:t>R</a:t>
            </a:r>
            <a:r>
              <a:rPr lang="en-US" smtClean="0">
                <a:sym typeface="Monotype Sorts" pitchFamily="2" charset="2"/>
              </a:rPr>
              <a:t> will fail to preserve</a:t>
            </a:r>
            <a:br>
              <a:rPr lang="en-US" smtClean="0">
                <a:sym typeface="Monotype Sorts" pitchFamily="2" charset="2"/>
              </a:rPr>
            </a:br>
            <a:r>
              <a:rPr lang="en-US" smtClean="0">
                <a:sym typeface="Monotype Sorts" pitchFamily="2" charset="2"/>
              </a:rPr>
              <a:t>		</a:t>
            </a:r>
          </a:p>
          <a:p>
            <a:pPr>
              <a:buFont typeface="Monotype Sorts" pitchFamily="2" charset="2"/>
              <a:buNone/>
              <a:tabLst>
                <a:tab pos="744538" algn="l"/>
                <a:tab pos="2679700" algn="l"/>
              </a:tabLst>
            </a:pPr>
            <a:r>
              <a:rPr lang="en-US" smtClean="0"/>
              <a:t>			</a:t>
            </a:r>
            <a:r>
              <a:rPr lang="en-US" i="1" smtClean="0"/>
              <a:t>JK </a:t>
            </a:r>
            <a:r>
              <a:rPr lang="en-US" smtClean="0">
                <a:sym typeface="Symbol" pitchFamily="18" charset="2"/>
              </a:rPr>
              <a:t></a:t>
            </a:r>
            <a:r>
              <a:rPr lang="en-US" smtClean="0">
                <a:sym typeface="Monotype Sorts" pitchFamily="2" charset="2"/>
              </a:rPr>
              <a:t> </a:t>
            </a:r>
            <a:r>
              <a:rPr lang="en-US" i="1" smtClean="0">
                <a:sym typeface="Monotype Sorts" pitchFamily="2" charset="2"/>
              </a:rPr>
              <a:t>L</a:t>
            </a:r>
            <a:endParaRPr lang="en-US" smtClean="0"/>
          </a:p>
          <a:p>
            <a:pPr>
              <a:tabLst>
                <a:tab pos="744538" algn="l"/>
                <a:tab pos="2679700" algn="l"/>
              </a:tabLst>
            </a:pPr>
            <a:endParaRPr lang="en-US" sz="1600" smtClean="0"/>
          </a:p>
        </p:txBody>
      </p:sp>
      <p:sp>
        <p:nvSpPr>
          <p:cNvPr id="182277" name="Text Box 4"/>
          <p:cNvSpPr txBox="1">
            <a:spLocks noChangeArrowheads="1"/>
          </p:cNvSpPr>
          <p:nvPr/>
        </p:nvSpPr>
        <p:spPr bwMode="auto">
          <a:xfrm>
            <a:off x="1066800" y="1333500"/>
            <a:ext cx="7053263" cy="701675"/>
          </a:xfrm>
          <a:prstGeom prst="rect">
            <a:avLst/>
          </a:prstGeom>
          <a:noFill/>
          <a:ln w="9525">
            <a:noFill/>
            <a:miter lim="800000"/>
            <a:headEnd/>
            <a:tailEnd/>
          </a:ln>
        </p:spPr>
        <p:txBody>
          <a:bodyPr wrap="none" anchor="ctr">
            <a:spAutoFit/>
          </a:bodyPr>
          <a:lstStyle/>
          <a:p>
            <a:pPr algn="l"/>
            <a:r>
              <a:rPr lang="en-US" sz="2000" b="0"/>
              <a:t>It is not always possible to get a BCNF decomposition that is </a:t>
            </a:r>
          </a:p>
          <a:p>
            <a:pPr algn="l"/>
            <a:r>
              <a:rPr lang="en-US" sz="2000" b="0"/>
              <a:t>dependency preserving</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Number Placeholder 4"/>
          <p:cNvSpPr>
            <a:spLocks noGrp="1"/>
          </p:cNvSpPr>
          <p:nvPr>
            <p:ph type="sldNum" sz="quarter" idx="11"/>
          </p:nvPr>
        </p:nvSpPr>
        <p:spPr>
          <a:noFill/>
        </p:spPr>
        <p:txBody>
          <a:bodyPr/>
          <a:lstStyle/>
          <a:p>
            <a:fld id="{BCB25147-FB14-48B6-A153-4C445090D4F7}" type="slidenum">
              <a:rPr lang="en-US"/>
              <a:pPr/>
              <a:t>41</a:t>
            </a:fld>
            <a:endParaRPr lang="en-US"/>
          </a:p>
        </p:txBody>
      </p:sp>
      <p:sp>
        <p:nvSpPr>
          <p:cNvPr id="252930" name="Rectangle 2"/>
          <p:cNvSpPr>
            <a:spLocks noGrp="1" noChangeArrowheads="1"/>
          </p:cNvSpPr>
          <p:nvPr>
            <p:ph type="title"/>
          </p:nvPr>
        </p:nvSpPr>
        <p:spPr/>
        <p:txBody>
          <a:bodyPr/>
          <a:lstStyle/>
          <a:p>
            <a:pPr>
              <a:defRPr/>
            </a:pPr>
            <a:r>
              <a:rPr lang="en-US" smtClean="0"/>
              <a:t>Third Normal Form: Motivation</a:t>
            </a:r>
          </a:p>
        </p:txBody>
      </p:sp>
      <p:sp>
        <p:nvSpPr>
          <p:cNvPr id="183300" name="Rectangle 3"/>
          <p:cNvSpPr>
            <a:spLocks noGrp="1" noChangeArrowheads="1"/>
          </p:cNvSpPr>
          <p:nvPr>
            <p:ph type="body" idx="1"/>
          </p:nvPr>
        </p:nvSpPr>
        <p:spPr>
          <a:xfrm>
            <a:off x="571500" y="1114425"/>
            <a:ext cx="8161338" cy="4876800"/>
          </a:xfrm>
        </p:spPr>
        <p:txBody>
          <a:bodyPr/>
          <a:lstStyle/>
          <a:p>
            <a:r>
              <a:rPr lang="en-US" smtClean="0"/>
              <a:t>There are some situations where </a:t>
            </a:r>
          </a:p>
          <a:p>
            <a:pPr lvl="1"/>
            <a:r>
              <a:rPr lang="en-US" sz="1800" smtClean="0"/>
              <a:t>BCNF is not dependency preserving, and </a:t>
            </a:r>
          </a:p>
          <a:p>
            <a:pPr lvl="1"/>
            <a:r>
              <a:rPr lang="en-US" sz="1800" smtClean="0"/>
              <a:t>efficient checking for FD violation on updates is important</a:t>
            </a:r>
          </a:p>
          <a:p>
            <a:r>
              <a:rPr lang="en-US" smtClean="0"/>
              <a:t>Solution: define a weaker normal form, called Third Normal Form.</a:t>
            </a:r>
          </a:p>
          <a:p>
            <a:pPr lvl="1"/>
            <a:r>
              <a:rPr lang="en-US" sz="1800" smtClean="0"/>
              <a:t>Allows some redundancy (with resultant problems; we </a:t>
            </a:r>
            <a:r>
              <a:rPr lang="en-US" sz="1800" smtClean="0">
                <a:sym typeface="Greek Symbols" pitchFamily="18" charset="2"/>
              </a:rPr>
              <a:t>will see examples later)</a:t>
            </a:r>
            <a:endParaRPr lang="en-US" sz="1800" smtClean="0"/>
          </a:p>
          <a:p>
            <a:pPr lvl="1"/>
            <a:r>
              <a:rPr lang="en-US" sz="1800" smtClean="0"/>
              <a:t>But FDs can be checked on individual relations without computing a join.</a:t>
            </a:r>
          </a:p>
          <a:p>
            <a:pPr lvl="1"/>
            <a:r>
              <a:rPr lang="en-US" sz="1800" smtClean="0"/>
              <a:t>There is always a lossless-join, dependency-preserving decomposition into 3NF.</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Number Placeholder 4"/>
          <p:cNvSpPr>
            <a:spLocks noGrp="1"/>
          </p:cNvSpPr>
          <p:nvPr>
            <p:ph type="sldNum" sz="quarter" idx="11"/>
          </p:nvPr>
        </p:nvSpPr>
        <p:spPr>
          <a:noFill/>
        </p:spPr>
        <p:txBody>
          <a:bodyPr/>
          <a:lstStyle/>
          <a:p>
            <a:fld id="{76F26D0F-1FDC-4F35-B7E0-80A5D9FAF3B4}" type="slidenum">
              <a:rPr lang="en-US"/>
              <a:pPr/>
              <a:t>42</a:t>
            </a:fld>
            <a:endParaRPr lang="en-US"/>
          </a:p>
        </p:txBody>
      </p:sp>
      <p:sp>
        <p:nvSpPr>
          <p:cNvPr id="253954" name="Rectangle 2"/>
          <p:cNvSpPr>
            <a:spLocks noGrp="1" noChangeArrowheads="1"/>
          </p:cNvSpPr>
          <p:nvPr>
            <p:ph type="title"/>
          </p:nvPr>
        </p:nvSpPr>
        <p:spPr/>
        <p:txBody>
          <a:bodyPr/>
          <a:lstStyle/>
          <a:p>
            <a:pPr>
              <a:defRPr/>
            </a:pPr>
            <a:r>
              <a:rPr lang="en-US" dirty="0" smtClean="0"/>
              <a:t>Third Normal Form</a:t>
            </a:r>
          </a:p>
        </p:txBody>
      </p:sp>
      <p:sp>
        <p:nvSpPr>
          <p:cNvPr id="184324" name="Rectangle 3"/>
          <p:cNvSpPr>
            <a:spLocks noGrp="1" noChangeArrowheads="1"/>
          </p:cNvSpPr>
          <p:nvPr>
            <p:ph type="body" idx="1"/>
          </p:nvPr>
        </p:nvSpPr>
        <p:spPr/>
        <p:txBody>
          <a:bodyPr>
            <a:normAutofit fontScale="85000" lnSpcReduction="10000"/>
          </a:bodyPr>
          <a:lstStyle/>
          <a:p>
            <a:pPr>
              <a:tabLst>
                <a:tab pos="2738438" algn="l"/>
              </a:tabLst>
            </a:pPr>
            <a:r>
              <a:rPr lang="en-US" dirty="0" smtClean="0"/>
              <a:t>A relation schema </a:t>
            </a:r>
            <a:r>
              <a:rPr lang="en-US" i="1" dirty="0" smtClean="0"/>
              <a:t>R</a:t>
            </a:r>
            <a:r>
              <a:rPr lang="en-US" dirty="0" smtClean="0"/>
              <a:t> is in third normal form (3NF) if for all:</a:t>
            </a:r>
          </a:p>
          <a:p>
            <a:pPr>
              <a:buFont typeface="Monotype Sorts" pitchFamily="2" charset="2"/>
              <a:buNone/>
              <a:tabLst>
                <a:tab pos="2738438" algn="l"/>
              </a:tabLst>
            </a:pPr>
            <a:r>
              <a:rPr lang="en-US" dirty="0" smtClean="0"/>
              <a:t>		</a:t>
            </a:r>
            <a:r>
              <a:rPr lang="en-US" dirty="0" smtClean="0">
                <a:sym typeface="Symbol" pitchFamily="18" charset="2"/>
              </a:rPr>
              <a:t></a:t>
            </a:r>
            <a:r>
              <a:rPr lang="en-US" dirty="0" smtClean="0">
                <a:sym typeface="Greek Symbols" pitchFamily="18" charset="2"/>
              </a:rPr>
              <a:t> </a:t>
            </a:r>
            <a:r>
              <a:rPr lang="en-US" dirty="0" smtClean="0">
                <a:sym typeface="Symbol" pitchFamily="18" charset="2"/>
              </a:rPr>
              <a:t></a:t>
            </a:r>
            <a:r>
              <a:rPr lang="en-US" dirty="0" smtClean="0">
                <a:sym typeface="Monotype Sorts" pitchFamily="2" charset="2"/>
              </a:rPr>
              <a:t> </a:t>
            </a:r>
            <a:r>
              <a:rPr lang="en-US" i="1" dirty="0" smtClean="0">
                <a:sym typeface="Symbol" pitchFamily="18" charset="2"/>
              </a:rPr>
              <a:t></a:t>
            </a:r>
            <a:r>
              <a:rPr lang="en-US" dirty="0" smtClean="0">
                <a:sym typeface="Monotype Sorts" pitchFamily="2" charset="2"/>
              </a:rPr>
              <a:t> in </a:t>
            </a:r>
            <a:r>
              <a:rPr lang="en-US" i="1" dirty="0" smtClean="0">
                <a:sym typeface="Monotype Sorts" pitchFamily="2" charset="2"/>
              </a:rPr>
              <a:t>F</a:t>
            </a:r>
            <a:r>
              <a:rPr lang="en-US" baseline="30000" dirty="0" smtClean="0">
                <a:sym typeface="Monotype Sorts" pitchFamily="2" charset="2"/>
              </a:rPr>
              <a:t>+</a:t>
            </a:r>
            <a:r>
              <a:rPr lang="en-US" dirty="0" smtClean="0">
                <a:sym typeface="Monotype Sorts" pitchFamily="2" charset="2"/>
              </a:rPr>
              <a:t/>
            </a:r>
            <a:br>
              <a:rPr lang="en-US" dirty="0" smtClean="0">
                <a:sym typeface="Monotype Sorts" pitchFamily="2" charset="2"/>
              </a:rPr>
            </a:br>
            <a:r>
              <a:rPr lang="en-US" dirty="0" smtClean="0">
                <a:sym typeface="Monotype Sorts" pitchFamily="2" charset="2"/>
              </a:rPr>
              <a:t>at least one of the following holds:</a:t>
            </a:r>
          </a:p>
          <a:p>
            <a:pPr lvl="1">
              <a:tabLst>
                <a:tab pos="2738438" algn="l"/>
              </a:tabLst>
            </a:pPr>
            <a:r>
              <a:rPr lang="en-US" sz="1800" dirty="0" smtClean="0">
                <a:sym typeface="Symbol" pitchFamily="18" charset="2"/>
              </a:rPr>
              <a:t></a:t>
            </a:r>
            <a:r>
              <a:rPr lang="en-US" sz="1800" dirty="0" smtClean="0">
                <a:sym typeface="Greek Symbols" pitchFamily="18" charset="2"/>
              </a:rPr>
              <a:t> </a:t>
            </a:r>
            <a:r>
              <a:rPr lang="en-US" sz="1800" dirty="0" smtClean="0">
                <a:sym typeface="Symbol" pitchFamily="18" charset="2"/>
              </a:rPr>
              <a:t></a:t>
            </a:r>
            <a:r>
              <a:rPr lang="en-US" sz="1800" dirty="0" smtClean="0">
                <a:sym typeface="Monotype Sorts" pitchFamily="2" charset="2"/>
              </a:rPr>
              <a:t> </a:t>
            </a:r>
            <a:r>
              <a:rPr lang="en-US" sz="1800" i="1" dirty="0" smtClean="0">
                <a:sym typeface="Symbol" pitchFamily="18" charset="2"/>
              </a:rPr>
              <a:t></a:t>
            </a:r>
            <a:r>
              <a:rPr lang="en-US" sz="1800" i="1" dirty="0" smtClean="0">
                <a:sym typeface="Greek Symbols" pitchFamily="18" charset="2"/>
              </a:rPr>
              <a:t> </a:t>
            </a:r>
            <a:r>
              <a:rPr lang="en-US" sz="1800" dirty="0" smtClean="0">
                <a:sym typeface="Greek Symbols" pitchFamily="18" charset="2"/>
              </a:rPr>
              <a:t>is trivial (i.e., </a:t>
            </a:r>
            <a:r>
              <a:rPr lang="en-US" sz="1800" i="1" dirty="0" smtClean="0">
                <a:sym typeface="Symbol" pitchFamily="18" charset="2"/>
              </a:rPr>
              <a:t></a:t>
            </a:r>
            <a:r>
              <a:rPr lang="en-US" sz="1800" i="1" dirty="0" smtClean="0">
                <a:sym typeface="Greek Symbols" pitchFamily="18" charset="2"/>
              </a:rPr>
              <a:t> </a:t>
            </a:r>
            <a:r>
              <a:rPr lang="en-US" sz="1800" dirty="0" smtClean="0">
                <a:sym typeface="Symbol" pitchFamily="18" charset="2"/>
              </a:rPr>
              <a:t> </a:t>
            </a:r>
            <a:r>
              <a:rPr lang="en-US" sz="1800" dirty="0" smtClean="0">
                <a:sym typeface="Greek Symbols" pitchFamily="18" charset="2"/>
              </a:rPr>
              <a:t>)</a:t>
            </a:r>
          </a:p>
          <a:p>
            <a:pPr lvl="1">
              <a:tabLst>
                <a:tab pos="2738438" algn="l"/>
              </a:tabLst>
            </a:pPr>
            <a:r>
              <a:rPr lang="en-US" sz="1800" dirty="0" smtClean="0">
                <a:sym typeface="Symbol" pitchFamily="18" charset="2"/>
              </a:rPr>
              <a:t></a:t>
            </a:r>
            <a:r>
              <a:rPr lang="en-US" sz="1800" dirty="0" smtClean="0">
                <a:sym typeface="Greek Symbols" pitchFamily="18" charset="2"/>
              </a:rPr>
              <a:t> is a </a:t>
            </a:r>
            <a:r>
              <a:rPr lang="en-US" sz="1800" dirty="0" err="1" smtClean="0">
                <a:sym typeface="Greek Symbols" pitchFamily="18" charset="2"/>
              </a:rPr>
              <a:t>superkey</a:t>
            </a:r>
            <a:r>
              <a:rPr lang="en-US" sz="1800" dirty="0" smtClean="0">
                <a:sym typeface="Greek Symbols" pitchFamily="18" charset="2"/>
              </a:rPr>
              <a:t> for </a:t>
            </a:r>
            <a:r>
              <a:rPr lang="en-US" sz="1800" i="1" dirty="0" smtClean="0">
                <a:sym typeface="Greek Symbols" pitchFamily="18" charset="2"/>
              </a:rPr>
              <a:t>R</a:t>
            </a:r>
            <a:endParaRPr lang="en-US" sz="1800" dirty="0" smtClean="0">
              <a:sym typeface="Greek Symbols" pitchFamily="18" charset="2"/>
            </a:endParaRPr>
          </a:p>
          <a:p>
            <a:pPr lvl="1">
              <a:tabLst>
                <a:tab pos="2738438" algn="l"/>
              </a:tabLst>
            </a:pPr>
            <a:r>
              <a:rPr lang="en-US" sz="1800" dirty="0" smtClean="0">
                <a:sym typeface="Greek Symbols" pitchFamily="18" charset="2"/>
              </a:rPr>
              <a:t>Each attribute </a:t>
            </a:r>
            <a:r>
              <a:rPr lang="en-US" sz="1800" i="1" dirty="0" smtClean="0">
                <a:sym typeface="Greek Symbols" pitchFamily="18" charset="2"/>
              </a:rPr>
              <a:t>A</a:t>
            </a:r>
            <a:r>
              <a:rPr lang="en-US" sz="1800" dirty="0" smtClean="0">
                <a:sym typeface="Greek Symbols" pitchFamily="18" charset="2"/>
              </a:rPr>
              <a:t> in </a:t>
            </a:r>
            <a:r>
              <a:rPr lang="en-US" sz="1800" i="1" dirty="0" smtClean="0">
                <a:sym typeface="Symbol" pitchFamily="18" charset="2"/>
              </a:rPr>
              <a:t></a:t>
            </a:r>
            <a:r>
              <a:rPr lang="en-US" sz="1800" dirty="0" smtClean="0">
                <a:sym typeface="Greek Symbols" pitchFamily="18" charset="2"/>
              </a:rPr>
              <a:t> – </a:t>
            </a:r>
            <a:r>
              <a:rPr lang="en-US" sz="1800" dirty="0" smtClean="0">
                <a:sym typeface="Symbol" pitchFamily="18" charset="2"/>
              </a:rPr>
              <a:t></a:t>
            </a:r>
            <a:r>
              <a:rPr lang="en-US" sz="1800" dirty="0" smtClean="0">
                <a:sym typeface="Greek Symbols" pitchFamily="18" charset="2"/>
              </a:rPr>
              <a:t> is contained in a candidate key for </a:t>
            </a:r>
            <a:r>
              <a:rPr lang="en-US" sz="1800" i="1" dirty="0" smtClean="0">
                <a:sym typeface="Greek Symbols" pitchFamily="18" charset="2"/>
              </a:rPr>
              <a:t>R.</a:t>
            </a:r>
          </a:p>
          <a:p>
            <a:pPr lvl="1">
              <a:buFont typeface="Monotype Sorts" pitchFamily="2" charset="2"/>
              <a:buNone/>
              <a:tabLst>
                <a:tab pos="2738438" algn="l"/>
              </a:tabLst>
            </a:pPr>
            <a:r>
              <a:rPr lang="en-US" sz="1800" i="1" dirty="0" smtClean="0">
                <a:sym typeface="Greek Symbols" pitchFamily="18" charset="2"/>
              </a:rPr>
              <a:t>   (NOTE: </a:t>
            </a:r>
            <a:r>
              <a:rPr lang="en-US" sz="1800" dirty="0" smtClean="0">
                <a:sym typeface="Greek Symbols" pitchFamily="18" charset="2"/>
              </a:rPr>
              <a:t>each attribute may be in a different candidate key)</a:t>
            </a:r>
            <a:endParaRPr lang="en-US" sz="1800" i="1" dirty="0" smtClean="0">
              <a:sym typeface="Greek Symbols" pitchFamily="18" charset="2"/>
            </a:endParaRPr>
          </a:p>
          <a:p>
            <a:pPr>
              <a:tabLst>
                <a:tab pos="2738438" algn="l"/>
              </a:tabLst>
            </a:pPr>
            <a:r>
              <a:rPr lang="en-US" dirty="0" smtClean="0">
                <a:sym typeface="Greek Symbols" pitchFamily="18" charset="2"/>
              </a:rPr>
              <a:t>If a relation is in BCNF it is in 3NF (since in BCNF one of the first two conditions above must hold).</a:t>
            </a:r>
          </a:p>
          <a:p>
            <a:pPr>
              <a:tabLst>
                <a:tab pos="2738438" algn="l"/>
              </a:tabLst>
            </a:pPr>
            <a:r>
              <a:rPr lang="en-US" dirty="0" smtClean="0"/>
              <a:t>Third condition is a minimal relaxation of BCNF to ensure dependency preservation (will see why later).</a:t>
            </a:r>
          </a:p>
          <a:p>
            <a:pPr>
              <a:tabLst>
                <a:tab pos="2738438" algn="l"/>
              </a:tabLst>
            </a:pPr>
            <a:endParaRPr lang="en-US" dirty="0" smtClean="0">
              <a:sym typeface="Greek Symbols" pitchFamily="18" charset="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Number Placeholder 4"/>
          <p:cNvSpPr>
            <a:spLocks noGrp="1"/>
          </p:cNvSpPr>
          <p:nvPr>
            <p:ph type="sldNum" sz="quarter" idx="11"/>
          </p:nvPr>
        </p:nvSpPr>
        <p:spPr>
          <a:noFill/>
        </p:spPr>
        <p:txBody>
          <a:bodyPr/>
          <a:lstStyle/>
          <a:p>
            <a:fld id="{D6E8BDB4-04F8-473A-BFC1-72FCE4BE51BD}" type="slidenum">
              <a:rPr lang="en-US"/>
              <a:pPr/>
              <a:t>43</a:t>
            </a:fld>
            <a:endParaRPr lang="en-US"/>
          </a:p>
        </p:txBody>
      </p:sp>
      <p:sp>
        <p:nvSpPr>
          <p:cNvPr id="254978" name="Rectangle 2"/>
          <p:cNvSpPr>
            <a:spLocks noGrp="1" noChangeArrowheads="1"/>
          </p:cNvSpPr>
          <p:nvPr>
            <p:ph type="title"/>
          </p:nvPr>
        </p:nvSpPr>
        <p:spPr/>
        <p:txBody>
          <a:bodyPr/>
          <a:lstStyle/>
          <a:p>
            <a:pPr>
              <a:defRPr/>
            </a:pPr>
            <a:r>
              <a:rPr lang="en-US" smtClean="0"/>
              <a:t>3NF (Cont.)</a:t>
            </a:r>
          </a:p>
        </p:txBody>
      </p:sp>
      <p:sp>
        <p:nvSpPr>
          <p:cNvPr id="185348" name="Rectangle 3"/>
          <p:cNvSpPr>
            <a:spLocks noGrp="1" noChangeArrowheads="1"/>
          </p:cNvSpPr>
          <p:nvPr>
            <p:ph type="body" idx="1"/>
          </p:nvPr>
        </p:nvSpPr>
        <p:spPr>
          <a:xfrm>
            <a:off x="1143000" y="1219200"/>
            <a:ext cx="7477125" cy="4759325"/>
          </a:xfrm>
        </p:spPr>
        <p:txBody>
          <a:bodyPr/>
          <a:lstStyle/>
          <a:p>
            <a:pPr>
              <a:tabLst>
                <a:tab pos="1027113" algn="l"/>
                <a:tab pos="2455863" algn="l"/>
              </a:tabLst>
            </a:pPr>
            <a:r>
              <a:rPr lang="en-US" sz="1800" dirty="0" smtClean="0"/>
              <a:t>Example</a:t>
            </a:r>
          </a:p>
          <a:p>
            <a:pPr lvl="1">
              <a:tabLst>
                <a:tab pos="1027113" algn="l"/>
                <a:tab pos="2455863" algn="l"/>
              </a:tabLst>
            </a:pPr>
            <a:r>
              <a:rPr lang="en-US" sz="1600" i="1" dirty="0" smtClean="0"/>
              <a:t>R = (J, K, L)</a:t>
            </a:r>
            <a:br>
              <a:rPr lang="en-US" sz="1600" i="1" dirty="0" smtClean="0"/>
            </a:br>
            <a:r>
              <a:rPr lang="en-US" sz="1600" i="1" dirty="0" smtClean="0"/>
              <a:t>F = </a:t>
            </a:r>
            <a:r>
              <a:rPr lang="en-US" sz="1600" dirty="0" smtClean="0"/>
              <a:t>{</a:t>
            </a:r>
            <a:r>
              <a:rPr lang="en-US" sz="1600" i="1" dirty="0" smtClean="0"/>
              <a:t>JK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L, L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K</a:t>
            </a:r>
            <a:r>
              <a:rPr lang="en-US" sz="1600" dirty="0" smtClean="0">
                <a:sym typeface="Monotype Sorts" pitchFamily="2" charset="2"/>
              </a:rPr>
              <a:t>}</a:t>
            </a:r>
          </a:p>
          <a:p>
            <a:pPr lvl="1">
              <a:tabLst>
                <a:tab pos="1027113" algn="l"/>
                <a:tab pos="2455863" algn="l"/>
              </a:tabLst>
            </a:pPr>
            <a:r>
              <a:rPr lang="en-US" sz="1600" dirty="0" smtClean="0">
                <a:sym typeface="Monotype Sorts" pitchFamily="2" charset="2"/>
              </a:rPr>
              <a:t>Two candidate keys:  </a:t>
            </a:r>
            <a:r>
              <a:rPr lang="en-US" sz="1600" i="1" dirty="0" smtClean="0">
                <a:sym typeface="Monotype Sorts" pitchFamily="2" charset="2"/>
              </a:rPr>
              <a:t>JK </a:t>
            </a:r>
            <a:r>
              <a:rPr lang="en-US" sz="1600" dirty="0" smtClean="0">
                <a:sym typeface="Monotype Sorts" pitchFamily="2" charset="2"/>
              </a:rPr>
              <a:t>and </a:t>
            </a:r>
            <a:r>
              <a:rPr lang="en-US" sz="1600" i="1" dirty="0" smtClean="0">
                <a:sym typeface="Monotype Sorts" pitchFamily="2" charset="2"/>
              </a:rPr>
              <a:t>JL</a:t>
            </a:r>
          </a:p>
          <a:p>
            <a:pPr lvl="1">
              <a:tabLst>
                <a:tab pos="1027113" algn="l"/>
                <a:tab pos="2455863" algn="l"/>
              </a:tabLst>
            </a:pPr>
            <a:r>
              <a:rPr lang="en-US" sz="1600" i="1" dirty="0" smtClean="0">
                <a:sym typeface="Monotype Sorts" pitchFamily="2" charset="2"/>
              </a:rPr>
              <a:t>R</a:t>
            </a:r>
            <a:r>
              <a:rPr lang="en-US" sz="1600" dirty="0" smtClean="0">
                <a:sym typeface="Monotype Sorts" pitchFamily="2" charset="2"/>
              </a:rPr>
              <a:t> is in 3NF</a:t>
            </a:r>
          </a:p>
          <a:p>
            <a:pPr lvl="1">
              <a:buFont typeface="Monotype Sorts" pitchFamily="2" charset="2"/>
              <a:buNone/>
              <a:tabLst>
                <a:tab pos="1027113" algn="l"/>
                <a:tab pos="2455863" algn="l"/>
              </a:tabLst>
            </a:pPr>
            <a:r>
              <a:rPr lang="en-US" sz="1600" dirty="0" smtClean="0">
                <a:sym typeface="Monotype Sorts" pitchFamily="2" charset="2"/>
              </a:rPr>
              <a:t>		</a:t>
            </a:r>
            <a:r>
              <a:rPr lang="en-US" sz="1600" i="1" dirty="0" smtClean="0">
                <a:sym typeface="Monotype Sorts" pitchFamily="2" charset="2"/>
              </a:rPr>
              <a:t>JK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L	JK </a:t>
            </a:r>
            <a:r>
              <a:rPr lang="en-US" sz="1600" dirty="0" smtClean="0">
                <a:sym typeface="Monotype Sorts" pitchFamily="2" charset="2"/>
              </a:rPr>
              <a:t>is a </a:t>
            </a:r>
            <a:r>
              <a:rPr lang="en-US" sz="1600" dirty="0" err="1" smtClean="0">
                <a:sym typeface="Monotype Sorts" pitchFamily="2" charset="2"/>
              </a:rPr>
              <a:t>superkey</a:t>
            </a:r>
            <a:r>
              <a:rPr lang="en-US" sz="1600" dirty="0" smtClean="0">
                <a:sym typeface="Monotype Sorts" pitchFamily="2" charset="2"/>
              </a:rPr>
              <a:t/>
            </a:r>
            <a:br>
              <a:rPr lang="en-US" sz="1600" dirty="0" smtClean="0">
                <a:sym typeface="Monotype Sorts" pitchFamily="2" charset="2"/>
              </a:rPr>
            </a:br>
            <a:r>
              <a:rPr lang="en-US" sz="1600" dirty="0" smtClean="0">
                <a:sym typeface="Monotype Sorts" pitchFamily="2" charset="2"/>
              </a:rPr>
              <a:t>	</a:t>
            </a:r>
            <a:r>
              <a:rPr lang="en-US" sz="1600" i="1" dirty="0" smtClean="0">
                <a:sym typeface="Monotype Sorts" pitchFamily="2" charset="2"/>
              </a:rPr>
              <a:t>L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K	</a:t>
            </a:r>
            <a:r>
              <a:rPr lang="en-US" sz="1600" i="1" dirty="0" err="1" smtClean="0">
                <a:sym typeface="Monotype Sorts" pitchFamily="2" charset="2"/>
              </a:rPr>
              <a:t>K</a:t>
            </a:r>
            <a:r>
              <a:rPr lang="en-US" sz="1600" i="1" dirty="0" smtClean="0">
                <a:sym typeface="Monotype Sorts" pitchFamily="2" charset="2"/>
              </a:rPr>
              <a:t> </a:t>
            </a:r>
            <a:r>
              <a:rPr lang="en-US" sz="1600" dirty="0" smtClean="0">
                <a:sym typeface="Monotype Sorts" pitchFamily="2" charset="2"/>
              </a:rPr>
              <a:t>is contained in a candidate key</a:t>
            </a:r>
          </a:p>
          <a:p>
            <a:pPr lvl="1">
              <a:buClr>
                <a:schemeClr val="tx2"/>
              </a:buClr>
              <a:buSzPct val="90000"/>
              <a:buFont typeface="Monotype Sorts" pitchFamily="2" charset="2"/>
              <a:buChar char="n"/>
              <a:tabLst>
                <a:tab pos="1027113" algn="l"/>
                <a:tab pos="2455863" algn="l"/>
              </a:tabLst>
            </a:pPr>
            <a:r>
              <a:rPr lang="en-US" sz="1600" dirty="0" smtClean="0">
                <a:sym typeface="Monotype Sorts" pitchFamily="2" charset="2"/>
              </a:rPr>
              <a:t>BCNF decomposition has  (JL) and (LK)</a:t>
            </a:r>
          </a:p>
          <a:p>
            <a:pPr lvl="2">
              <a:buClr>
                <a:schemeClr val="tx2"/>
              </a:buClr>
              <a:buSzPct val="90000"/>
              <a:buFont typeface="Monotype Sorts" pitchFamily="2" charset="2"/>
              <a:buChar char="n"/>
              <a:tabLst>
                <a:tab pos="1027113" algn="l"/>
                <a:tab pos="2455863" algn="l"/>
              </a:tabLst>
            </a:pPr>
            <a:r>
              <a:rPr lang="en-US" sz="1600" dirty="0" smtClean="0">
                <a:sym typeface="Monotype Sorts" pitchFamily="2" charset="2"/>
              </a:rPr>
              <a:t>Testing for </a:t>
            </a:r>
            <a:r>
              <a:rPr lang="en-US" sz="1600" i="1" dirty="0" smtClean="0"/>
              <a:t>JK </a:t>
            </a:r>
            <a:r>
              <a:rPr lang="en-US" sz="1600" dirty="0" smtClean="0">
                <a:sym typeface="Symbol" pitchFamily="18" charset="2"/>
              </a:rPr>
              <a:t></a:t>
            </a:r>
            <a:r>
              <a:rPr lang="en-US" sz="1600" dirty="0" smtClean="0">
                <a:sym typeface="Monotype Sorts" pitchFamily="2" charset="2"/>
              </a:rPr>
              <a:t> </a:t>
            </a:r>
            <a:r>
              <a:rPr lang="en-US" sz="1600" i="1" dirty="0" smtClean="0">
                <a:sym typeface="Monotype Sorts" pitchFamily="2" charset="2"/>
              </a:rPr>
              <a:t>L </a:t>
            </a:r>
            <a:r>
              <a:rPr lang="en-US" sz="1600" dirty="0" smtClean="0">
                <a:sym typeface="Monotype Sorts" pitchFamily="2" charset="2"/>
              </a:rPr>
              <a:t>requires a join</a:t>
            </a:r>
          </a:p>
          <a:p>
            <a:pPr>
              <a:tabLst>
                <a:tab pos="1027113" algn="l"/>
                <a:tab pos="2455863" algn="l"/>
              </a:tabLst>
            </a:pPr>
            <a:r>
              <a:rPr lang="en-US" sz="1800" dirty="0" smtClean="0">
                <a:sym typeface="Symbol" pitchFamily="18" charset="2"/>
              </a:rPr>
              <a:t>There is some redundancy in this schema</a:t>
            </a:r>
          </a:p>
          <a:p>
            <a:pPr>
              <a:tabLst>
                <a:tab pos="1027113" algn="l"/>
                <a:tab pos="2455863" algn="l"/>
              </a:tabLst>
            </a:pPr>
            <a:r>
              <a:rPr lang="en-US" sz="1800" dirty="0" smtClean="0">
                <a:sym typeface="Symbol" pitchFamily="18" charset="2"/>
              </a:rPr>
              <a:t>Equivalent to example in book:</a:t>
            </a:r>
          </a:p>
          <a:p>
            <a:pPr lvl="1">
              <a:buFont typeface="Monotype Sorts" pitchFamily="2" charset="2"/>
              <a:buNone/>
              <a:tabLst>
                <a:tab pos="1027113" algn="l"/>
                <a:tab pos="2455863" algn="l"/>
              </a:tabLst>
            </a:pPr>
            <a:r>
              <a:rPr lang="en-US" sz="1600" dirty="0" smtClean="0">
                <a:sym typeface="Symbol" pitchFamily="18" charset="2"/>
              </a:rPr>
              <a:t>     Banker-schema = (branch-name, customer-name, banker-name)</a:t>
            </a:r>
          </a:p>
          <a:p>
            <a:pPr lvl="1">
              <a:buFont typeface="Monotype Sorts" pitchFamily="2" charset="2"/>
              <a:buNone/>
              <a:tabLst>
                <a:tab pos="1027113" algn="l"/>
                <a:tab pos="2455863" algn="l"/>
              </a:tabLst>
            </a:pPr>
            <a:r>
              <a:rPr lang="en-US" sz="1600" dirty="0" smtClean="0">
                <a:sym typeface="Symbol" pitchFamily="18" charset="2"/>
              </a:rPr>
              <a:t>	banker-name  branch name</a:t>
            </a:r>
          </a:p>
          <a:p>
            <a:pPr lvl="1">
              <a:buFont typeface="Monotype Sorts" pitchFamily="2" charset="2"/>
              <a:buNone/>
              <a:tabLst>
                <a:tab pos="1027113" algn="l"/>
                <a:tab pos="2455863" algn="l"/>
              </a:tabLst>
            </a:pPr>
            <a:r>
              <a:rPr lang="en-US" sz="1600" dirty="0" smtClean="0">
                <a:sym typeface="Symbol" pitchFamily="18" charset="2"/>
              </a:rPr>
              <a:t>	branch name customer-name  banker-name</a:t>
            </a:r>
          </a:p>
          <a:p>
            <a:pPr>
              <a:tabLst>
                <a:tab pos="1027113" algn="l"/>
                <a:tab pos="2455863" algn="l"/>
              </a:tabLst>
            </a:pPr>
            <a:endParaRPr lang="en-US" sz="1800" i="1" dirty="0" smtClean="0">
              <a:sym typeface="Monotype Sorts" pitchFamily="2" charset="2"/>
            </a:endParaRPr>
          </a:p>
          <a:p>
            <a:pPr lvl="1">
              <a:buFont typeface="Monotype Sorts" pitchFamily="2" charset="2"/>
              <a:buNone/>
              <a:tabLst>
                <a:tab pos="1027113" algn="l"/>
                <a:tab pos="2455863" algn="l"/>
              </a:tabLst>
            </a:pPr>
            <a:endParaRPr lang="en-US" sz="1600" dirty="0" smtClean="0">
              <a:sym typeface="Monotype Sorts" pitchFamily="2" charset="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Number Placeholder 4"/>
          <p:cNvSpPr>
            <a:spLocks noGrp="1"/>
          </p:cNvSpPr>
          <p:nvPr>
            <p:ph type="sldNum" sz="quarter" idx="11"/>
          </p:nvPr>
        </p:nvSpPr>
        <p:spPr>
          <a:noFill/>
        </p:spPr>
        <p:txBody>
          <a:bodyPr/>
          <a:lstStyle/>
          <a:p>
            <a:fld id="{C0E6CB04-EEEF-4A17-AF1E-9D77E43333C5}" type="slidenum">
              <a:rPr lang="en-US"/>
              <a:pPr/>
              <a:t>44</a:t>
            </a:fld>
            <a:endParaRPr lang="en-US"/>
          </a:p>
        </p:txBody>
      </p:sp>
      <p:sp>
        <p:nvSpPr>
          <p:cNvPr id="256002" name="Rectangle 2"/>
          <p:cNvSpPr>
            <a:spLocks noGrp="1" noChangeArrowheads="1"/>
          </p:cNvSpPr>
          <p:nvPr>
            <p:ph type="title"/>
          </p:nvPr>
        </p:nvSpPr>
        <p:spPr/>
        <p:txBody>
          <a:bodyPr/>
          <a:lstStyle/>
          <a:p>
            <a:pPr>
              <a:defRPr/>
            </a:pPr>
            <a:r>
              <a:rPr lang="en-US" smtClean="0"/>
              <a:t>Testing for 3NF</a:t>
            </a:r>
          </a:p>
        </p:txBody>
      </p:sp>
      <p:sp>
        <p:nvSpPr>
          <p:cNvPr id="186372" name="Rectangle 3"/>
          <p:cNvSpPr>
            <a:spLocks noGrp="1" noChangeArrowheads="1"/>
          </p:cNvSpPr>
          <p:nvPr>
            <p:ph type="body" idx="1"/>
          </p:nvPr>
        </p:nvSpPr>
        <p:spPr/>
        <p:txBody>
          <a:bodyPr>
            <a:normAutofit lnSpcReduction="10000"/>
          </a:bodyPr>
          <a:lstStyle/>
          <a:p>
            <a:r>
              <a:rPr lang="en-US" smtClean="0"/>
              <a:t>Optimization: Need to check only FDs in </a:t>
            </a:r>
            <a:r>
              <a:rPr lang="en-US" i="1" smtClean="0"/>
              <a:t>F</a:t>
            </a:r>
            <a:r>
              <a:rPr lang="en-US" smtClean="0"/>
              <a:t>, need not check all FDs in F</a:t>
            </a:r>
            <a:r>
              <a:rPr lang="en-US" baseline="30000" smtClean="0"/>
              <a:t>+</a:t>
            </a:r>
            <a:r>
              <a:rPr lang="en-US" smtClean="0"/>
              <a:t>.</a:t>
            </a:r>
          </a:p>
          <a:p>
            <a:r>
              <a:rPr lang="en-US" smtClean="0"/>
              <a:t>Use attribute closure to check, for each dependency </a:t>
            </a:r>
            <a:r>
              <a:rPr lang="en-US" smtClean="0">
                <a:sym typeface="Symbol" pitchFamily="18" charset="2"/>
              </a:rPr>
              <a:t>  , if  </a:t>
            </a:r>
            <a:r>
              <a:rPr lang="en-US" smtClean="0"/>
              <a:t>is a superkey.</a:t>
            </a:r>
          </a:p>
          <a:p>
            <a:r>
              <a:rPr lang="en-US" smtClean="0"/>
              <a:t>If </a:t>
            </a:r>
            <a:r>
              <a:rPr lang="en-US" smtClean="0">
                <a:sym typeface="Symbol" pitchFamily="18" charset="2"/>
              </a:rPr>
              <a:t> </a:t>
            </a:r>
            <a:r>
              <a:rPr lang="en-US" smtClean="0"/>
              <a:t>is not a superkey, we have to verify if each attribute in </a:t>
            </a:r>
            <a:r>
              <a:rPr lang="en-US" smtClean="0">
                <a:sym typeface="Symbol" pitchFamily="18" charset="2"/>
              </a:rPr>
              <a:t></a:t>
            </a:r>
            <a:r>
              <a:rPr lang="en-US" smtClean="0"/>
              <a:t> is contained in a candidate key of </a:t>
            </a:r>
            <a:r>
              <a:rPr lang="en-US" i="1" smtClean="0"/>
              <a:t>R</a:t>
            </a:r>
          </a:p>
          <a:p>
            <a:pPr lvl="1"/>
            <a:r>
              <a:rPr lang="en-US" sz="1800" smtClean="0"/>
              <a:t>this test is rather more expensive, since it involve finding candidate keys</a:t>
            </a:r>
          </a:p>
          <a:p>
            <a:pPr lvl="1"/>
            <a:r>
              <a:rPr lang="en-US" sz="1800" smtClean="0"/>
              <a:t>testing for 3NF has been shown to be NP-hard</a:t>
            </a:r>
          </a:p>
          <a:p>
            <a:pPr lvl="1"/>
            <a:r>
              <a:rPr lang="en-US" sz="1800" smtClean="0"/>
              <a:t>Interestingly, decomposition into third normal form (described shortly) can be done in polynomial time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Number Placeholder 4"/>
          <p:cNvSpPr>
            <a:spLocks noGrp="1"/>
          </p:cNvSpPr>
          <p:nvPr>
            <p:ph type="sldNum" sz="quarter" idx="11"/>
          </p:nvPr>
        </p:nvSpPr>
        <p:spPr>
          <a:noFill/>
        </p:spPr>
        <p:txBody>
          <a:bodyPr/>
          <a:lstStyle/>
          <a:p>
            <a:fld id="{72636700-1EFD-402B-B7D4-1191EA59AB6E}" type="slidenum">
              <a:rPr lang="en-US"/>
              <a:pPr/>
              <a:t>45</a:t>
            </a:fld>
            <a:endParaRPr lang="en-US"/>
          </a:p>
        </p:txBody>
      </p:sp>
      <p:sp>
        <p:nvSpPr>
          <p:cNvPr id="257026" name="Rectangle 2"/>
          <p:cNvSpPr>
            <a:spLocks noGrp="1" noChangeArrowheads="1"/>
          </p:cNvSpPr>
          <p:nvPr>
            <p:ph type="title"/>
          </p:nvPr>
        </p:nvSpPr>
        <p:spPr>
          <a:xfrm>
            <a:off x="457200" y="0"/>
            <a:ext cx="8229600" cy="1143000"/>
          </a:xfrm>
        </p:spPr>
        <p:txBody>
          <a:bodyPr/>
          <a:lstStyle/>
          <a:p>
            <a:pPr>
              <a:defRPr/>
            </a:pPr>
            <a:r>
              <a:rPr lang="en-US" dirty="0" smtClean="0"/>
              <a:t>3NF Decomposition Algorithm</a:t>
            </a:r>
          </a:p>
        </p:txBody>
      </p:sp>
      <p:sp>
        <p:nvSpPr>
          <p:cNvPr id="187396" name="Rectangle 3"/>
          <p:cNvSpPr>
            <a:spLocks noGrp="1" noChangeArrowheads="1"/>
          </p:cNvSpPr>
          <p:nvPr>
            <p:ph type="body" idx="1"/>
          </p:nvPr>
        </p:nvSpPr>
        <p:spPr>
          <a:xfrm>
            <a:off x="990600" y="914400"/>
            <a:ext cx="7956550" cy="4635500"/>
          </a:xfrm>
        </p:spPr>
        <p:txBody>
          <a:bodyPr>
            <a:normAutofit fontScale="70000" lnSpcReduction="20000"/>
          </a:bodyPr>
          <a:lstStyle/>
          <a:p>
            <a:pPr>
              <a:buFont typeface="Monotype Sorts" pitchFamily="2" charset="2"/>
              <a:buNone/>
              <a:tabLst>
                <a:tab pos="461963" algn="l"/>
                <a:tab pos="1027113" algn="l"/>
                <a:tab pos="1309688" algn="l"/>
                <a:tab pos="1711325" algn="l"/>
              </a:tabLst>
            </a:pPr>
            <a:r>
              <a:rPr lang="en-US" dirty="0" smtClean="0"/>
              <a:t>	Let </a:t>
            </a:r>
            <a:r>
              <a:rPr lang="en-US" i="1" dirty="0" err="1" smtClean="0"/>
              <a:t>F</a:t>
            </a:r>
            <a:r>
              <a:rPr lang="en-US" sz="2400" i="1" baseline="-25000" dirty="0" err="1" smtClean="0"/>
              <a:t>c</a:t>
            </a:r>
            <a:r>
              <a:rPr lang="en-US" i="1" dirty="0" smtClean="0"/>
              <a:t> </a:t>
            </a:r>
            <a:r>
              <a:rPr lang="en-US" dirty="0" smtClean="0"/>
              <a:t>be a canonical cover for </a:t>
            </a:r>
            <a:r>
              <a:rPr lang="en-US" i="1" dirty="0" smtClean="0"/>
              <a:t>F;</a:t>
            </a:r>
            <a:br>
              <a:rPr lang="en-US" i="1" dirty="0" smtClean="0"/>
            </a:br>
            <a:r>
              <a:rPr lang="en-US" i="1" dirty="0" err="1" smtClean="0"/>
              <a:t>i</a:t>
            </a:r>
            <a:r>
              <a:rPr lang="en-US" i="1" dirty="0" smtClean="0"/>
              <a:t> </a:t>
            </a:r>
            <a:r>
              <a:rPr lang="en-US" dirty="0" smtClean="0"/>
              <a:t>:= 0;</a:t>
            </a:r>
            <a:br>
              <a:rPr lang="en-US" dirty="0" smtClean="0"/>
            </a:br>
            <a:r>
              <a:rPr lang="en-US" b="1" dirty="0" smtClean="0"/>
              <a:t>for each </a:t>
            </a:r>
            <a:r>
              <a:rPr lang="en-US" dirty="0" smtClean="0"/>
              <a:t> functional dependency </a:t>
            </a:r>
            <a:r>
              <a:rPr lang="en-US" dirty="0" smtClean="0">
                <a:sym typeface="Symbol" pitchFamily="18" charset="2"/>
              </a:rPr>
              <a:t></a:t>
            </a:r>
            <a:r>
              <a:rPr lang="en-US" dirty="0" smtClean="0">
                <a:sym typeface="Greek Symbols" pitchFamily="18" charset="2"/>
              </a:rPr>
              <a:t> </a:t>
            </a:r>
            <a:r>
              <a:rPr lang="en-US" dirty="0" smtClean="0">
                <a:sym typeface="Symbol" pitchFamily="18" charset="2"/>
              </a:rPr>
              <a:t></a:t>
            </a:r>
            <a:r>
              <a:rPr lang="en-US" dirty="0" smtClean="0">
                <a:sym typeface="Monotype Sorts" pitchFamily="2" charset="2"/>
              </a:rPr>
              <a:t> </a:t>
            </a:r>
            <a:r>
              <a:rPr lang="en-US" i="1" dirty="0" smtClean="0">
                <a:sym typeface="Symbol" pitchFamily="18" charset="2"/>
              </a:rPr>
              <a:t></a:t>
            </a:r>
            <a:r>
              <a:rPr lang="en-US" i="1" dirty="0" smtClean="0">
                <a:sym typeface="Greek Symbols" pitchFamily="18" charset="2"/>
              </a:rPr>
              <a:t> </a:t>
            </a:r>
            <a:r>
              <a:rPr lang="en-US" dirty="0" smtClean="0">
                <a:sym typeface="Greek Symbols" pitchFamily="18" charset="2"/>
              </a:rPr>
              <a:t>in </a:t>
            </a:r>
            <a:r>
              <a:rPr lang="en-US" i="1" dirty="0" err="1" smtClean="0">
                <a:sym typeface="Greek Symbols" pitchFamily="18" charset="2"/>
              </a:rPr>
              <a:t>F</a:t>
            </a:r>
            <a:r>
              <a:rPr lang="en-US" sz="2400" i="1" baseline="-25000" dirty="0" err="1" smtClean="0">
                <a:sym typeface="Greek Symbols" pitchFamily="18" charset="2"/>
              </a:rPr>
              <a:t>c</a:t>
            </a:r>
            <a:r>
              <a:rPr lang="en-US" i="1" dirty="0" smtClean="0">
                <a:sym typeface="Greek Symbols" pitchFamily="18" charset="2"/>
              </a:rPr>
              <a:t> </a:t>
            </a:r>
            <a:r>
              <a:rPr lang="en-US" b="1" dirty="0" smtClean="0">
                <a:sym typeface="Greek Symbols" pitchFamily="18" charset="2"/>
              </a:rPr>
              <a:t>do</a:t>
            </a:r>
            <a:br>
              <a:rPr lang="en-US" b="1" dirty="0" smtClean="0">
                <a:sym typeface="Greek Symbols" pitchFamily="18" charset="2"/>
              </a:rPr>
            </a:br>
            <a:r>
              <a:rPr lang="en-US" b="1" dirty="0" smtClean="0">
                <a:sym typeface="Greek Symbols" pitchFamily="18" charset="2"/>
              </a:rPr>
              <a:t>	if </a:t>
            </a:r>
            <a:r>
              <a:rPr lang="en-US" dirty="0" smtClean="0">
                <a:sym typeface="Greek Symbols" pitchFamily="18" charset="2"/>
              </a:rPr>
              <a:t>none of the schemas </a:t>
            </a:r>
            <a:r>
              <a:rPr lang="en-US" i="1" dirty="0" err="1" smtClean="0">
                <a:sym typeface="Greek Symbols" pitchFamily="18" charset="2"/>
              </a:rPr>
              <a:t>R</a:t>
            </a:r>
            <a:r>
              <a:rPr lang="en-US" i="1" baseline="-25000" dirty="0" err="1" smtClean="0">
                <a:sym typeface="Greek Symbols" pitchFamily="18" charset="2"/>
              </a:rPr>
              <a:t>j</a:t>
            </a:r>
            <a:r>
              <a:rPr lang="en-US" i="1" dirty="0" smtClean="0">
                <a:sym typeface="Greek Symbols" pitchFamily="18" charset="2"/>
              </a:rPr>
              <a:t>, </a:t>
            </a:r>
            <a:r>
              <a:rPr lang="en-US" dirty="0" smtClean="0">
                <a:sym typeface="Greek Symbols" pitchFamily="18" charset="2"/>
              </a:rPr>
              <a:t>1 </a:t>
            </a:r>
            <a:r>
              <a:rPr lang="en-US" dirty="0" smtClean="0">
                <a:sym typeface="Symbol" pitchFamily="18" charset="2"/>
              </a:rPr>
              <a:t> </a:t>
            </a:r>
            <a:r>
              <a:rPr lang="en-US" i="1" dirty="0" smtClean="0">
                <a:sym typeface="Symbol" pitchFamily="18" charset="2"/>
              </a:rPr>
              <a:t>j </a:t>
            </a:r>
            <a:r>
              <a:rPr lang="en-US" dirty="0" smtClean="0">
                <a:sym typeface="Greek Symbols" pitchFamily="18" charset="2"/>
              </a:rPr>
              <a:t> </a:t>
            </a:r>
            <a:r>
              <a:rPr lang="en-US" dirty="0" smtClean="0">
                <a:sym typeface="Symbol" pitchFamily="18" charset="2"/>
              </a:rPr>
              <a:t></a:t>
            </a:r>
            <a:r>
              <a:rPr lang="en-US" i="1" dirty="0" smtClean="0">
                <a:sym typeface="Symbol" pitchFamily="18" charset="2"/>
              </a:rPr>
              <a:t> </a:t>
            </a:r>
            <a:r>
              <a:rPr lang="en-US" i="1" dirty="0" err="1" smtClean="0">
                <a:sym typeface="Symbol" pitchFamily="18" charset="2"/>
              </a:rPr>
              <a:t>i</a:t>
            </a:r>
            <a:r>
              <a:rPr lang="en-US" i="1" dirty="0" smtClean="0">
                <a:sym typeface="Symbol" pitchFamily="18" charset="2"/>
              </a:rPr>
              <a:t> </a:t>
            </a:r>
            <a:r>
              <a:rPr lang="en-US" dirty="0" smtClean="0">
                <a:sym typeface="Symbol" pitchFamily="18" charset="2"/>
              </a:rPr>
              <a:t>contains  </a:t>
            </a:r>
            <a:r>
              <a:rPr lang="en-US" dirty="0" smtClean="0">
                <a:sym typeface="Greek Symbols" pitchFamily="18" charset="2"/>
              </a:rPr>
              <a:t> </a:t>
            </a:r>
            <a:r>
              <a:rPr lang="en-US" i="1" dirty="0" smtClean="0">
                <a:sym typeface="Symbol" pitchFamily="18" charset="2"/>
              </a:rPr>
              <a:t></a:t>
            </a:r>
            <a:r>
              <a:rPr lang="en-US" i="1" dirty="0" smtClean="0">
                <a:sym typeface="Greek Symbols" pitchFamily="18" charset="2"/>
              </a:rPr>
              <a:t> </a:t>
            </a:r>
            <a:r>
              <a:rPr lang="en-US" dirty="0" smtClean="0">
                <a:sym typeface="Greek Symbols" pitchFamily="18" charset="2"/>
              </a:rPr>
              <a:t/>
            </a:r>
            <a:br>
              <a:rPr lang="en-US" dirty="0" smtClean="0">
                <a:sym typeface="Greek Symbols" pitchFamily="18" charset="2"/>
              </a:rPr>
            </a:br>
            <a:r>
              <a:rPr lang="en-US" dirty="0" smtClean="0">
                <a:sym typeface="Greek Symbols" pitchFamily="18" charset="2"/>
              </a:rPr>
              <a:t>		</a:t>
            </a:r>
            <a:r>
              <a:rPr lang="en-US" b="1" dirty="0" smtClean="0">
                <a:sym typeface="Greek Symbols" pitchFamily="18" charset="2"/>
              </a:rPr>
              <a:t>then begin</a:t>
            </a:r>
            <a:br>
              <a:rPr lang="en-US" b="1" dirty="0" smtClean="0">
                <a:sym typeface="Greek Symbols" pitchFamily="18" charset="2"/>
              </a:rPr>
            </a:br>
            <a:r>
              <a:rPr lang="en-US" b="1" dirty="0" smtClean="0">
                <a:sym typeface="Greek Symbols" pitchFamily="18" charset="2"/>
              </a:rPr>
              <a:t>				</a:t>
            </a:r>
            <a:r>
              <a:rPr lang="en-US" i="1" dirty="0" err="1" smtClean="0">
                <a:sym typeface="Greek Symbols" pitchFamily="18" charset="2"/>
              </a:rPr>
              <a:t>i</a:t>
            </a:r>
            <a:r>
              <a:rPr lang="en-US" i="1" dirty="0" smtClean="0">
                <a:sym typeface="Greek Symbols" pitchFamily="18" charset="2"/>
              </a:rPr>
              <a:t> </a:t>
            </a:r>
            <a:r>
              <a:rPr lang="en-US" dirty="0" smtClean="0">
                <a:sym typeface="Greek Symbols" pitchFamily="18" charset="2"/>
              </a:rPr>
              <a:t>:= </a:t>
            </a:r>
            <a:r>
              <a:rPr lang="en-US" i="1" dirty="0" err="1" smtClean="0">
                <a:sym typeface="Greek Symbols" pitchFamily="18" charset="2"/>
              </a:rPr>
              <a:t>i</a:t>
            </a:r>
            <a:r>
              <a:rPr lang="en-US" i="1" dirty="0" smtClean="0">
                <a:sym typeface="Greek Symbols" pitchFamily="18" charset="2"/>
              </a:rPr>
              <a:t>  + </a:t>
            </a:r>
            <a:r>
              <a:rPr lang="en-US" dirty="0" smtClean="0">
                <a:sym typeface="Greek Symbols" pitchFamily="18" charset="2"/>
              </a:rPr>
              <a:t>1;</a:t>
            </a:r>
            <a:br>
              <a:rPr lang="en-US" dirty="0" smtClean="0">
                <a:sym typeface="Greek Symbols" pitchFamily="18" charset="2"/>
              </a:rPr>
            </a:br>
            <a:r>
              <a:rPr lang="en-US" dirty="0" smtClean="0">
                <a:sym typeface="Greek Symbols" pitchFamily="18" charset="2"/>
              </a:rPr>
              <a:t>				</a:t>
            </a:r>
            <a:r>
              <a:rPr lang="en-US" i="1" dirty="0" err="1" smtClean="0">
                <a:sym typeface="Greek Symbols" pitchFamily="18" charset="2"/>
              </a:rPr>
              <a:t>R</a:t>
            </a:r>
            <a:r>
              <a:rPr lang="en-US" i="1" baseline="-25000" dirty="0" err="1" smtClean="0">
                <a:sym typeface="Greek Symbols" pitchFamily="18" charset="2"/>
              </a:rPr>
              <a:t>i</a:t>
            </a:r>
            <a:r>
              <a:rPr lang="en-US" i="1" baseline="-25000" dirty="0" smtClean="0">
                <a:sym typeface="Greek Symbols" pitchFamily="18" charset="2"/>
              </a:rPr>
              <a:t> </a:t>
            </a:r>
            <a:r>
              <a:rPr lang="en-US" dirty="0" smtClean="0">
                <a:sym typeface="Greek Symbols" pitchFamily="18" charset="2"/>
              </a:rPr>
              <a:t> := </a:t>
            </a:r>
            <a:r>
              <a:rPr lang="en-US" dirty="0" smtClean="0">
                <a:sym typeface="Symbol" pitchFamily="18" charset="2"/>
              </a:rPr>
              <a:t></a:t>
            </a:r>
            <a:r>
              <a:rPr lang="en-US" dirty="0" smtClean="0">
                <a:sym typeface="Greek Symbols" pitchFamily="18" charset="2"/>
              </a:rPr>
              <a:t> </a:t>
            </a:r>
            <a:r>
              <a:rPr lang="en-US" i="1" dirty="0" smtClean="0">
                <a:sym typeface="Symbol" pitchFamily="18" charset="2"/>
              </a:rPr>
              <a:t></a:t>
            </a:r>
            <a:r>
              <a:rPr lang="en-US" i="1" dirty="0" smtClean="0">
                <a:sym typeface="Greek Symbols" pitchFamily="18" charset="2"/>
              </a:rPr>
              <a:t> </a:t>
            </a:r>
            <a:br>
              <a:rPr lang="en-US" i="1" dirty="0" smtClean="0">
                <a:sym typeface="Greek Symbols" pitchFamily="18" charset="2"/>
              </a:rPr>
            </a:br>
            <a:r>
              <a:rPr lang="en-US" i="1" dirty="0" smtClean="0">
                <a:sym typeface="Greek Symbols" pitchFamily="18" charset="2"/>
              </a:rPr>
              <a:t>			</a:t>
            </a:r>
            <a:r>
              <a:rPr lang="en-US" b="1" dirty="0" smtClean="0">
                <a:sym typeface="Greek Symbols" pitchFamily="18" charset="2"/>
              </a:rPr>
              <a:t>end</a:t>
            </a:r>
            <a:br>
              <a:rPr lang="en-US" b="1" dirty="0" smtClean="0">
                <a:sym typeface="Greek Symbols" pitchFamily="18" charset="2"/>
              </a:rPr>
            </a:br>
            <a:r>
              <a:rPr lang="en-US" b="1" dirty="0" smtClean="0">
                <a:sym typeface="Greek Symbols" pitchFamily="18" charset="2"/>
              </a:rPr>
              <a:t>if</a:t>
            </a:r>
            <a:r>
              <a:rPr lang="en-US" dirty="0" smtClean="0">
                <a:sym typeface="Greek Symbols" pitchFamily="18" charset="2"/>
              </a:rPr>
              <a:t> none of the schemas </a:t>
            </a:r>
            <a:r>
              <a:rPr lang="en-US" i="1" dirty="0" err="1" smtClean="0">
                <a:sym typeface="Greek Symbols" pitchFamily="18" charset="2"/>
              </a:rPr>
              <a:t>R</a:t>
            </a:r>
            <a:r>
              <a:rPr lang="en-US" sz="2800" i="1" baseline="-25000" dirty="0" err="1" smtClean="0">
                <a:sym typeface="Greek Symbols" pitchFamily="18" charset="2"/>
              </a:rPr>
              <a:t>j</a:t>
            </a:r>
            <a:r>
              <a:rPr lang="en-US" i="1" dirty="0" smtClean="0">
                <a:sym typeface="Greek Symbols" pitchFamily="18" charset="2"/>
              </a:rPr>
              <a:t>, </a:t>
            </a:r>
            <a:r>
              <a:rPr lang="en-US" dirty="0" smtClean="0">
                <a:sym typeface="Greek Symbols" pitchFamily="18" charset="2"/>
              </a:rPr>
              <a:t>1 </a:t>
            </a:r>
            <a:r>
              <a:rPr lang="en-US" dirty="0" smtClean="0">
                <a:sym typeface="Symbol" pitchFamily="18" charset="2"/>
              </a:rPr>
              <a:t> </a:t>
            </a:r>
            <a:r>
              <a:rPr lang="en-US" i="1" dirty="0" smtClean="0">
                <a:sym typeface="Symbol" pitchFamily="18" charset="2"/>
              </a:rPr>
              <a:t>j </a:t>
            </a:r>
            <a:r>
              <a:rPr lang="en-US" dirty="0" smtClean="0">
                <a:sym typeface="Greek Symbols" pitchFamily="18" charset="2"/>
              </a:rPr>
              <a:t> </a:t>
            </a:r>
            <a:r>
              <a:rPr lang="en-US" dirty="0" smtClean="0">
                <a:sym typeface="Symbol" pitchFamily="18" charset="2"/>
              </a:rPr>
              <a:t></a:t>
            </a:r>
            <a:r>
              <a:rPr lang="en-US" i="1" dirty="0" smtClean="0">
                <a:sym typeface="Symbol" pitchFamily="18" charset="2"/>
              </a:rPr>
              <a:t> </a:t>
            </a:r>
            <a:r>
              <a:rPr lang="en-US" i="1" dirty="0" err="1" smtClean="0">
                <a:sym typeface="Symbol" pitchFamily="18" charset="2"/>
              </a:rPr>
              <a:t>i</a:t>
            </a:r>
            <a:r>
              <a:rPr lang="en-US" i="1" dirty="0" smtClean="0">
                <a:sym typeface="Symbol" pitchFamily="18" charset="2"/>
              </a:rPr>
              <a:t> </a:t>
            </a:r>
            <a:r>
              <a:rPr lang="en-US" dirty="0" smtClean="0">
                <a:sym typeface="Symbol" pitchFamily="18" charset="2"/>
              </a:rPr>
              <a:t>contains a candidate key for </a:t>
            </a:r>
            <a:r>
              <a:rPr lang="en-US" i="1" dirty="0" smtClean="0">
                <a:sym typeface="Symbol" pitchFamily="18" charset="2"/>
              </a:rPr>
              <a:t>R</a:t>
            </a:r>
            <a:br>
              <a:rPr lang="en-US" i="1" dirty="0" smtClean="0">
                <a:sym typeface="Symbol" pitchFamily="18" charset="2"/>
              </a:rPr>
            </a:br>
            <a:r>
              <a:rPr lang="en-US" i="1" dirty="0" smtClean="0">
                <a:sym typeface="Symbol" pitchFamily="18" charset="2"/>
              </a:rPr>
              <a:t>	</a:t>
            </a:r>
            <a:r>
              <a:rPr lang="en-US" b="1" dirty="0" smtClean="0">
                <a:sym typeface="Symbol" pitchFamily="18" charset="2"/>
              </a:rPr>
              <a:t>then begin</a:t>
            </a:r>
            <a:br>
              <a:rPr lang="en-US" b="1" dirty="0" smtClean="0">
                <a:sym typeface="Symbol" pitchFamily="18" charset="2"/>
              </a:rPr>
            </a:br>
            <a:r>
              <a:rPr lang="en-US" b="1" dirty="0" smtClean="0">
                <a:sym typeface="Symbol" pitchFamily="18" charset="2"/>
              </a:rPr>
              <a:t>			</a:t>
            </a:r>
            <a:r>
              <a:rPr lang="en-US" i="1" dirty="0" err="1" smtClean="0">
                <a:sym typeface="Symbol" pitchFamily="18" charset="2"/>
              </a:rPr>
              <a:t>i</a:t>
            </a:r>
            <a:r>
              <a:rPr lang="en-US" i="1" dirty="0" smtClean="0">
                <a:sym typeface="Symbol" pitchFamily="18" charset="2"/>
              </a:rPr>
              <a:t> </a:t>
            </a:r>
            <a:r>
              <a:rPr lang="en-US" dirty="0" smtClean="0">
                <a:sym typeface="Symbol" pitchFamily="18" charset="2"/>
              </a:rPr>
              <a:t>:=</a:t>
            </a:r>
            <a:r>
              <a:rPr lang="en-US" i="1" dirty="0" smtClean="0">
                <a:sym typeface="Symbol" pitchFamily="18" charset="2"/>
              </a:rPr>
              <a:t> </a:t>
            </a:r>
            <a:r>
              <a:rPr lang="en-US" i="1" dirty="0" err="1" smtClean="0">
                <a:sym typeface="Symbol" pitchFamily="18" charset="2"/>
              </a:rPr>
              <a:t>i</a:t>
            </a:r>
            <a:r>
              <a:rPr lang="en-US" i="1" dirty="0" smtClean="0">
                <a:sym typeface="Symbol" pitchFamily="18" charset="2"/>
              </a:rPr>
              <a:t> </a:t>
            </a:r>
            <a:r>
              <a:rPr lang="en-US" dirty="0" smtClean="0">
                <a:sym typeface="Symbol" pitchFamily="18" charset="2"/>
              </a:rPr>
              <a:t> + 1;</a:t>
            </a:r>
            <a:br>
              <a:rPr lang="en-US" dirty="0" smtClean="0">
                <a:sym typeface="Symbol" pitchFamily="18" charset="2"/>
              </a:rPr>
            </a:br>
            <a:r>
              <a:rPr lang="en-US" dirty="0" smtClean="0">
                <a:sym typeface="Symbol" pitchFamily="18" charset="2"/>
              </a:rPr>
              <a:t>			</a:t>
            </a:r>
            <a:r>
              <a:rPr lang="en-US" i="1" dirty="0" err="1" smtClean="0">
                <a:sym typeface="Symbol" pitchFamily="18" charset="2"/>
              </a:rPr>
              <a:t>R</a:t>
            </a:r>
            <a:r>
              <a:rPr lang="en-US" sz="2800" i="1" baseline="-25000" dirty="0" err="1" smtClean="0">
                <a:sym typeface="Symbol" pitchFamily="18" charset="2"/>
              </a:rPr>
              <a:t>i</a:t>
            </a:r>
            <a:r>
              <a:rPr lang="en-US" dirty="0" smtClean="0">
                <a:sym typeface="Symbol" pitchFamily="18" charset="2"/>
              </a:rPr>
              <a:t> := any candidate key for </a:t>
            </a:r>
            <a:r>
              <a:rPr lang="en-US" i="1" dirty="0" smtClean="0">
                <a:sym typeface="Symbol" pitchFamily="18" charset="2"/>
              </a:rPr>
              <a:t>R;</a:t>
            </a:r>
            <a:br>
              <a:rPr lang="en-US" i="1" dirty="0" smtClean="0">
                <a:sym typeface="Symbol" pitchFamily="18" charset="2"/>
              </a:rPr>
            </a:br>
            <a:r>
              <a:rPr lang="en-US" i="1" dirty="0" smtClean="0">
                <a:sym typeface="Symbol" pitchFamily="18" charset="2"/>
              </a:rPr>
              <a:t>		</a:t>
            </a:r>
            <a:r>
              <a:rPr lang="en-US" b="1" dirty="0" smtClean="0">
                <a:sym typeface="Symbol" pitchFamily="18" charset="2"/>
              </a:rPr>
              <a:t>end </a:t>
            </a:r>
            <a:br>
              <a:rPr lang="en-US" b="1" dirty="0" smtClean="0">
                <a:sym typeface="Symbol" pitchFamily="18" charset="2"/>
              </a:rPr>
            </a:br>
            <a:r>
              <a:rPr lang="en-US" b="1" dirty="0" smtClean="0">
                <a:sym typeface="Symbol" pitchFamily="18" charset="2"/>
              </a:rPr>
              <a:t>return </a:t>
            </a:r>
            <a:r>
              <a:rPr lang="en-US" i="1" dirty="0" smtClean="0">
                <a:sym typeface="Symbol" pitchFamily="18" charset="2"/>
              </a:rPr>
              <a:t>(R</a:t>
            </a:r>
            <a:r>
              <a:rPr lang="en-US" sz="2400" baseline="-25000" dirty="0" smtClean="0">
                <a:sym typeface="Symbol" pitchFamily="18" charset="2"/>
              </a:rPr>
              <a:t>1</a:t>
            </a:r>
            <a:r>
              <a:rPr lang="en-US" dirty="0" smtClean="0">
                <a:sym typeface="Symbol" pitchFamily="18" charset="2"/>
              </a:rPr>
              <a:t>, </a:t>
            </a:r>
            <a:r>
              <a:rPr lang="en-US" i="1" dirty="0" smtClean="0">
                <a:sym typeface="Symbol" pitchFamily="18" charset="2"/>
              </a:rPr>
              <a:t>R</a:t>
            </a:r>
            <a:r>
              <a:rPr lang="en-US" sz="2400" baseline="-25000" dirty="0" smtClean="0">
                <a:sym typeface="Symbol" pitchFamily="18" charset="2"/>
              </a:rPr>
              <a:t>2</a:t>
            </a:r>
            <a:r>
              <a:rPr lang="en-US" dirty="0" smtClean="0">
                <a:sym typeface="Symbol" pitchFamily="18" charset="2"/>
              </a:rPr>
              <a:t>, ..., </a:t>
            </a:r>
            <a:r>
              <a:rPr lang="en-US" i="1" dirty="0" err="1" smtClean="0">
                <a:sym typeface="Symbol" pitchFamily="18" charset="2"/>
              </a:rPr>
              <a:t>R</a:t>
            </a:r>
            <a:r>
              <a:rPr lang="en-US" sz="2800" i="1" baseline="-25000" dirty="0" err="1" smtClean="0">
                <a:sym typeface="Symbol" pitchFamily="18" charset="2"/>
              </a:rPr>
              <a:t>i</a:t>
            </a:r>
            <a:r>
              <a:rPr lang="en-US" i="1" dirty="0" smtClean="0">
                <a:sym typeface="Symbol" pitchFamily="18" charset="2"/>
              </a:rPr>
              <a:t>)</a:t>
            </a:r>
            <a:r>
              <a:rPr lang="en-US" i="1" dirty="0" smtClean="0">
                <a:sym typeface="Greek Symbols" pitchFamily="18" charset="2"/>
              </a:rP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Number Placeholder 4"/>
          <p:cNvSpPr>
            <a:spLocks noGrp="1"/>
          </p:cNvSpPr>
          <p:nvPr>
            <p:ph type="sldNum" sz="quarter" idx="11"/>
          </p:nvPr>
        </p:nvSpPr>
        <p:spPr>
          <a:noFill/>
        </p:spPr>
        <p:txBody>
          <a:bodyPr/>
          <a:lstStyle/>
          <a:p>
            <a:fld id="{2B0132C1-9EC3-400B-AB6A-FC7851C197B2}" type="slidenum">
              <a:rPr lang="en-US"/>
              <a:pPr/>
              <a:t>46</a:t>
            </a:fld>
            <a:endParaRPr lang="en-US"/>
          </a:p>
        </p:txBody>
      </p:sp>
      <p:sp>
        <p:nvSpPr>
          <p:cNvPr id="258050" name="Rectangle 2"/>
          <p:cNvSpPr>
            <a:spLocks noGrp="1" noChangeArrowheads="1"/>
          </p:cNvSpPr>
          <p:nvPr>
            <p:ph type="title"/>
          </p:nvPr>
        </p:nvSpPr>
        <p:spPr/>
        <p:txBody>
          <a:bodyPr>
            <a:normAutofit fontScale="90000"/>
          </a:bodyPr>
          <a:lstStyle/>
          <a:p>
            <a:pPr>
              <a:defRPr/>
            </a:pPr>
            <a:r>
              <a:rPr lang="en-US" smtClean="0"/>
              <a:t>3NF Decomposition Algorithm (Cont.)</a:t>
            </a:r>
          </a:p>
        </p:txBody>
      </p:sp>
      <p:sp>
        <p:nvSpPr>
          <p:cNvPr id="188420" name="Rectangle 3"/>
          <p:cNvSpPr>
            <a:spLocks noChangeArrowheads="1"/>
          </p:cNvSpPr>
          <p:nvPr>
            <p:ph type="body" idx="1"/>
          </p:nvPr>
        </p:nvSpPr>
        <p:spPr>
          <a:noFill/>
        </p:spPr>
        <p:txBody>
          <a:bodyPr/>
          <a:lstStyle/>
          <a:p>
            <a:pPr>
              <a:lnSpc>
                <a:spcPct val="90000"/>
              </a:lnSpc>
              <a:spcBef>
                <a:spcPct val="50000"/>
              </a:spcBef>
            </a:pPr>
            <a:r>
              <a:rPr lang="en-US" sz="1800" smtClean="0">
                <a:sym typeface="Monotype Sorts" pitchFamily="2" charset="2"/>
              </a:rPr>
              <a:t>Above algorithm ensures:</a:t>
            </a:r>
          </a:p>
          <a:p>
            <a:pPr lvl="1">
              <a:lnSpc>
                <a:spcPct val="90000"/>
              </a:lnSpc>
              <a:spcBef>
                <a:spcPct val="50000"/>
              </a:spcBef>
            </a:pPr>
            <a:r>
              <a:rPr lang="en-US" sz="1600" smtClean="0">
                <a:sym typeface="Monotype Sorts" pitchFamily="2" charset="2"/>
              </a:rPr>
              <a:t>each relation schema </a:t>
            </a:r>
            <a:r>
              <a:rPr lang="en-US" sz="1600" i="1" smtClean="0">
                <a:sym typeface="Monotype Sorts" pitchFamily="2" charset="2"/>
              </a:rPr>
              <a:t>R</a:t>
            </a:r>
            <a:r>
              <a:rPr lang="en-US" sz="1600" i="1" baseline="-25000" smtClean="0">
                <a:sym typeface="Monotype Sorts" pitchFamily="2" charset="2"/>
              </a:rPr>
              <a:t>i</a:t>
            </a:r>
            <a:r>
              <a:rPr lang="en-US" sz="1800" i="1" smtClean="0">
                <a:sym typeface="Monotype Sorts" pitchFamily="2" charset="2"/>
              </a:rPr>
              <a:t> </a:t>
            </a:r>
            <a:r>
              <a:rPr lang="en-US" sz="1600" smtClean="0">
                <a:sym typeface="Monotype Sorts" pitchFamily="2" charset="2"/>
              </a:rPr>
              <a:t>is in 3NF</a:t>
            </a:r>
          </a:p>
          <a:p>
            <a:pPr lvl="1">
              <a:lnSpc>
                <a:spcPct val="90000"/>
              </a:lnSpc>
              <a:spcBef>
                <a:spcPct val="50000"/>
              </a:spcBef>
            </a:pPr>
            <a:r>
              <a:rPr lang="en-US" sz="1600" smtClean="0">
                <a:sym typeface="Monotype Sorts" pitchFamily="2" charset="2"/>
              </a:rPr>
              <a:t>decomposition is dependency preserving and lossless-join</a:t>
            </a:r>
          </a:p>
          <a:p>
            <a:pPr lvl="1">
              <a:lnSpc>
                <a:spcPct val="90000"/>
              </a:lnSpc>
              <a:spcBef>
                <a:spcPct val="50000"/>
              </a:spcBef>
            </a:pPr>
            <a:r>
              <a:rPr lang="en-US" sz="1600" smtClean="0">
                <a:sym typeface="Monotype Sorts" pitchFamily="2" charset="2"/>
              </a:rPr>
              <a:t>Proof of correctness is at end of this file (</a:t>
            </a:r>
            <a:r>
              <a:rPr lang="en-US" sz="1600" smtClean="0">
                <a:sym typeface="Monotype Sorts" pitchFamily="2" charset="2"/>
                <a:hlinkClick r:id="" action="ppaction://noaction"/>
              </a:rPr>
              <a:t>click here</a:t>
            </a:r>
            <a:r>
              <a:rPr lang="en-US" sz="1600" smtClean="0">
                <a:sym typeface="Monotype Sorts" pitchFamily="2" charset="2"/>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Number Placeholder 4"/>
          <p:cNvSpPr>
            <a:spLocks noGrp="1"/>
          </p:cNvSpPr>
          <p:nvPr>
            <p:ph type="sldNum" sz="quarter" idx="11"/>
          </p:nvPr>
        </p:nvSpPr>
        <p:spPr>
          <a:noFill/>
        </p:spPr>
        <p:txBody>
          <a:bodyPr/>
          <a:lstStyle/>
          <a:p>
            <a:fld id="{6251BA44-8174-4202-8AF1-5FBBE129325B}" type="slidenum">
              <a:rPr lang="en-US"/>
              <a:pPr/>
              <a:t>47</a:t>
            </a:fld>
            <a:endParaRPr lang="en-US"/>
          </a:p>
        </p:txBody>
      </p:sp>
      <p:sp>
        <p:nvSpPr>
          <p:cNvPr id="259074" name="Rectangle 2"/>
          <p:cNvSpPr>
            <a:spLocks noGrp="1" noChangeArrowheads="1"/>
          </p:cNvSpPr>
          <p:nvPr>
            <p:ph type="title"/>
          </p:nvPr>
        </p:nvSpPr>
        <p:spPr/>
        <p:txBody>
          <a:bodyPr/>
          <a:lstStyle/>
          <a:p>
            <a:pPr>
              <a:defRPr/>
            </a:pPr>
            <a:r>
              <a:rPr lang="en-US" smtClean="0"/>
              <a:t>Example</a:t>
            </a:r>
          </a:p>
        </p:txBody>
      </p:sp>
      <p:sp>
        <p:nvSpPr>
          <p:cNvPr id="189444" name="Rectangle 3"/>
          <p:cNvSpPr>
            <a:spLocks noGrp="1" noChangeArrowheads="1"/>
          </p:cNvSpPr>
          <p:nvPr>
            <p:ph type="body" idx="1"/>
          </p:nvPr>
        </p:nvSpPr>
        <p:spPr>
          <a:xfrm>
            <a:off x="533400" y="1371600"/>
            <a:ext cx="7848600" cy="4876800"/>
          </a:xfrm>
        </p:spPr>
        <p:txBody>
          <a:bodyPr>
            <a:normAutofit fontScale="92500" lnSpcReduction="10000"/>
          </a:bodyPr>
          <a:lstStyle/>
          <a:p>
            <a:pPr>
              <a:tabLst>
                <a:tab pos="1027113" algn="l"/>
                <a:tab pos="2857500" algn="ctr"/>
                <a:tab pos="3036888" algn="l"/>
              </a:tabLst>
            </a:pPr>
            <a:r>
              <a:rPr lang="en-US" smtClean="0"/>
              <a:t>Relation schema:</a:t>
            </a:r>
          </a:p>
          <a:p>
            <a:pPr lvl="1">
              <a:buFont typeface="Monotype Sorts" pitchFamily="2" charset="2"/>
              <a:buNone/>
              <a:tabLst>
                <a:tab pos="1027113" algn="l"/>
                <a:tab pos="2857500" algn="ctr"/>
                <a:tab pos="3036888" algn="l"/>
              </a:tabLst>
            </a:pPr>
            <a:r>
              <a:rPr lang="en-US" sz="1800" smtClean="0"/>
              <a:t>	</a:t>
            </a:r>
            <a:r>
              <a:rPr lang="en-US" sz="1800" i="1" smtClean="0"/>
              <a:t>Banker-info-schema = (branch-name, customer-name,</a:t>
            </a:r>
            <a:br>
              <a:rPr lang="en-US" sz="1800" i="1" smtClean="0"/>
            </a:br>
            <a:r>
              <a:rPr lang="en-US" sz="1800" i="1" smtClean="0"/>
              <a:t>			banker-name, office-number)</a:t>
            </a:r>
          </a:p>
          <a:p>
            <a:pPr>
              <a:tabLst>
                <a:tab pos="1027113" algn="l"/>
                <a:tab pos="2857500" algn="ctr"/>
                <a:tab pos="3036888" algn="l"/>
              </a:tabLst>
            </a:pPr>
            <a:r>
              <a:rPr lang="en-US" smtClean="0"/>
              <a:t>The functional dependencies for this relation schema are:</a:t>
            </a:r>
            <a:br>
              <a:rPr lang="en-US" smtClean="0"/>
            </a:br>
            <a:r>
              <a:rPr lang="en-US" smtClean="0"/>
              <a:t>	</a:t>
            </a:r>
            <a:r>
              <a:rPr lang="en-US" i="1" smtClean="0"/>
              <a:t>banker-name </a:t>
            </a:r>
            <a:r>
              <a:rPr lang="en-US" smtClean="0">
                <a:sym typeface="Symbol" pitchFamily="18" charset="2"/>
              </a:rPr>
              <a:t></a:t>
            </a:r>
            <a:r>
              <a:rPr lang="en-US" smtClean="0">
                <a:sym typeface="Monotype Sorts" pitchFamily="2" charset="2"/>
              </a:rPr>
              <a:t> </a:t>
            </a:r>
            <a:r>
              <a:rPr lang="en-US" i="1" smtClean="0">
                <a:sym typeface="Monotype Sorts" pitchFamily="2" charset="2"/>
              </a:rPr>
              <a:t>branch-name office-number</a:t>
            </a:r>
            <a:br>
              <a:rPr lang="en-US" i="1" smtClean="0">
                <a:sym typeface="Monotype Sorts" pitchFamily="2" charset="2"/>
              </a:rPr>
            </a:br>
            <a:r>
              <a:rPr lang="en-US" i="1" smtClean="0">
                <a:sym typeface="Monotype Sorts" pitchFamily="2" charset="2"/>
              </a:rPr>
              <a:t>	customer-name branch-name </a:t>
            </a:r>
            <a:r>
              <a:rPr lang="en-US" smtClean="0">
                <a:sym typeface="Symbol" pitchFamily="18" charset="2"/>
              </a:rPr>
              <a:t></a:t>
            </a:r>
            <a:r>
              <a:rPr lang="en-US" smtClean="0">
                <a:sym typeface="Monotype Sorts" pitchFamily="2" charset="2"/>
              </a:rPr>
              <a:t> </a:t>
            </a:r>
            <a:r>
              <a:rPr lang="en-US" i="1" smtClean="0">
                <a:sym typeface="Monotype Sorts" pitchFamily="2" charset="2"/>
              </a:rPr>
              <a:t>banker-name</a:t>
            </a:r>
          </a:p>
          <a:p>
            <a:pPr>
              <a:tabLst>
                <a:tab pos="1027113" algn="l"/>
                <a:tab pos="2857500" algn="ctr"/>
                <a:tab pos="3036888" algn="l"/>
              </a:tabLst>
            </a:pPr>
            <a:r>
              <a:rPr lang="en-US" smtClean="0">
                <a:sym typeface="Monotype Sorts" pitchFamily="2" charset="2"/>
              </a:rPr>
              <a:t>The key is:</a:t>
            </a:r>
          </a:p>
          <a:p>
            <a:pPr>
              <a:buFont typeface="Monotype Sorts" pitchFamily="2" charset="2"/>
              <a:buNone/>
              <a:tabLst>
                <a:tab pos="1027113" algn="l"/>
                <a:tab pos="2857500" algn="ctr"/>
                <a:tab pos="3036888" algn="l"/>
              </a:tabLst>
            </a:pPr>
            <a:r>
              <a:rPr lang="en-US" smtClean="0">
                <a:sym typeface="Monotype Sorts" pitchFamily="2" charset="2"/>
              </a:rPr>
              <a:t>			{</a:t>
            </a:r>
            <a:r>
              <a:rPr lang="en-US" i="1" smtClean="0">
                <a:sym typeface="Monotype Sorts" pitchFamily="2" charset="2"/>
              </a:rPr>
              <a:t>customer-name, branch-name</a:t>
            </a:r>
            <a:r>
              <a:rPr lang="en-US" smtClean="0">
                <a:sym typeface="Monotype Sorts" pitchFamily="2" charset="2"/>
              </a:rPr>
              <a:t>}</a:t>
            </a:r>
          </a:p>
          <a:p>
            <a:pPr>
              <a:buFont typeface="Monotype Sorts" pitchFamily="2" charset="2"/>
              <a:buNone/>
              <a:tabLst>
                <a:tab pos="1027113" algn="l"/>
                <a:tab pos="2857500" algn="ctr"/>
                <a:tab pos="3036888" algn="l"/>
              </a:tabLst>
            </a:pPr>
            <a:endParaRPr lang="en-US" i="1" smtClean="0">
              <a:sym typeface="Monotype Sorts" pitchFamily="2" charset="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Number Placeholder 4"/>
          <p:cNvSpPr>
            <a:spLocks noGrp="1"/>
          </p:cNvSpPr>
          <p:nvPr>
            <p:ph type="sldNum" sz="quarter" idx="11"/>
          </p:nvPr>
        </p:nvSpPr>
        <p:spPr>
          <a:noFill/>
        </p:spPr>
        <p:txBody>
          <a:bodyPr/>
          <a:lstStyle/>
          <a:p>
            <a:fld id="{0838DC77-BA47-4FF2-AD9C-A4B0BAA95DE3}" type="slidenum">
              <a:rPr lang="en-US"/>
              <a:pPr/>
              <a:t>48</a:t>
            </a:fld>
            <a:endParaRPr lang="en-US"/>
          </a:p>
        </p:txBody>
      </p:sp>
      <p:sp>
        <p:nvSpPr>
          <p:cNvPr id="260098" name="Rectangle 2"/>
          <p:cNvSpPr>
            <a:spLocks noGrp="1" noChangeArrowheads="1"/>
          </p:cNvSpPr>
          <p:nvPr>
            <p:ph type="title"/>
          </p:nvPr>
        </p:nvSpPr>
        <p:spPr>
          <a:xfrm>
            <a:off x="628650" y="352425"/>
            <a:ext cx="7981950" cy="457200"/>
          </a:xfrm>
        </p:spPr>
        <p:txBody>
          <a:bodyPr>
            <a:normAutofit fontScale="90000"/>
          </a:bodyPr>
          <a:lstStyle/>
          <a:p>
            <a:pPr>
              <a:defRPr/>
            </a:pPr>
            <a:r>
              <a:rPr lang="en-US" smtClean="0"/>
              <a:t>Applying 3NF to </a:t>
            </a:r>
            <a:r>
              <a:rPr lang="en-US" b="0" i="1" smtClean="0"/>
              <a:t>Banker-info-schema</a:t>
            </a:r>
            <a:endParaRPr lang="en-US" i="1" smtClean="0"/>
          </a:p>
        </p:txBody>
      </p:sp>
      <p:sp>
        <p:nvSpPr>
          <p:cNvPr id="190468" name="Rectangle 3"/>
          <p:cNvSpPr>
            <a:spLocks noGrp="1" noChangeArrowheads="1"/>
          </p:cNvSpPr>
          <p:nvPr>
            <p:ph type="body" idx="1"/>
          </p:nvPr>
        </p:nvSpPr>
        <p:spPr>
          <a:xfrm>
            <a:off x="1219200" y="1295400"/>
            <a:ext cx="7321550" cy="4114800"/>
          </a:xfrm>
        </p:spPr>
        <p:txBody>
          <a:bodyPr>
            <a:normAutofit fontScale="77500" lnSpcReduction="20000"/>
          </a:bodyPr>
          <a:lstStyle/>
          <a:p>
            <a:pPr>
              <a:tabLst>
                <a:tab pos="908050" algn="l"/>
                <a:tab pos="2798763" algn="l"/>
                <a:tab pos="3482975" algn="l"/>
              </a:tabLst>
            </a:pPr>
            <a:r>
              <a:rPr lang="en-US" smtClean="0"/>
              <a:t>The </a:t>
            </a:r>
            <a:r>
              <a:rPr lang="en-US" b="1" smtClean="0"/>
              <a:t>for</a:t>
            </a:r>
            <a:r>
              <a:rPr lang="en-US" smtClean="0"/>
              <a:t> loop in the algorithm causes us to include the following schemas in our decomposition:</a:t>
            </a:r>
          </a:p>
          <a:p>
            <a:pPr>
              <a:buFont typeface="Monotype Sorts" pitchFamily="2" charset="2"/>
              <a:buNone/>
              <a:tabLst>
                <a:tab pos="908050" algn="l"/>
                <a:tab pos="2798763" algn="l"/>
                <a:tab pos="3482975" algn="l"/>
              </a:tabLst>
            </a:pPr>
            <a:r>
              <a:rPr lang="en-US" smtClean="0"/>
              <a:t>		</a:t>
            </a:r>
            <a:r>
              <a:rPr lang="en-US" i="1" smtClean="0"/>
              <a:t>Banker-office-schema = (banker-name, branch-name,          </a:t>
            </a:r>
            <a:br>
              <a:rPr lang="en-US" i="1" smtClean="0"/>
            </a:br>
            <a:r>
              <a:rPr lang="en-US" i="1" smtClean="0"/>
              <a:t>				office-number)</a:t>
            </a:r>
            <a:br>
              <a:rPr lang="en-US" i="1" smtClean="0"/>
            </a:br>
            <a:r>
              <a:rPr lang="en-US" i="1" smtClean="0"/>
              <a:t>	Banker-schema = (customer-name, branch-name,</a:t>
            </a:r>
            <a:br>
              <a:rPr lang="en-US" i="1" smtClean="0"/>
            </a:br>
            <a:r>
              <a:rPr lang="en-US" i="1" smtClean="0"/>
              <a:t>		   banker-name)</a:t>
            </a:r>
            <a:br>
              <a:rPr lang="en-US" i="1" smtClean="0"/>
            </a:br>
            <a:endParaRPr lang="en-US" smtClean="0"/>
          </a:p>
          <a:p>
            <a:pPr>
              <a:tabLst>
                <a:tab pos="908050" algn="l"/>
                <a:tab pos="2798763" algn="l"/>
                <a:tab pos="3482975" algn="l"/>
              </a:tabLst>
            </a:pPr>
            <a:r>
              <a:rPr lang="en-US" smtClean="0"/>
              <a:t>Since </a:t>
            </a:r>
            <a:r>
              <a:rPr lang="en-US" i="1" smtClean="0"/>
              <a:t>Banker-schema</a:t>
            </a:r>
            <a:r>
              <a:rPr lang="en-US" smtClean="0"/>
              <a:t> contains a candidate key for </a:t>
            </a:r>
            <a:br>
              <a:rPr lang="en-US" smtClean="0"/>
            </a:br>
            <a:r>
              <a:rPr lang="en-US" i="1" smtClean="0"/>
              <a:t>Banker-info-schema, </a:t>
            </a:r>
            <a:r>
              <a:rPr lang="en-US" smtClean="0"/>
              <a:t>we are done with the decomposition process.</a:t>
            </a:r>
            <a:endParaRPr lang="en-US" i="1"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Number Placeholder 4"/>
          <p:cNvSpPr>
            <a:spLocks noGrp="1"/>
          </p:cNvSpPr>
          <p:nvPr>
            <p:ph type="sldNum" sz="quarter" idx="11"/>
          </p:nvPr>
        </p:nvSpPr>
        <p:spPr>
          <a:noFill/>
        </p:spPr>
        <p:txBody>
          <a:bodyPr/>
          <a:lstStyle/>
          <a:p>
            <a:fld id="{16D6F66C-FA2F-48C8-968D-E4455C2BEAED}" type="slidenum">
              <a:rPr lang="en-US"/>
              <a:pPr/>
              <a:t>49</a:t>
            </a:fld>
            <a:endParaRPr lang="en-US"/>
          </a:p>
        </p:txBody>
      </p:sp>
      <p:sp>
        <p:nvSpPr>
          <p:cNvPr id="261122" name="Rectangle 2"/>
          <p:cNvSpPr>
            <a:spLocks noGrp="1" noChangeArrowheads="1"/>
          </p:cNvSpPr>
          <p:nvPr>
            <p:ph type="title"/>
          </p:nvPr>
        </p:nvSpPr>
        <p:spPr/>
        <p:txBody>
          <a:bodyPr/>
          <a:lstStyle/>
          <a:p>
            <a:pPr>
              <a:defRPr/>
            </a:pPr>
            <a:r>
              <a:rPr lang="en-US" smtClean="0"/>
              <a:t>Comparison of BCNF and 3NF</a:t>
            </a:r>
          </a:p>
        </p:txBody>
      </p:sp>
      <p:sp>
        <p:nvSpPr>
          <p:cNvPr id="191492" name="Rectangle 3"/>
          <p:cNvSpPr>
            <a:spLocks noGrp="1" noChangeArrowheads="1"/>
          </p:cNvSpPr>
          <p:nvPr>
            <p:ph type="body" idx="1"/>
          </p:nvPr>
        </p:nvSpPr>
        <p:spPr/>
        <p:txBody>
          <a:bodyPr/>
          <a:lstStyle/>
          <a:p>
            <a:r>
              <a:rPr lang="en-US" smtClean="0"/>
              <a:t>It is always possible to decompose a relation into relations in 3NF and </a:t>
            </a:r>
          </a:p>
          <a:p>
            <a:pPr lvl="1"/>
            <a:r>
              <a:rPr lang="en-US" sz="1800" smtClean="0"/>
              <a:t>the decomposition is lossless</a:t>
            </a:r>
          </a:p>
          <a:p>
            <a:pPr lvl="1"/>
            <a:r>
              <a:rPr lang="en-US" sz="1800" smtClean="0"/>
              <a:t>the dependencies are preserved</a:t>
            </a:r>
          </a:p>
          <a:p>
            <a:r>
              <a:rPr lang="en-US" smtClean="0"/>
              <a:t>It is always possible to decompose a relation into relations in BCNF and </a:t>
            </a:r>
          </a:p>
          <a:p>
            <a:pPr lvl="1"/>
            <a:r>
              <a:rPr lang="en-US" sz="1800" smtClean="0"/>
              <a:t>the decomposition is lossless</a:t>
            </a:r>
          </a:p>
          <a:p>
            <a:pPr lvl="1"/>
            <a:r>
              <a:rPr lang="en-US" sz="1800" smtClean="0"/>
              <a:t>it may not be possible to preserve dependencies.</a:t>
            </a:r>
          </a:p>
          <a:p>
            <a:pPr lvl="1"/>
            <a:endParaRPr lang="en-US" sz="1800" smtClean="0"/>
          </a:p>
        </p:txBody>
      </p:sp>
      <p:sp>
        <p:nvSpPr>
          <p:cNvPr id="191493" name="Rectangle 4"/>
          <p:cNvSpPr>
            <a:spLocks noChangeArrowheads="1"/>
          </p:cNvSpPr>
          <p:nvPr/>
        </p:nvSpPr>
        <p:spPr bwMode="auto">
          <a:xfrm>
            <a:off x="596900" y="4064000"/>
            <a:ext cx="7283450" cy="2590800"/>
          </a:xfrm>
          <a:prstGeom prst="rect">
            <a:avLst/>
          </a:prstGeom>
          <a:noFill/>
          <a:ln w="9525">
            <a:noFill/>
            <a:miter lim="800000"/>
            <a:headEnd/>
            <a:tailEnd/>
          </a:ln>
        </p:spPr>
        <p:txBody>
          <a:bodyPr/>
          <a:lstStyle/>
          <a:p>
            <a:pPr marL="342900" indent="-342900" algn="l">
              <a:spcBef>
                <a:spcPct val="35000"/>
              </a:spcBef>
              <a:buClr>
                <a:schemeClr val="tx2"/>
              </a:buClr>
              <a:buSzPct val="90000"/>
              <a:buFont typeface="Monotype Sorts" pitchFamily="2" charset="2"/>
              <a:buChar char="n"/>
              <a:tabLst>
                <a:tab pos="684213" algn="l"/>
              </a:tabLst>
            </a:pPr>
            <a:endParaRPr kumimoji="1" lang="en-US" b="0" i="1">
              <a:sym typeface="Monotype Sorts" pitchFamily="2" charset="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Number Placeholder 4"/>
          <p:cNvSpPr>
            <a:spLocks noGrp="1"/>
          </p:cNvSpPr>
          <p:nvPr>
            <p:ph type="sldNum" sz="quarter" idx="11"/>
          </p:nvPr>
        </p:nvSpPr>
        <p:spPr>
          <a:noFill/>
        </p:spPr>
        <p:txBody>
          <a:bodyPr/>
          <a:lstStyle/>
          <a:p>
            <a:fld id="{1D9CB0CA-874E-467C-8EA0-63794F1941F8}" type="slidenum">
              <a:rPr lang="en-US"/>
              <a:pPr/>
              <a:t>5</a:t>
            </a:fld>
            <a:endParaRPr lang="en-US"/>
          </a:p>
        </p:txBody>
      </p:sp>
      <p:sp>
        <p:nvSpPr>
          <p:cNvPr id="324610" name="Rectangle 1026"/>
          <p:cNvSpPr>
            <a:spLocks noGrp="1" noChangeArrowheads="1"/>
          </p:cNvSpPr>
          <p:nvPr>
            <p:ph type="title"/>
          </p:nvPr>
        </p:nvSpPr>
        <p:spPr>
          <a:xfrm>
            <a:off x="457200" y="0"/>
            <a:ext cx="8229600" cy="1143000"/>
          </a:xfrm>
        </p:spPr>
        <p:txBody>
          <a:bodyPr/>
          <a:lstStyle/>
          <a:p>
            <a:pPr>
              <a:defRPr/>
            </a:pPr>
            <a:r>
              <a:rPr lang="en-US" dirty="0" smtClean="0"/>
              <a:t>Normalization </a:t>
            </a:r>
          </a:p>
        </p:txBody>
      </p:sp>
      <p:sp>
        <p:nvSpPr>
          <p:cNvPr id="324611" name="Rectangle 1027"/>
          <p:cNvSpPr>
            <a:spLocks noGrp="1" noChangeArrowheads="1"/>
          </p:cNvSpPr>
          <p:nvPr>
            <p:ph type="body" idx="1"/>
          </p:nvPr>
        </p:nvSpPr>
        <p:spPr>
          <a:xfrm>
            <a:off x="571500" y="838200"/>
            <a:ext cx="7848600" cy="5153025"/>
          </a:xfrm>
        </p:spPr>
        <p:txBody>
          <a:bodyPr/>
          <a:lstStyle/>
          <a:p>
            <a:pPr algn="just">
              <a:defRPr/>
            </a:pPr>
            <a:r>
              <a:rPr lang="en-US" sz="1800" dirty="0" smtClean="0"/>
              <a:t>The basic objective of normalization is to reduce the various anomalies in the database. </a:t>
            </a:r>
          </a:p>
          <a:p>
            <a:pPr algn="just">
              <a:defRPr/>
            </a:pPr>
            <a:r>
              <a:rPr lang="en-US" sz="1800" dirty="0" smtClean="0"/>
              <a:t>Normalization can be looked upon as a process of analyzing the given relation schemas based on their FDs and primary keys to achieve the desirable properties of ;</a:t>
            </a:r>
          </a:p>
          <a:p>
            <a:pPr lvl="1" algn="just">
              <a:defRPr/>
            </a:pPr>
            <a:r>
              <a:rPr lang="en-US" sz="1600" dirty="0" smtClean="0"/>
              <a:t>Minimizing redundancy</a:t>
            </a:r>
          </a:p>
          <a:p>
            <a:pPr lvl="1" algn="just">
              <a:defRPr/>
            </a:pPr>
            <a:r>
              <a:rPr lang="en-US" sz="1600" dirty="0" smtClean="0"/>
              <a:t>Minimizing the </a:t>
            </a:r>
            <a:r>
              <a:rPr lang="en-US" sz="1600" b="1" dirty="0" smtClean="0">
                <a:effectLst>
                  <a:outerShdw blurRad="38100" dist="38100" dir="2700000" algn="tl">
                    <a:srgbClr val="FFFFFF"/>
                  </a:outerShdw>
                </a:effectLst>
              </a:rPr>
              <a:t>insertion</a:t>
            </a:r>
            <a:r>
              <a:rPr lang="en-US" sz="1600" dirty="0" smtClean="0"/>
              <a:t>, </a:t>
            </a:r>
            <a:r>
              <a:rPr lang="en-US" sz="1600" b="1" dirty="0" smtClean="0">
                <a:effectLst>
                  <a:outerShdw blurRad="38100" dist="38100" dir="2700000" algn="tl">
                    <a:srgbClr val="FFFFFF"/>
                  </a:outerShdw>
                </a:effectLst>
              </a:rPr>
              <a:t>deletion</a:t>
            </a:r>
            <a:r>
              <a:rPr lang="en-US" sz="1600" dirty="0" smtClean="0"/>
              <a:t>, and </a:t>
            </a:r>
            <a:r>
              <a:rPr lang="en-US" sz="1600" b="1" dirty="0" smtClean="0">
                <a:effectLst>
                  <a:outerShdw blurRad="38100" dist="38100" dir="2700000" algn="tl">
                    <a:srgbClr val="FFFFFF"/>
                  </a:outerShdw>
                </a:effectLst>
              </a:rPr>
              <a:t>update</a:t>
            </a:r>
            <a:r>
              <a:rPr lang="en-US" sz="1600" dirty="0" smtClean="0"/>
              <a:t> anomalies.</a:t>
            </a:r>
          </a:p>
          <a:p>
            <a:pPr algn="just">
              <a:defRPr/>
            </a:pPr>
            <a:r>
              <a:rPr lang="en-US" sz="1800" dirty="0" smtClean="0"/>
              <a:t>Unsatisfactory relation schemas that do not meet certain conditions – the normal form tests – are decomposed into smaller relation schemas that meet the tests and hence possess the desirable properties.</a:t>
            </a:r>
          </a:p>
          <a:p>
            <a:pPr algn="just">
              <a:defRPr/>
            </a:pPr>
            <a:r>
              <a:rPr lang="en-US" sz="1800" dirty="0" smtClean="0"/>
              <a:t>Thus, the normalization procedure provides database designers with;</a:t>
            </a:r>
          </a:p>
          <a:p>
            <a:pPr lvl="1" algn="just">
              <a:defRPr/>
            </a:pPr>
            <a:r>
              <a:rPr lang="en-US" sz="1600" dirty="0" smtClean="0"/>
              <a:t>A formal framework for analyzing relation schemas based on their keys and on the functional dependencies among their attributes.</a:t>
            </a:r>
          </a:p>
          <a:p>
            <a:pPr lvl="1" algn="just">
              <a:defRPr/>
            </a:pPr>
            <a:r>
              <a:rPr lang="en-US" sz="1600" dirty="0" smtClean="0"/>
              <a:t>A series of normal form tests that can be carried out on individual relation schemas so that the relational database can be normalized to any desired degree.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Number Placeholder 4"/>
          <p:cNvSpPr>
            <a:spLocks noGrp="1"/>
          </p:cNvSpPr>
          <p:nvPr>
            <p:ph type="sldNum" sz="quarter" idx="11"/>
          </p:nvPr>
        </p:nvSpPr>
        <p:spPr>
          <a:noFill/>
        </p:spPr>
        <p:txBody>
          <a:bodyPr/>
          <a:lstStyle/>
          <a:p>
            <a:fld id="{B6CB9CA5-847B-4D98-8DF5-3F2F1C5D4462}" type="slidenum">
              <a:rPr lang="en-US"/>
              <a:pPr/>
              <a:t>50</a:t>
            </a:fld>
            <a:endParaRPr lang="en-US"/>
          </a:p>
        </p:txBody>
      </p:sp>
      <p:sp>
        <p:nvSpPr>
          <p:cNvPr id="262146" name="Rectangle 2"/>
          <p:cNvSpPr>
            <a:spLocks noGrp="1" noChangeArrowheads="1"/>
          </p:cNvSpPr>
          <p:nvPr>
            <p:ph type="title"/>
          </p:nvPr>
        </p:nvSpPr>
        <p:spPr/>
        <p:txBody>
          <a:bodyPr>
            <a:normAutofit fontScale="90000"/>
          </a:bodyPr>
          <a:lstStyle/>
          <a:p>
            <a:pPr>
              <a:defRPr/>
            </a:pPr>
            <a:r>
              <a:rPr lang="en-US" smtClean="0"/>
              <a:t>Comparison of BCNF and 3NF (Cont.)</a:t>
            </a:r>
          </a:p>
        </p:txBody>
      </p:sp>
      <p:sp>
        <p:nvSpPr>
          <p:cNvPr id="192516" name="Rectangle 3"/>
          <p:cNvSpPr>
            <a:spLocks noChangeArrowheads="1"/>
          </p:cNvSpPr>
          <p:nvPr/>
        </p:nvSpPr>
        <p:spPr bwMode="auto">
          <a:xfrm>
            <a:off x="2540000" y="2235200"/>
            <a:ext cx="609600" cy="381000"/>
          </a:xfrm>
          <a:prstGeom prst="rect">
            <a:avLst/>
          </a:prstGeom>
          <a:solidFill>
            <a:schemeClr val="bg1"/>
          </a:solidFill>
          <a:ln w="9525">
            <a:solidFill>
              <a:schemeClr val="tx1"/>
            </a:solidFill>
            <a:miter lim="800000"/>
            <a:headEnd/>
            <a:tailEnd/>
          </a:ln>
        </p:spPr>
        <p:txBody>
          <a:bodyPr wrap="none" anchor="ctr"/>
          <a:lstStyle/>
          <a:p>
            <a:r>
              <a:rPr lang="en-US" b="0" i="1"/>
              <a:t>J</a:t>
            </a:r>
          </a:p>
        </p:txBody>
      </p:sp>
      <p:sp>
        <p:nvSpPr>
          <p:cNvPr id="192517" name="Rectangle 4"/>
          <p:cNvSpPr>
            <a:spLocks noChangeArrowheads="1"/>
          </p:cNvSpPr>
          <p:nvPr/>
        </p:nvSpPr>
        <p:spPr bwMode="auto">
          <a:xfrm>
            <a:off x="2540000" y="2692400"/>
            <a:ext cx="609600" cy="1524000"/>
          </a:xfrm>
          <a:prstGeom prst="rect">
            <a:avLst/>
          </a:prstGeom>
          <a:solidFill>
            <a:schemeClr val="bg1"/>
          </a:solidFill>
          <a:ln w="9525">
            <a:solidFill>
              <a:schemeClr val="tx1"/>
            </a:solidFill>
            <a:miter lim="800000"/>
            <a:headEnd/>
            <a:tailEnd/>
          </a:ln>
        </p:spPr>
        <p:txBody>
          <a:bodyPr wrap="none" anchor="ctr"/>
          <a:lstStyle/>
          <a:p>
            <a:pPr>
              <a:lnSpc>
                <a:spcPct val="80000"/>
              </a:lnSpc>
            </a:pPr>
            <a:r>
              <a:rPr lang="en-US" b="0" i="1"/>
              <a:t>j</a:t>
            </a:r>
            <a:r>
              <a:rPr lang="en-US" b="0" baseline="-25000"/>
              <a:t>1</a:t>
            </a:r>
          </a:p>
          <a:p>
            <a:pPr>
              <a:lnSpc>
                <a:spcPct val="80000"/>
              </a:lnSpc>
            </a:pPr>
            <a:endParaRPr lang="en-US" b="0"/>
          </a:p>
          <a:p>
            <a:pPr>
              <a:lnSpc>
                <a:spcPct val="80000"/>
              </a:lnSpc>
            </a:pPr>
            <a:r>
              <a:rPr lang="en-US" b="0" i="1"/>
              <a:t>j</a:t>
            </a:r>
            <a:r>
              <a:rPr lang="en-US" b="0" baseline="-25000"/>
              <a:t>2</a:t>
            </a:r>
          </a:p>
          <a:p>
            <a:pPr>
              <a:lnSpc>
                <a:spcPct val="80000"/>
              </a:lnSpc>
            </a:pPr>
            <a:endParaRPr lang="en-US" b="0" baseline="-25000"/>
          </a:p>
          <a:p>
            <a:pPr>
              <a:lnSpc>
                <a:spcPct val="80000"/>
              </a:lnSpc>
            </a:pPr>
            <a:r>
              <a:rPr lang="en-US" b="0" i="1"/>
              <a:t>j</a:t>
            </a:r>
            <a:r>
              <a:rPr lang="en-US" b="0" baseline="-25000"/>
              <a:t>3</a:t>
            </a:r>
          </a:p>
          <a:p>
            <a:pPr>
              <a:lnSpc>
                <a:spcPct val="80000"/>
              </a:lnSpc>
            </a:pPr>
            <a:endParaRPr lang="en-US" b="0" i="1"/>
          </a:p>
          <a:p>
            <a:pPr>
              <a:lnSpc>
                <a:spcPct val="80000"/>
              </a:lnSpc>
            </a:pPr>
            <a:r>
              <a:rPr lang="en-US" b="0" i="1"/>
              <a:t>null</a:t>
            </a:r>
            <a:endParaRPr lang="en-US" sz="1600" b="0" i="1"/>
          </a:p>
        </p:txBody>
      </p:sp>
      <p:sp>
        <p:nvSpPr>
          <p:cNvPr id="192518" name="Rectangle 5"/>
          <p:cNvSpPr>
            <a:spLocks noChangeArrowheads="1"/>
          </p:cNvSpPr>
          <p:nvPr/>
        </p:nvSpPr>
        <p:spPr bwMode="auto">
          <a:xfrm>
            <a:off x="3149600" y="2235200"/>
            <a:ext cx="457200" cy="381000"/>
          </a:xfrm>
          <a:prstGeom prst="rect">
            <a:avLst/>
          </a:prstGeom>
          <a:solidFill>
            <a:schemeClr val="bg1"/>
          </a:solidFill>
          <a:ln w="9525">
            <a:solidFill>
              <a:schemeClr val="tx1"/>
            </a:solidFill>
            <a:miter lim="800000"/>
            <a:headEnd/>
            <a:tailEnd/>
          </a:ln>
        </p:spPr>
        <p:txBody>
          <a:bodyPr wrap="none" anchor="ctr"/>
          <a:lstStyle/>
          <a:p>
            <a:r>
              <a:rPr lang="en-US" b="0" i="1"/>
              <a:t>L</a:t>
            </a:r>
          </a:p>
        </p:txBody>
      </p:sp>
      <p:sp>
        <p:nvSpPr>
          <p:cNvPr id="192519" name="Rectangle 6"/>
          <p:cNvSpPr>
            <a:spLocks noChangeArrowheads="1"/>
          </p:cNvSpPr>
          <p:nvPr/>
        </p:nvSpPr>
        <p:spPr bwMode="auto">
          <a:xfrm>
            <a:off x="3149600" y="2692400"/>
            <a:ext cx="457200" cy="1524000"/>
          </a:xfrm>
          <a:prstGeom prst="rect">
            <a:avLst/>
          </a:prstGeom>
          <a:solidFill>
            <a:schemeClr val="bg1"/>
          </a:solidFill>
          <a:ln w="9525">
            <a:solidFill>
              <a:schemeClr val="tx1"/>
            </a:solidFill>
            <a:miter lim="800000"/>
            <a:headEnd/>
            <a:tailEnd/>
          </a:ln>
        </p:spPr>
        <p:txBody>
          <a:bodyPr wrap="none" anchor="ctr"/>
          <a:lstStyle/>
          <a:p>
            <a:pPr>
              <a:lnSpc>
                <a:spcPct val="80000"/>
              </a:lnSpc>
            </a:pPr>
            <a:r>
              <a:rPr lang="en-US" b="0" i="1"/>
              <a:t>l</a:t>
            </a:r>
            <a:r>
              <a:rPr lang="en-US" b="0" baseline="-25000"/>
              <a:t>1</a:t>
            </a:r>
          </a:p>
          <a:p>
            <a:pPr>
              <a:lnSpc>
                <a:spcPct val="80000"/>
              </a:lnSpc>
            </a:pPr>
            <a:endParaRPr lang="en-US" b="0" baseline="-25000"/>
          </a:p>
          <a:p>
            <a:pPr>
              <a:lnSpc>
                <a:spcPct val="80000"/>
              </a:lnSpc>
            </a:pPr>
            <a:r>
              <a:rPr lang="en-US" b="0" i="1"/>
              <a:t>l</a:t>
            </a:r>
            <a:r>
              <a:rPr lang="en-US" b="0" baseline="-25000"/>
              <a:t>1</a:t>
            </a:r>
          </a:p>
          <a:p>
            <a:pPr>
              <a:lnSpc>
                <a:spcPct val="80000"/>
              </a:lnSpc>
            </a:pPr>
            <a:endParaRPr lang="en-US" b="0" baseline="-25000"/>
          </a:p>
          <a:p>
            <a:pPr>
              <a:lnSpc>
                <a:spcPct val="80000"/>
              </a:lnSpc>
            </a:pPr>
            <a:r>
              <a:rPr lang="en-US" b="0" i="1"/>
              <a:t>l</a:t>
            </a:r>
            <a:r>
              <a:rPr lang="en-US" b="0" baseline="-25000"/>
              <a:t>1</a:t>
            </a:r>
          </a:p>
          <a:p>
            <a:pPr>
              <a:lnSpc>
                <a:spcPct val="80000"/>
              </a:lnSpc>
            </a:pPr>
            <a:endParaRPr lang="en-US" b="0" i="1"/>
          </a:p>
          <a:p>
            <a:pPr>
              <a:lnSpc>
                <a:spcPct val="80000"/>
              </a:lnSpc>
            </a:pPr>
            <a:r>
              <a:rPr lang="en-US" b="0" i="1"/>
              <a:t>l</a:t>
            </a:r>
            <a:r>
              <a:rPr lang="en-US" b="0" baseline="-25000"/>
              <a:t>2</a:t>
            </a:r>
          </a:p>
        </p:txBody>
      </p:sp>
      <p:sp>
        <p:nvSpPr>
          <p:cNvPr id="192520" name="Rectangle 7"/>
          <p:cNvSpPr>
            <a:spLocks noChangeArrowheads="1"/>
          </p:cNvSpPr>
          <p:nvPr/>
        </p:nvSpPr>
        <p:spPr bwMode="auto">
          <a:xfrm>
            <a:off x="3606800" y="2235200"/>
            <a:ext cx="457200" cy="381000"/>
          </a:xfrm>
          <a:prstGeom prst="rect">
            <a:avLst/>
          </a:prstGeom>
          <a:solidFill>
            <a:schemeClr val="bg1"/>
          </a:solidFill>
          <a:ln w="9525">
            <a:solidFill>
              <a:schemeClr val="tx1"/>
            </a:solidFill>
            <a:miter lim="800000"/>
            <a:headEnd/>
            <a:tailEnd/>
          </a:ln>
        </p:spPr>
        <p:txBody>
          <a:bodyPr wrap="none" anchor="ctr"/>
          <a:lstStyle/>
          <a:p>
            <a:r>
              <a:rPr lang="en-US" b="0" i="1"/>
              <a:t>K</a:t>
            </a:r>
          </a:p>
        </p:txBody>
      </p:sp>
      <p:sp>
        <p:nvSpPr>
          <p:cNvPr id="192521" name="Rectangle 8"/>
          <p:cNvSpPr>
            <a:spLocks noChangeArrowheads="1"/>
          </p:cNvSpPr>
          <p:nvPr/>
        </p:nvSpPr>
        <p:spPr bwMode="auto">
          <a:xfrm>
            <a:off x="3606800" y="2692400"/>
            <a:ext cx="457200" cy="1524000"/>
          </a:xfrm>
          <a:prstGeom prst="rect">
            <a:avLst/>
          </a:prstGeom>
          <a:solidFill>
            <a:schemeClr val="bg1"/>
          </a:solidFill>
          <a:ln w="9525">
            <a:solidFill>
              <a:schemeClr val="tx1"/>
            </a:solidFill>
            <a:miter lim="800000"/>
            <a:headEnd/>
            <a:tailEnd/>
          </a:ln>
        </p:spPr>
        <p:txBody>
          <a:bodyPr wrap="none" anchor="ctr"/>
          <a:lstStyle/>
          <a:p>
            <a:pPr>
              <a:lnSpc>
                <a:spcPct val="80000"/>
              </a:lnSpc>
            </a:pPr>
            <a:r>
              <a:rPr lang="en-US" b="0" i="1"/>
              <a:t>k</a:t>
            </a:r>
            <a:r>
              <a:rPr lang="en-US" b="0" baseline="-25000"/>
              <a:t>1</a:t>
            </a:r>
          </a:p>
          <a:p>
            <a:pPr>
              <a:lnSpc>
                <a:spcPct val="80000"/>
              </a:lnSpc>
            </a:pPr>
            <a:endParaRPr lang="en-US" b="0" baseline="-25000"/>
          </a:p>
          <a:p>
            <a:pPr>
              <a:lnSpc>
                <a:spcPct val="80000"/>
              </a:lnSpc>
            </a:pPr>
            <a:r>
              <a:rPr lang="en-US" b="0" i="1"/>
              <a:t>k</a:t>
            </a:r>
            <a:r>
              <a:rPr lang="en-US" b="0" baseline="-25000"/>
              <a:t>1</a:t>
            </a:r>
          </a:p>
          <a:p>
            <a:pPr>
              <a:lnSpc>
                <a:spcPct val="80000"/>
              </a:lnSpc>
            </a:pPr>
            <a:endParaRPr lang="en-US" b="0" baseline="-25000"/>
          </a:p>
          <a:p>
            <a:pPr>
              <a:lnSpc>
                <a:spcPct val="80000"/>
              </a:lnSpc>
            </a:pPr>
            <a:r>
              <a:rPr lang="en-US" b="0" i="1"/>
              <a:t>k</a:t>
            </a:r>
            <a:r>
              <a:rPr lang="en-US" b="0" baseline="-25000"/>
              <a:t>1</a:t>
            </a:r>
          </a:p>
          <a:p>
            <a:pPr>
              <a:lnSpc>
                <a:spcPct val="80000"/>
              </a:lnSpc>
            </a:pPr>
            <a:endParaRPr lang="en-US" b="0" i="1"/>
          </a:p>
          <a:p>
            <a:pPr>
              <a:lnSpc>
                <a:spcPct val="80000"/>
              </a:lnSpc>
            </a:pPr>
            <a:r>
              <a:rPr lang="en-US" b="0" i="1"/>
              <a:t>k</a:t>
            </a:r>
            <a:r>
              <a:rPr lang="en-US" b="0" baseline="-25000"/>
              <a:t>2</a:t>
            </a:r>
          </a:p>
        </p:txBody>
      </p:sp>
      <p:sp>
        <p:nvSpPr>
          <p:cNvPr id="192522" name="Rectangle 9"/>
          <p:cNvSpPr>
            <a:spLocks noChangeArrowheads="1"/>
          </p:cNvSpPr>
          <p:nvPr/>
        </p:nvSpPr>
        <p:spPr bwMode="auto">
          <a:xfrm>
            <a:off x="723900" y="4457700"/>
            <a:ext cx="7543800" cy="1676400"/>
          </a:xfrm>
          <a:prstGeom prst="rect">
            <a:avLst/>
          </a:prstGeom>
          <a:noFill/>
          <a:ln w="9525">
            <a:noFill/>
            <a:miter lim="800000"/>
            <a:headEnd/>
            <a:tailEnd/>
          </a:ln>
        </p:spPr>
        <p:txBody>
          <a:bodyPr/>
          <a:lstStyle/>
          <a:p>
            <a:pPr marL="342900" indent="-342900" algn="l">
              <a:spcBef>
                <a:spcPct val="35000"/>
              </a:spcBef>
              <a:buClr>
                <a:schemeClr val="tx2"/>
              </a:buClr>
              <a:buFont typeface="Monotype Sorts" pitchFamily="2" charset="2"/>
              <a:buNone/>
            </a:pPr>
            <a:r>
              <a:rPr kumimoji="1" lang="en-US" sz="2000" b="0">
                <a:sym typeface="Monotype Sorts" pitchFamily="2" charset="2"/>
              </a:rPr>
              <a:t>A schema that is in 3NF but not in BCNF has the problems of </a:t>
            </a:r>
          </a:p>
          <a:p>
            <a:pPr marL="342900" indent="-342900" algn="l">
              <a:spcBef>
                <a:spcPct val="35000"/>
              </a:spcBef>
              <a:buClr>
                <a:schemeClr val="tx2"/>
              </a:buClr>
              <a:buFont typeface="Monotype Sorts" pitchFamily="2" charset="2"/>
              <a:buChar char="n"/>
            </a:pPr>
            <a:r>
              <a:rPr kumimoji="1" lang="en-US" sz="2000" b="0">
                <a:sym typeface="Monotype Sorts" pitchFamily="2" charset="2"/>
              </a:rPr>
              <a:t>repetition of information (e.g., the relationship </a:t>
            </a:r>
            <a:r>
              <a:rPr kumimoji="1" lang="en-US" sz="2000" b="0" i="1">
                <a:sym typeface="Monotype Sorts" pitchFamily="2" charset="2"/>
              </a:rPr>
              <a:t>l</a:t>
            </a:r>
            <a:r>
              <a:rPr kumimoji="1" lang="en-US" sz="2000" b="0" baseline="-25000">
                <a:sym typeface="Monotype Sorts" pitchFamily="2" charset="2"/>
              </a:rPr>
              <a:t>1</a:t>
            </a:r>
            <a:r>
              <a:rPr kumimoji="1" lang="en-US" sz="2000" b="0">
                <a:sym typeface="Monotype Sorts" pitchFamily="2" charset="2"/>
              </a:rPr>
              <a:t>, </a:t>
            </a:r>
            <a:r>
              <a:rPr kumimoji="1" lang="en-US" sz="2000" b="0" i="1">
                <a:sym typeface="Monotype Sorts" pitchFamily="2" charset="2"/>
              </a:rPr>
              <a:t>k</a:t>
            </a:r>
            <a:r>
              <a:rPr kumimoji="1" lang="en-US" sz="2000" b="0" baseline="-25000">
                <a:sym typeface="Monotype Sorts" pitchFamily="2" charset="2"/>
              </a:rPr>
              <a:t>1</a:t>
            </a:r>
            <a:r>
              <a:rPr kumimoji="1" lang="en-US" sz="2000" b="0">
                <a:sym typeface="Monotype Sorts" pitchFamily="2" charset="2"/>
              </a:rPr>
              <a:t>) </a:t>
            </a:r>
          </a:p>
          <a:p>
            <a:pPr marL="342900" indent="-342900" algn="l">
              <a:spcBef>
                <a:spcPct val="35000"/>
              </a:spcBef>
              <a:buClr>
                <a:schemeClr val="tx2"/>
              </a:buClr>
              <a:buFont typeface="Monotype Sorts" pitchFamily="2" charset="2"/>
              <a:buChar char="n"/>
            </a:pPr>
            <a:r>
              <a:rPr kumimoji="1" lang="en-US" sz="2000" b="0">
                <a:sym typeface="Monotype Sorts" pitchFamily="2" charset="2"/>
              </a:rPr>
              <a:t>need to use null values (e.g., to represent the relationship</a:t>
            </a:r>
            <a:br>
              <a:rPr kumimoji="1" lang="en-US" sz="2000" b="0">
                <a:sym typeface="Monotype Sorts" pitchFamily="2" charset="2"/>
              </a:rPr>
            </a:br>
            <a:r>
              <a:rPr kumimoji="1" lang="en-US" sz="2000" b="0">
                <a:sym typeface="Monotype Sorts" pitchFamily="2" charset="2"/>
              </a:rPr>
              <a:t>     </a:t>
            </a:r>
            <a:r>
              <a:rPr kumimoji="1" lang="en-US" sz="2000" b="0" i="1">
                <a:sym typeface="Monotype Sorts" pitchFamily="2" charset="2"/>
              </a:rPr>
              <a:t>l</a:t>
            </a:r>
            <a:r>
              <a:rPr kumimoji="1" lang="en-US" sz="2000" b="0" baseline="-25000">
                <a:sym typeface="Monotype Sorts" pitchFamily="2" charset="2"/>
              </a:rPr>
              <a:t>2</a:t>
            </a:r>
            <a:r>
              <a:rPr kumimoji="1" lang="en-US" sz="2000" b="0">
                <a:sym typeface="Monotype Sorts" pitchFamily="2" charset="2"/>
              </a:rPr>
              <a:t>, </a:t>
            </a:r>
            <a:r>
              <a:rPr kumimoji="1" lang="en-US" sz="2000" b="0" i="1">
                <a:sym typeface="Monotype Sorts" pitchFamily="2" charset="2"/>
              </a:rPr>
              <a:t>k</a:t>
            </a:r>
            <a:r>
              <a:rPr kumimoji="1" lang="en-US" sz="2000" b="0" baseline="-25000">
                <a:sym typeface="Monotype Sorts" pitchFamily="2" charset="2"/>
              </a:rPr>
              <a:t>2</a:t>
            </a:r>
            <a:r>
              <a:rPr kumimoji="1" lang="en-US" sz="2000" b="0">
                <a:sym typeface="Monotype Sorts" pitchFamily="2" charset="2"/>
              </a:rPr>
              <a:t> where there is no corresponding value for </a:t>
            </a:r>
            <a:r>
              <a:rPr kumimoji="1" lang="en-US" sz="2000" b="0" i="1">
                <a:sym typeface="Monotype Sorts" pitchFamily="2" charset="2"/>
              </a:rPr>
              <a:t>J</a:t>
            </a:r>
            <a:r>
              <a:rPr kumimoji="1" lang="en-US" sz="2000" b="0">
                <a:sym typeface="Monotype Sorts" pitchFamily="2" charset="2"/>
              </a:rPr>
              <a:t>).</a:t>
            </a:r>
          </a:p>
        </p:txBody>
      </p:sp>
      <p:sp>
        <p:nvSpPr>
          <p:cNvPr id="192523" name="Rectangle 10"/>
          <p:cNvSpPr>
            <a:spLocks noGrp="1" noChangeArrowheads="1"/>
          </p:cNvSpPr>
          <p:nvPr>
            <p:ph type="body" idx="1"/>
          </p:nvPr>
        </p:nvSpPr>
        <p:spPr/>
        <p:txBody>
          <a:bodyPr/>
          <a:lstStyle/>
          <a:p>
            <a:r>
              <a:rPr lang="en-US" smtClean="0"/>
              <a:t>Example of problems due to redundancy in 3NF</a:t>
            </a:r>
          </a:p>
          <a:p>
            <a:pPr lvl="1"/>
            <a:r>
              <a:rPr lang="en-US" sz="1800" i="1" smtClean="0"/>
              <a:t>R = (J, K, L)</a:t>
            </a:r>
            <a:br>
              <a:rPr lang="en-US" sz="1800" i="1" smtClean="0"/>
            </a:br>
            <a:r>
              <a:rPr lang="en-US" sz="1800" i="1" smtClean="0"/>
              <a:t>F = </a:t>
            </a:r>
            <a:r>
              <a:rPr lang="en-US" sz="1800" smtClean="0"/>
              <a:t>{</a:t>
            </a:r>
            <a:r>
              <a:rPr lang="en-US" sz="1800" i="1" smtClean="0"/>
              <a:t>JK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L, L </a:t>
            </a:r>
            <a:r>
              <a:rPr lang="en-US" sz="1800" smtClean="0">
                <a:sym typeface="Symbol" pitchFamily="18" charset="2"/>
              </a:rPr>
              <a:t></a:t>
            </a:r>
            <a:r>
              <a:rPr lang="en-US" sz="1800" smtClean="0">
                <a:sym typeface="Monotype Sorts" pitchFamily="2" charset="2"/>
              </a:rPr>
              <a:t> </a:t>
            </a:r>
            <a:r>
              <a:rPr lang="en-US" sz="1800" i="1" smtClean="0">
                <a:sym typeface="Monotype Sorts" pitchFamily="2" charset="2"/>
              </a:rPr>
              <a:t>K</a:t>
            </a:r>
            <a:r>
              <a:rPr lang="en-US" sz="1800" smtClean="0">
                <a:sym typeface="Monotype Sorts" pitchFamily="2" charset="2"/>
              </a:rPr>
              <a:t>}</a:t>
            </a:r>
          </a:p>
          <a:p>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Number Placeholder 4"/>
          <p:cNvSpPr>
            <a:spLocks noGrp="1"/>
          </p:cNvSpPr>
          <p:nvPr>
            <p:ph type="sldNum" sz="quarter" idx="11"/>
          </p:nvPr>
        </p:nvSpPr>
        <p:spPr>
          <a:noFill/>
        </p:spPr>
        <p:txBody>
          <a:bodyPr/>
          <a:lstStyle/>
          <a:p>
            <a:fld id="{D9569C9F-08B3-494E-9C55-2BB190039A5A}" type="slidenum">
              <a:rPr lang="en-US"/>
              <a:pPr/>
              <a:t>51</a:t>
            </a:fld>
            <a:endParaRPr lang="en-US"/>
          </a:p>
        </p:txBody>
      </p:sp>
      <p:sp>
        <p:nvSpPr>
          <p:cNvPr id="263170" name="Rectangle 2"/>
          <p:cNvSpPr>
            <a:spLocks noGrp="1" noChangeArrowheads="1"/>
          </p:cNvSpPr>
          <p:nvPr>
            <p:ph type="title"/>
          </p:nvPr>
        </p:nvSpPr>
        <p:spPr/>
        <p:txBody>
          <a:bodyPr/>
          <a:lstStyle/>
          <a:p>
            <a:pPr>
              <a:defRPr/>
            </a:pPr>
            <a:r>
              <a:rPr lang="en-US" smtClean="0"/>
              <a:t>Design Goals</a:t>
            </a:r>
          </a:p>
        </p:txBody>
      </p:sp>
      <p:sp>
        <p:nvSpPr>
          <p:cNvPr id="193540" name="Rectangle 3"/>
          <p:cNvSpPr>
            <a:spLocks noGrp="1" noChangeArrowheads="1"/>
          </p:cNvSpPr>
          <p:nvPr>
            <p:ph type="body" idx="1"/>
          </p:nvPr>
        </p:nvSpPr>
        <p:spPr/>
        <p:txBody>
          <a:bodyPr>
            <a:normAutofit fontScale="77500" lnSpcReduction="20000"/>
          </a:bodyPr>
          <a:lstStyle/>
          <a:p>
            <a:r>
              <a:rPr lang="en-US" dirty="0" smtClean="0"/>
              <a:t>Goal for a relational database design is:</a:t>
            </a:r>
          </a:p>
          <a:p>
            <a:pPr lvl="1"/>
            <a:r>
              <a:rPr lang="en-US" sz="1800" dirty="0" smtClean="0"/>
              <a:t>BCNF.</a:t>
            </a:r>
          </a:p>
          <a:p>
            <a:pPr lvl="1"/>
            <a:r>
              <a:rPr lang="en-US" sz="1800" dirty="0" smtClean="0"/>
              <a:t>Lossless join.</a:t>
            </a:r>
          </a:p>
          <a:p>
            <a:pPr lvl="1"/>
            <a:r>
              <a:rPr lang="en-US" sz="1800" dirty="0" smtClean="0"/>
              <a:t>Dependency preservation.</a:t>
            </a:r>
          </a:p>
          <a:p>
            <a:r>
              <a:rPr lang="en-US" dirty="0" smtClean="0"/>
              <a:t>If we cannot achieve this, we accept one of</a:t>
            </a:r>
          </a:p>
          <a:p>
            <a:pPr lvl="1"/>
            <a:r>
              <a:rPr lang="en-US" sz="1800" dirty="0" smtClean="0"/>
              <a:t>Lack of dependency preservation </a:t>
            </a:r>
          </a:p>
          <a:p>
            <a:pPr lvl="1"/>
            <a:r>
              <a:rPr lang="en-US" sz="1800" dirty="0" smtClean="0"/>
              <a:t>Redundancy due to use of 3NF</a:t>
            </a:r>
          </a:p>
          <a:p>
            <a:r>
              <a:rPr lang="en-US" dirty="0" smtClean="0"/>
              <a:t>Interestingly, SQL does not provide a direct way of specifying functional dependencies other than </a:t>
            </a:r>
            <a:r>
              <a:rPr lang="en-US" dirty="0" err="1" smtClean="0"/>
              <a:t>superkeys</a:t>
            </a:r>
            <a:r>
              <a:rPr lang="en-US" dirty="0" smtClean="0"/>
              <a:t>.</a:t>
            </a:r>
          </a:p>
          <a:p>
            <a:pPr>
              <a:buFont typeface="Monotype Sorts" pitchFamily="2" charset="2"/>
              <a:buNone/>
            </a:pPr>
            <a:r>
              <a:rPr lang="en-US" dirty="0" smtClean="0"/>
              <a:t>	Can specify FDs using assertions, but they are expensive to test</a:t>
            </a:r>
          </a:p>
          <a:p>
            <a:r>
              <a:rPr lang="en-US" dirty="0" smtClean="0"/>
              <a:t>Even if we had a dependency preserving decomposition, using SQL we would not be able to efficiently test a functional dependency whose left hand side is not a key.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Number Placeholder 4"/>
          <p:cNvSpPr>
            <a:spLocks noGrp="1"/>
          </p:cNvSpPr>
          <p:nvPr>
            <p:ph type="sldNum" sz="quarter" idx="11"/>
          </p:nvPr>
        </p:nvSpPr>
        <p:spPr>
          <a:noFill/>
        </p:spPr>
        <p:txBody>
          <a:bodyPr/>
          <a:lstStyle/>
          <a:p>
            <a:fld id="{A015B5E3-D3CC-4AE4-89ED-61B68670791E}" type="slidenum">
              <a:rPr lang="en-US"/>
              <a:pPr/>
              <a:t>52</a:t>
            </a:fld>
            <a:endParaRPr lang="en-US"/>
          </a:p>
        </p:txBody>
      </p:sp>
      <p:sp>
        <p:nvSpPr>
          <p:cNvPr id="264194" name="Rectangle 2"/>
          <p:cNvSpPr>
            <a:spLocks noGrp="1" noChangeArrowheads="1"/>
          </p:cNvSpPr>
          <p:nvPr>
            <p:ph type="title"/>
          </p:nvPr>
        </p:nvSpPr>
        <p:spPr/>
        <p:txBody>
          <a:bodyPr/>
          <a:lstStyle/>
          <a:p>
            <a:pPr>
              <a:defRPr/>
            </a:pPr>
            <a:r>
              <a:rPr lang="en-US" smtClean="0"/>
              <a:t>Testing for FDs Across Relations</a:t>
            </a:r>
          </a:p>
        </p:txBody>
      </p:sp>
      <p:sp>
        <p:nvSpPr>
          <p:cNvPr id="194564" name="Rectangle 3"/>
          <p:cNvSpPr>
            <a:spLocks noGrp="1" noChangeArrowheads="1"/>
          </p:cNvSpPr>
          <p:nvPr>
            <p:ph type="body" idx="1"/>
          </p:nvPr>
        </p:nvSpPr>
        <p:spPr/>
        <p:txBody>
          <a:bodyPr>
            <a:normAutofit fontScale="77500" lnSpcReduction="20000"/>
          </a:bodyPr>
          <a:lstStyle/>
          <a:p>
            <a:pPr algn="just"/>
            <a:r>
              <a:rPr lang="en-US" dirty="0" smtClean="0"/>
              <a:t>If decomposition is not dependency preserving, we can have an extra </a:t>
            </a:r>
            <a:r>
              <a:rPr lang="en-US" b="1" dirty="0" smtClean="0"/>
              <a:t>materialized view</a:t>
            </a:r>
            <a:r>
              <a:rPr lang="en-US" dirty="0" smtClean="0"/>
              <a:t> for each dependency </a:t>
            </a:r>
            <a:r>
              <a:rPr lang="en-US" dirty="0" smtClean="0">
                <a:sym typeface="Symbol" pitchFamily="18" charset="2"/>
              </a:rPr>
              <a:t>  </a:t>
            </a:r>
            <a:r>
              <a:rPr lang="en-US" dirty="0" smtClean="0"/>
              <a:t>in </a:t>
            </a:r>
            <a:r>
              <a:rPr lang="en-US" dirty="0" err="1" smtClean="0"/>
              <a:t>F</a:t>
            </a:r>
            <a:r>
              <a:rPr lang="en-US" baseline="-25000" dirty="0" err="1" smtClean="0"/>
              <a:t>c</a:t>
            </a:r>
            <a:r>
              <a:rPr lang="en-US" dirty="0" smtClean="0"/>
              <a:t> that is not preserved in the decomposition</a:t>
            </a:r>
          </a:p>
          <a:p>
            <a:pPr algn="just"/>
            <a:r>
              <a:rPr lang="en-US" dirty="0" smtClean="0"/>
              <a:t>The materialized view is defined as a projection on </a:t>
            </a:r>
            <a:r>
              <a:rPr lang="en-US" dirty="0" smtClean="0">
                <a:sym typeface="Symbol" pitchFamily="18" charset="2"/>
              </a:rPr>
              <a:t>  </a:t>
            </a:r>
            <a:r>
              <a:rPr lang="en-US" dirty="0" smtClean="0"/>
              <a:t>of the join of the relations in the decomposition</a:t>
            </a:r>
          </a:p>
          <a:p>
            <a:pPr algn="just"/>
            <a:r>
              <a:rPr lang="en-US" dirty="0" smtClean="0"/>
              <a:t>Many newer database systems support materialized views and database system maintains the view when the relations are updated.</a:t>
            </a:r>
          </a:p>
          <a:p>
            <a:pPr lvl="1" algn="just"/>
            <a:r>
              <a:rPr lang="en-US" sz="1800" dirty="0" smtClean="0"/>
              <a:t>No extra coding effort for programmer.</a:t>
            </a:r>
          </a:p>
          <a:p>
            <a:pPr algn="just"/>
            <a:r>
              <a:rPr lang="en-US" dirty="0" smtClean="0"/>
              <a:t>The FD becomes a candidate key on the materialized view.</a:t>
            </a:r>
          </a:p>
          <a:p>
            <a:pPr algn="just"/>
            <a:r>
              <a:rPr lang="en-US" dirty="0" smtClean="0"/>
              <a:t>Space overhead: for storing the materialized view</a:t>
            </a:r>
          </a:p>
          <a:p>
            <a:pPr algn="just"/>
            <a:r>
              <a:rPr lang="en-US" dirty="0" smtClean="0"/>
              <a:t>Time overhead: Need to keep materialized view up to date when   relations are updated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Number Placeholder 4"/>
          <p:cNvSpPr>
            <a:spLocks noGrp="1"/>
          </p:cNvSpPr>
          <p:nvPr>
            <p:ph type="sldNum" sz="quarter" idx="11"/>
          </p:nvPr>
        </p:nvSpPr>
        <p:spPr>
          <a:noFill/>
        </p:spPr>
        <p:txBody>
          <a:bodyPr/>
          <a:lstStyle/>
          <a:p>
            <a:fld id="{0EA9FBCB-7E85-46E8-8CFE-758B483A3B37}" type="slidenum">
              <a:rPr lang="en-US"/>
              <a:pPr/>
              <a:t>53</a:t>
            </a:fld>
            <a:endParaRPr lang="en-US"/>
          </a:p>
        </p:txBody>
      </p:sp>
      <p:sp>
        <p:nvSpPr>
          <p:cNvPr id="265218" name="Rectangle 2"/>
          <p:cNvSpPr>
            <a:spLocks noGrp="1" noChangeArrowheads="1"/>
          </p:cNvSpPr>
          <p:nvPr>
            <p:ph type="title"/>
          </p:nvPr>
        </p:nvSpPr>
        <p:spPr>
          <a:xfrm>
            <a:off x="1422400" y="152400"/>
            <a:ext cx="7124700" cy="635000"/>
          </a:xfrm>
        </p:spPr>
        <p:txBody>
          <a:bodyPr>
            <a:normAutofit fontScale="90000"/>
          </a:bodyPr>
          <a:lstStyle/>
          <a:p>
            <a:pPr>
              <a:defRPr/>
            </a:pPr>
            <a:r>
              <a:rPr lang="en-US" smtClean="0"/>
              <a:t>Multivalued Dependencies</a:t>
            </a:r>
          </a:p>
        </p:txBody>
      </p:sp>
      <p:sp>
        <p:nvSpPr>
          <p:cNvPr id="195588" name="Rectangle 3"/>
          <p:cNvSpPr>
            <a:spLocks noGrp="1" noChangeArrowheads="1"/>
          </p:cNvSpPr>
          <p:nvPr>
            <p:ph type="body" idx="1"/>
          </p:nvPr>
        </p:nvSpPr>
        <p:spPr/>
        <p:txBody>
          <a:bodyPr>
            <a:normAutofit fontScale="85000" lnSpcReduction="10000"/>
          </a:bodyPr>
          <a:lstStyle/>
          <a:p>
            <a:pPr algn="just">
              <a:tabLst>
                <a:tab pos="2976563" algn="ctr"/>
              </a:tabLst>
            </a:pPr>
            <a:r>
              <a:rPr lang="en-US" dirty="0" smtClean="0"/>
              <a:t>There are database schemas in BCNF that do not seem to be sufficiently normalized </a:t>
            </a:r>
          </a:p>
          <a:p>
            <a:pPr algn="just">
              <a:tabLst>
                <a:tab pos="2976563" algn="ctr"/>
              </a:tabLst>
            </a:pPr>
            <a:r>
              <a:rPr lang="en-US" dirty="0" smtClean="0"/>
              <a:t>Consider a database </a:t>
            </a:r>
          </a:p>
          <a:p>
            <a:pPr algn="just">
              <a:buFont typeface="Monotype Sorts" pitchFamily="2" charset="2"/>
              <a:buNone/>
              <a:tabLst>
                <a:tab pos="2976563" algn="ctr"/>
              </a:tabLst>
            </a:pPr>
            <a:r>
              <a:rPr lang="en-US" dirty="0" smtClean="0"/>
              <a:t>		</a:t>
            </a:r>
            <a:r>
              <a:rPr lang="en-US" i="1" dirty="0" smtClean="0"/>
              <a:t>classes(course, teacher, book)</a:t>
            </a:r>
            <a:br>
              <a:rPr lang="en-US" i="1" dirty="0" smtClean="0"/>
            </a:br>
            <a:r>
              <a:rPr lang="en-US" dirty="0" smtClean="0"/>
              <a:t>such that (</a:t>
            </a:r>
            <a:r>
              <a:rPr lang="en-US" i="1" dirty="0" err="1" smtClean="0"/>
              <a:t>c,t,b</a:t>
            </a:r>
            <a:r>
              <a:rPr lang="en-US" dirty="0" smtClean="0"/>
              <a:t>) </a:t>
            </a:r>
            <a:r>
              <a:rPr lang="en-US" dirty="0" smtClean="0">
                <a:sym typeface="Symbol" pitchFamily="18" charset="2"/>
              </a:rPr>
              <a:t> </a:t>
            </a:r>
            <a:r>
              <a:rPr lang="en-US" i="1" dirty="0" smtClean="0">
                <a:sym typeface="Symbol" pitchFamily="18" charset="2"/>
              </a:rPr>
              <a:t>classes</a:t>
            </a:r>
            <a:r>
              <a:rPr lang="en-US" dirty="0" smtClean="0">
                <a:sym typeface="Symbol" pitchFamily="18" charset="2"/>
              </a:rPr>
              <a:t> means that </a:t>
            </a:r>
            <a:r>
              <a:rPr lang="en-US" i="1" dirty="0" smtClean="0">
                <a:sym typeface="Symbol" pitchFamily="18" charset="2"/>
              </a:rPr>
              <a:t>t</a:t>
            </a:r>
            <a:r>
              <a:rPr lang="en-US" dirty="0" smtClean="0">
                <a:sym typeface="Symbol" pitchFamily="18" charset="2"/>
              </a:rPr>
              <a:t> is qualified to teach </a:t>
            </a:r>
            <a:r>
              <a:rPr lang="en-US" i="1" dirty="0" smtClean="0">
                <a:sym typeface="Symbol" pitchFamily="18" charset="2"/>
              </a:rPr>
              <a:t>c,</a:t>
            </a:r>
            <a:r>
              <a:rPr lang="en-US" dirty="0" smtClean="0">
                <a:sym typeface="Symbol" pitchFamily="18" charset="2"/>
              </a:rPr>
              <a:t> and </a:t>
            </a:r>
            <a:r>
              <a:rPr lang="en-US" i="1" dirty="0" smtClean="0">
                <a:sym typeface="Symbol" pitchFamily="18" charset="2"/>
              </a:rPr>
              <a:t>b</a:t>
            </a:r>
            <a:r>
              <a:rPr lang="en-US" dirty="0" smtClean="0">
                <a:sym typeface="Symbol" pitchFamily="18" charset="2"/>
              </a:rPr>
              <a:t> is a required textbook for </a:t>
            </a:r>
            <a:r>
              <a:rPr lang="en-US" i="1" dirty="0" smtClean="0">
                <a:sym typeface="Symbol" pitchFamily="18" charset="2"/>
              </a:rPr>
              <a:t>c</a:t>
            </a:r>
            <a:endParaRPr lang="en-US" dirty="0" smtClean="0">
              <a:sym typeface="Symbol" pitchFamily="18" charset="2"/>
            </a:endParaRPr>
          </a:p>
          <a:p>
            <a:pPr algn="just">
              <a:tabLst>
                <a:tab pos="2976563" algn="ctr"/>
              </a:tabLst>
            </a:pPr>
            <a:r>
              <a:rPr lang="en-US" dirty="0" smtClean="0"/>
              <a:t>The database is supposed to list for each course the set of teachers any one of which can be the course’s instructor, and the set of books, all of which are required for the course (no matter who teaches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Number Placeholder 4"/>
          <p:cNvSpPr>
            <a:spLocks noGrp="1"/>
          </p:cNvSpPr>
          <p:nvPr>
            <p:ph type="sldNum" sz="quarter" idx="11"/>
          </p:nvPr>
        </p:nvSpPr>
        <p:spPr>
          <a:noFill/>
        </p:spPr>
        <p:txBody>
          <a:bodyPr/>
          <a:lstStyle/>
          <a:p>
            <a:fld id="{295C0DFC-F01A-4777-A419-3AE6E74E8479}" type="slidenum">
              <a:rPr lang="en-US"/>
              <a:pPr/>
              <a:t>6</a:t>
            </a:fld>
            <a:endParaRPr lang="en-US" dirty="0"/>
          </a:p>
        </p:txBody>
      </p:sp>
      <p:sp>
        <p:nvSpPr>
          <p:cNvPr id="325634" name="Rectangle 1026"/>
          <p:cNvSpPr>
            <a:spLocks noGrp="1" noChangeArrowheads="1"/>
          </p:cNvSpPr>
          <p:nvPr>
            <p:ph type="title"/>
          </p:nvPr>
        </p:nvSpPr>
        <p:spPr>
          <a:xfrm>
            <a:off x="533400" y="0"/>
            <a:ext cx="8229600" cy="1143000"/>
          </a:xfrm>
        </p:spPr>
        <p:txBody>
          <a:bodyPr/>
          <a:lstStyle/>
          <a:p>
            <a:pPr>
              <a:defRPr/>
            </a:pPr>
            <a:r>
              <a:rPr lang="en-US" dirty="0" smtClean="0"/>
              <a:t>Normalization…</a:t>
            </a:r>
          </a:p>
        </p:txBody>
      </p:sp>
      <p:sp>
        <p:nvSpPr>
          <p:cNvPr id="325635" name="Rectangle 1027"/>
          <p:cNvSpPr>
            <a:spLocks noGrp="1" noChangeArrowheads="1"/>
          </p:cNvSpPr>
          <p:nvPr>
            <p:ph type="body" idx="1"/>
          </p:nvPr>
        </p:nvSpPr>
        <p:spPr>
          <a:xfrm>
            <a:off x="571500" y="1143000"/>
            <a:ext cx="7848600" cy="4848225"/>
          </a:xfrm>
        </p:spPr>
        <p:txBody>
          <a:bodyPr>
            <a:normAutofit fontScale="77500" lnSpcReduction="20000"/>
          </a:bodyPr>
          <a:lstStyle/>
          <a:p>
            <a:pPr algn="just">
              <a:defRPr/>
            </a:pPr>
            <a:r>
              <a:rPr lang="en-US" dirty="0" smtClean="0"/>
              <a:t>The normal form of a relation refers to the highest normal form condition that it </a:t>
            </a:r>
            <a:r>
              <a:rPr lang="en-US" dirty="0" smtClean="0"/>
              <a:t>meets, and </a:t>
            </a:r>
            <a:r>
              <a:rPr lang="en-US" dirty="0" smtClean="0"/>
              <a:t>hence indicates the degree to which it has been normalized.</a:t>
            </a:r>
          </a:p>
          <a:p>
            <a:pPr algn="just">
              <a:defRPr/>
            </a:pPr>
            <a:r>
              <a:rPr lang="en-US" dirty="0" smtClean="0"/>
              <a:t>Normal forms when considered in isolation from other factors, do not guarantee a good database design.</a:t>
            </a:r>
          </a:p>
          <a:p>
            <a:pPr algn="just">
              <a:defRPr/>
            </a:pPr>
            <a:r>
              <a:rPr lang="en-US" dirty="0" smtClean="0"/>
              <a:t>It is generally not sufficient to check separately that each relation schema in the database is, say, in BCNF or 3NF. Rather, the process of normalization through decomposition must also confirm the existence of additional properties that the relation schemas, taken together should possess;</a:t>
            </a:r>
          </a:p>
          <a:p>
            <a:pPr lvl="1" algn="just">
              <a:defRPr/>
            </a:pPr>
            <a:r>
              <a:rPr lang="en-US" sz="1800" dirty="0" smtClean="0"/>
              <a:t>The </a:t>
            </a:r>
            <a:r>
              <a:rPr lang="en-US" sz="1800" b="1" dirty="0" smtClean="0">
                <a:effectLst>
                  <a:outerShdw blurRad="38100" dist="38100" dir="2700000" algn="tl">
                    <a:srgbClr val="FFFFFF"/>
                  </a:outerShdw>
                </a:effectLst>
              </a:rPr>
              <a:t>Lossless join</a:t>
            </a:r>
            <a:r>
              <a:rPr lang="en-US" sz="1800" dirty="0" smtClean="0"/>
              <a:t>,</a:t>
            </a:r>
          </a:p>
          <a:p>
            <a:pPr lvl="1" algn="just">
              <a:defRPr/>
            </a:pPr>
            <a:r>
              <a:rPr lang="en-US" sz="1800" dirty="0" smtClean="0"/>
              <a:t>The </a:t>
            </a:r>
            <a:r>
              <a:rPr lang="en-US" sz="1800" b="1" dirty="0" smtClean="0">
                <a:effectLst>
                  <a:outerShdw blurRad="38100" dist="38100" dir="2700000" algn="tl">
                    <a:srgbClr val="FFFFFF"/>
                  </a:outerShdw>
                </a:effectLst>
              </a:rPr>
              <a:t>dependency preservation property</a:t>
            </a:r>
            <a:r>
              <a:rPr lang="en-US" sz="1800" dirty="0" smtClean="0"/>
              <a:t>, which ensures that each functional dependency is represented in some individual relations resulting after decomposition.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Number Placeholder 4"/>
          <p:cNvSpPr>
            <a:spLocks noGrp="1"/>
          </p:cNvSpPr>
          <p:nvPr>
            <p:ph type="sldNum" sz="quarter" idx="11"/>
          </p:nvPr>
        </p:nvSpPr>
        <p:spPr>
          <a:noFill/>
        </p:spPr>
        <p:txBody>
          <a:bodyPr/>
          <a:lstStyle/>
          <a:p>
            <a:fld id="{426E5562-3931-4EA1-81E9-F69F3DF18C34}" type="slidenum">
              <a:rPr lang="en-US"/>
              <a:pPr/>
              <a:t>7</a:t>
            </a:fld>
            <a:endParaRPr lang="en-US"/>
          </a:p>
        </p:txBody>
      </p:sp>
      <p:sp>
        <p:nvSpPr>
          <p:cNvPr id="326658" name="Rectangle 2"/>
          <p:cNvSpPr>
            <a:spLocks noGrp="1" noChangeArrowheads="1"/>
          </p:cNvSpPr>
          <p:nvPr>
            <p:ph type="title"/>
          </p:nvPr>
        </p:nvSpPr>
        <p:spPr>
          <a:xfrm>
            <a:off x="457200" y="152400"/>
            <a:ext cx="8229600" cy="1143000"/>
          </a:xfrm>
        </p:spPr>
        <p:txBody>
          <a:bodyPr/>
          <a:lstStyle/>
          <a:p>
            <a:pPr>
              <a:defRPr/>
            </a:pPr>
            <a:r>
              <a:rPr lang="en-US" dirty="0" smtClean="0"/>
              <a:t>First Normal Form</a:t>
            </a:r>
          </a:p>
        </p:txBody>
      </p:sp>
      <p:sp>
        <p:nvSpPr>
          <p:cNvPr id="136196" name="Rectangle 3"/>
          <p:cNvSpPr>
            <a:spLocks noGrp="1" noChangeArrowheads="1"/>
          </p:cNvSpPr>
          <p:nvPr>
            <p:ph type="body" idx="1"/>
          </p:nvPr>
        </p:nvSpPr>
        <p:spPr>
          <a:xfrm>
            <a:off x="323850" y="904875"/>
            <a:ext cx="8096250" cy="5695950"/>
          </a:xfrm>
        </p:spPr>
        <p:txBody>
          <a:bodyPr>
            <a:normAutofit lnSpcReduction="10000"/>
          </a:bodyPr>
          <a:lstStyle/>
          <a:p>
            <a:pPr algn="just"/>
            <a:r>
              <a:rPr lang="en-US" dirty="0" smtClean="0"/>
              <a:t>Domain is </a:t>
            </a:r>
            <a:r>
              <a:rPr lang="en-US" dirty="0" smtClean="0">
                <a:solidFill>
                  <a:schemeClr val="tx2"/>
                </a:solidFill>
              </a:rPr>
              <a:t>atomic</a:t>
            </a:r>
            <a:r>
              <a:rPr lang="en-US" dirty="0" smtClean="0"/>
              <a:t> if its elements are considered to be indivisible units</a:t>
            </a:r>
          </a:p>
          <a:p>
            <a:pPr lvl="1" algn="just"/>
            <a:r>
              <a:rPr lang="en-US" sz="1800" dirty="0" smtClean="0"/>
              <a:t>Examples of non-atomic domains:</a:t>
            </a:r>
          </a:p>
          <a:p>
            <a:pPr lvl="2" algn="just"/>
            <a:r>
              <a:rPr lang="en-US" sz="1800" dirty="0" smtClean="0"/>
              <a:t>Set of names,  composite attributes</a:t>
            </a:r>
          </a:p>
          <a:p>
            <a:pPr lvl="2" algn="just"/>
            <a:r>
              <a:rPr lang="en-US" sz="1800" dirty="0" smtClean="0"/>
              <a:t>Identification numbers like CS101  that can be broken up into parts</a:t>
            </a:r>
          </a:p>
          <a:p>
            <a:pPr algn="just"/>
            <a:r>
              <a:rPr lang="en-US" dirty="0" smtClean="0"/>
              <a:t>A relational schema R is in </a:t>
            </a:r>
            <a:r>
              <a:rPr lang="en-US" dirty="0" smtClean="0">
                <a:solidFill>
                  <a:schemeClr val="tx2"/>
                </a:solidFill>
              </a:rPr>
              <a:t>first normal form</a:t>
            </a:r>
            <a:r>
              <a:rPr lang="en-US" dirty="0" smtClean="0"/>
              <a:t> if the domains of all attributes of R are atomic</a:t>
            </a:r>
          </a:p>
          <a:p>
            <a:pPr algn="just"/>
            <a:r>
              <a:rPr lang="en-US" dirty="0" smtClean="0"/>
              <a:t>Non-atomic values complicate storage and encourage redundant (repeated) storage of data</a:t>
            </a:r>
          </a:p>
          <a:p>
            <a:pPr lvl="1" algn="just"/>
            <a:r>
              <a:rPr lang="en-US" sz="1800" dirty="0" smtClean="0"/>
              <a:t>E.g.  Set of accounts stored with each customer, and set of owners stored with each account</a:t>
            </a:r>
          </a:p>
          <a:p>
            <a:pPr lvl="1" algn="just"/>
            <a:r>
              <a:rPr lang="en-US" sz="1800" dirty="0" smtClean="0"/>
              <a:t>We assume all relations are in first normal form (revisit this in Chapter 9 on Object Relational Databases)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Number Placeholder 4"/>
          <p:cNvSpPr>
            <a:spLocks noGrp="1"/>
          </p:cNvSpPr>
          <p:nvPr>
            <p:ph type="sldNum" sz="quarter" idx="11"/>
          </p:nvPr>
        </p:nvSpPr>
        <p:spPr>
          <a:noFill/>
        </p:spPr>
        <p:txBody>
          <a:bodyPr/>
          <a:lstStyle/>
          <a:p>
            <a:fld id="{2B3CAB17-E823-4C69-9546-519C29F50CBB}" type="slidenum">
              <a:rPr lang="en-US"/>
              <a:pPr/>
              <a:t>8</a:t>
            </a:fld>
            <a:endParaRPr lang="en-US"/>
          </a:p>
        </p:txBody>
      </p:sp>
      <p:sp>
        <p:nvSpPr>
          <p:cNvPr id="218114" name="Rectangle 1026"/>
          <p:cNvSpPr>
            <a:spLocks noGrp="1" noChangeArrowheads="1"/>
          </p:cNvSpPr>
          <p:nvPr>
            <p:ph type="title"/>
          </p:nvPr>
        </p:nvSpPr>
        <p:spPr/>
        <p:txBody>
          <a:bodyPr/>
          <a:lstStyle/>
          <a:p>
            <a:pPr>
              <a:defRPr/>
            </a:pPr>
            <a:r>
              <a:rPr lang="en-US" smtClean="0"/>
              <a:t>Example</a:t>
            </a:r>
          </a:p>
        </p:txBody>
      </p:sp>
      <p:sp>
        <p:nvSpPr>
          <p:cNvPr id="148484" name="Rectangle 1027"/>
          <p:cNvSpPr>
            <a:spLocks noGrp="1" noChangeArrowheads="1"/>
          </p:cNvSpPr>
          <p:nvPr>
            <p:ph type="body" idx="1"/>
          </p:nvPr>
        </p:nvSpPr>
        <p:spPr>
          <a:xfrm>
            <a:off x="609600" y="923925"/>
            <a:ext cx="8001000" cy="5410200"/>
          </a:xfrm>
        </p:spPr>
        <p:txBody>
          <a:bodyPr/>
          <a:lstStyle/>
          <a:p>
            <a:pPr>
              <a:lnSpc>
                <a:spcPct val="90000"/>
              </a:lnSpc>
              <a:tabLst>
                <a:tab pos="625475" algn="l"/>
                <a:tab pos="2574925" algn="l"/>
              </a:tabLst>
            </a:pPr>
            <a:r>
              <a:rPr lang="en-US" sz="1800" smtClean="0"/>
              <a:t>Consider the relation schema:</a:t>
            </a:r>
            <a:br>
              <a:rPr lang="en-US" sz="1800" smtClean="0"/>
            </a:br>
            <a:r>
              <a:rPr lang="en-US" sz="1800" smtClean="0"/>
              <a:t>  	   </a:t>
            </a:r>
            <a:r>
              <a:rPr lang="en-US" sz="1800" i="1" smtClean="0"/>
              <a:t>Lending-schema </a:t>
            </a:r>
            <a:r>
              <a:rPr lang="en-US" sz="1800" smtClean="0"/>
              <a:t>= (</a:t>
            </a:r>
            <a:r>
              <a:rPr lang="en-US" sz="1800" i="1" smtClean="0"/>
              <a:t>branch-name, branch-city, assets, </a:t>
            </a:r>
            <a:br>
              <a:rPr lang="en-US" sz="1800" i="1" smtClean="0"/>
            </a:br>
            <a:r>
              <a:rPr lang="en-US" sz="1800" i="1" smtClean="0"/>
              <a:t>		      customer-name, loan-number, amount)</a:t>
            </a:r>
          </a:p>
          <a:p>
            <a:pPr>
              <a:lnSpc>
                <a:spcPct val="90000"/>
              </a:lnSpc>
              <a:buFont typeface="Monotype Sorts" pitchFamily="2" charset="2"/>
              <a:buNone/>
              <a:tabLst>
                <a:tab pos="625475" algn="l"/>
                <a:tab pos="2574925" algn="l"/>
              </a:tabLst>
            </a:pPr>
            <a:endParaRPr lang="en-US" sz="1800" i="1" smtClean="0"/>
          </a:p>
          <a:p>
            <a:pPr>
              <a:lnSpc>
                <a:spcPct val="90000"/>
              </a:lnSpc>
              <a:buFont typeface="Monotype Sorts" pitchFamily="2" charset="2"/>
              <a:buNone/>
              <a:tabLst>
                <a:tab pos="625475" algn="l"/>
                <a:tab pos="2574925" algn="l"/>
              </a:tabLst>
            </a:pPr>
            <a:endParaRPr lang="en-US" sz="1800" i="1" smtClean="0"/>
          </a:p>
          <a:p>
            <a:pPr>
              <a:lnSpc>
                <a:spcPct val="90000"/>
              </a:lnSpc>
              <a:buFont typeface="Monotype Sorts" pitchFamily="2" charset="2"/>
              <a:buNone/>
              <a:tabLst>
                <a:tab pos="625475" algn="l"/>
                <a:tab pos="2574925" algn="l"/>
              </a:tabLst>
            </a:pPr>
            <a:endParaRPr lang="en-US" sz="1800" smtClean="0"/>
          </a:p>
          <a:p>
            <a:pPr>
              <a:lnSpc>
                <a:spcPct val="90000"/>
              </a:lnSpc>
              <a:buFont typeface="Monotype Sorts" pitchFamily="2" charset="2"/>
              <a:buNone/>
              <a:tabLst>
                <a:tab pos="625475" algn="l"/>
                <a:tab pos="2574925" algn="l"/>
              </a:tabLst>
            </a:pPr>
            <a:endParaRPr lang="en-US" sz="1800" smtClean="0"/>
          </a:p>
          <a:p>
            <a:pPr>
              <a:lnSpc>
                <a:spcPct val="90000"/>
              </a:lnSpc>
              <a:buFont typeface="Monotype Sorts" pitchFamily="2" charset="2"/>
              <a:buNone/>
              <a:tabLst>
                <a:tab pos="625475" algn="l"/>
                <a:tab pos="2574925" algn="l"/>
              </a:tabLst>
            </a:pPr>
            <a:endParaRPr lang="en-US" sz="1800" smtClean="0"/>
          </a:p>
          <a:p>
            <a:pPr>
              <a:lnSpc>
                <a:spcPct val="90000"/>
              </a:lnSpc>
              <a:buFont typeface="Monotype Sorts" pitchFamily="2" charset="2"/>
              <a:buNone/>
              <a:tabLst>
                <a:tab pos="625475" algn="l"/>
                <a:tab pos="2574925" algn="l"/>
              </a:tabLst>
            </a:pPr>
            <a:endParaRPr lang="en-US" sz="1800" smtClean="0"/>
          </a:p>
          <a:p>
            <a:pPr>
              <a:lnSpc>
                <a:spcPct val="90000"/>
              </a:lnSpc>
              <a:tabLst>
                <a:tab pos="625475" algn="l"/>
                <a:tab pos="2574925" algn="l"/>
              </a:tabLst>
            </a:pPr>
            <a:r>
              <a:rPr lang="en-US" sz="1800" smtClean="0"/>
              <a:t>Redundancy:</a:t>
            </a:r>
          </a:p>
          <a:p>
            <a:pPr lvl="1">
              <a:lnSpc>
                <a:spcPct val="90000"/>
              </a:lnSpc>
              <a:tabLst>
                <a:tab pos="625475" algn="l"/>
                <a:tab pos="2574925" algn="l"/>
              </a:tabLst>
            </a:pPr>
            <a:r>
              <a:rPr lang="en-US" sz="1600" smtClean="0"/>
              <a:t>Data for </a:t>
            </a:r>
            <a:r>
              <a:rPr lang="en-US" sz="1600" i="1" smtClean="0"/>
              <a:t>branch-name, branch-city, </a:t>
            </a:r>
            <a:r>
              <a:rPr lang="en-US" sz="1600" smtClean="0"/>
              <a:t>assets are repeated for each loan that a branch makes</a:t>
            </a:r>
          </a:p>
          <a:p>
            <a:pPr lvl="1">
              <a:lnSpc>
                <a:spcPct val="90000"/>
              </a:lnSpc>
              <a:tabLst>
                <a:tab pos="625475" algn="l"/>
                <a:tab pos="2574925" algn="l"/>
              </a:tabLst>
            </a:pPr>
            <a:r>
              <a:rPr lang="en-US" sz="1600" smtClean="0"/>
              <a:t>Wastes space </a:t>
            </a:r>
          </a:p>
          <a:p>
            <a:pPr lvl="1">
              <a:lnSpc>
                <a:spcPct val="90000"/>
              </a:lnSpc>
              <a:tabLst>
                <a:tab pos="625475" algn="l"/>
                <a:tab pos="2574925" algn="l"/>
              </a:tabLst>
            </a:pPr>
            <a:r>
              <a:rPr lang="en-US" sz="1600" smtClean="0"/>
              <a:t>Complicates updating, introducing possibility of inconsistency of </a:t>
            </a:r>
            <a:r>
              <a:rPr lang="en-US" sz="1600" i="1" smtClean="0"/>
              <a:t>assets</a:t>
            </a:r>
            <a:r>
              <a:rPr lang="en-US" sz="1600" smtClean="0"/>
              <a:t> value</a:t>
            </a:r>
          </a:p>
          <a:p>
            <a:pPr>
              <a:lnSpc>
                <a:spcPct val="90000"/>
              </a:lnSpc>
              <a:tabLst>
                <a:tab pos="625475" algn="l"/>
                <a:tab pos="2574925" algn="l"/>
              </a:tabLst>
            </a:pPr>
            <a:r>
              <a:rPr lang="en-US" sz="1800" smtClean="0"/>
              <a:t>Null values</a:t>
            </a:r>
          </a:p>
          <a:p>
            <a:pPr lvl="1">
              <a:lnSpc>
                <a:spcPct val="90000"/>
              </a:lnSpc>
              <a:tabLst>
                <a:tab pos="625475" algn="l"/>
                <a:tab pos="2574925" algn="l"/>
              </a:tabLst>
            </a:pPr>
            <a:r>
              <a:rPr lang="en-US" sz="1600" smtClean="0"/>
              <a:t>Cannot store information about a branch if no loans exist </a:t>
            </a:r>
          </a:p>
          <a:p>
            <a:pPr lvl="1">
              <a:lnSpc>
                <a:spcPct val="90000"/>
              </a:lnSpc>
              <a:tabLst>
                <a:tab pos="625475" algn="l"/>
                <a:tab pos="2574925" algn="l"/>
              </a:tabLst>
            </a:pPr>
            <a:r>
              <a:rPr lang="en-US" sz="1600" smtClean="0"/>
              <a:t>Can use null values, but they are difficult to handle.</a:t>
            </a:r>
          </a:p>
          <a:p>
            <a:pPr lvl="1">
              <a:lnSpc>
                <a:spcPct val="90000"/>
              </a:lnSpc>
              <a:tabLst>
                <a:tab pos="625475" algn="l"/>
                <a:tab pos="2574925" algn="l"/>
              </a:tabLst>
            </a:pPr>
            <a:endParaRPr lang="en-US" sz="1600" smtClean="0"/>
          </a:p>
        </p:txBody>
      </p:sp>
      <p:pic>
        <p:nvPicPr>
          <p:cNvPr id="148485" name="Picture 1028"/>
          <p:cNvPicPr>
            <a:picLocks noChangeAspect="1" noChangeArrowheads="1"/>
          </p:cNvPicPr>
          <p:nvPr/>
        </p:nvPicPr>
        <p:blipFill>
          <a:blip r:embed="rId2"/>
          <a:srcRect l="1163" t="18605" r="1163" b="52428"/>
          <a:stretch>
            <a:fillRect/>
          </a:stretch>
        </p:blipFill>
        <p:spPr bwMode="auto">
          <a:xfrm>
            <a:off x="1041400" y="1924050"/>
            <a:ext cx="7340600" cy="1633538"/>
          </a:xfrm>
          <a:prstGeom prst="rect">
            <a:avLst/>
          </a:prstGeom>
          <a:noFill/>
          <a:ln w="76200" cmpd="tri">
            <a:solidFill>
              <a:schemeClr val="tx2"/>
            </a:solid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Number Placeholder 4"/>
          <p:cNvSpPr>
            <a:spLocks noGrp="1"/>
          </p:cNvSpPr>
          <p:nvPr>
            <p:ph type="sldNum" sz="quarter" idx="11"/>
          </p:nvPr>
        </p:nvSpPr>
        <p:spPr>
          <a:noFill/>
        </p:spPr>
        <p:txBody>
          <a:bodyPr/>
          <a:lstStyle/>
          <a:p>
            <a:fld id="{B125AF97-78A0-4CBC-9059-3C4EA8BF1E29}" type="slidenum">
              <a:rPr lang="en-US"/>
              <a:pPr/>
              <a:t>9</a:t>
            </a:fld>
            <a:endParaRPr lang="en-US"/>
          </a:p>
        </p:txBody>
      </p:sp>
      <p:sp>
        <p:nvSpPr>
          <p:cNvPr id="219138" name="Rectangle 1026"/>
          <p:cNvSpPr>
            <a:spLocks noGrp="1" noChangeArrowheads="1"/>
          </p:cNvSpPr>
          <p:nvPr>
            <p:ph type="title"/>
          </p:nvPr>
        </p:nvSpPr>
        <p:spPr/>
        <p:txBody>
          <a:bodyPr/>
          <a:lstStyle/>
          <a:p>
            <a:pPr>
              <a:defRPr/>
            </a:pPr>
            <a:r>
              <a:rPr lang="en-US" smtClean="0"/>
              <a:t>Decomposition</a:t>
            </a:r>
          </a:p>
        </p:txBody>
      </p:sp>
      <p:sp>
        <p:nvSpPr>
          <p:cNvPr id="149508" name="Rectangle 1027"/>
          <p:cNvSpPr>
            <a:spLocks noGrp="1" noChangeArrowheads="1"/>
          </p:cNvSpPr>
          <p:nvPr>
            <p:ph type="body" idx="1"/>
          </p:nvPr>
        </p:nvSpPr>
        <p:spPr>
          <a:xfrm>
            <a:off x="1143000" y="1143000"/>
            <a:ext cx="6877050" cy="4114800"/>
          </a:xfrm>
        </p:spPr>
        <p:txBody>
          <a:bodyPr>
            <a:normAutofit fontScale="70000" lnSpcReduction="20000"/>
          </a:bodyPr>
          <a:lstStyle/>
          <a:p>
            <a:pPr>
              <a:tabLst>
                <a:tab pos="2292350" algn="l"/>
                <a:tab pos="2976563" algn="l"/>
              </a:tabLst>
            </a:pPr>
            <a:r>
              <a:rPr lang="en-US" smtClean="0"/>
              <a:t>Decompose the relation schema </a:t>
            </a:r>
            <a:r>
              <a:rPr lang="en-US" i="1" smtClean="0"/>
              <a:t>Lending-schema </a:t>
            </a:r>
            <a:r>
              <a:rPr lang="en-US" smtClean="0"/>
              <a:t>into:</a:t>
            </a:r>
          </a:p>
          <a:p>
            <a:pPr>
              <a:buFont typeface="Monotype Sorts" pitchFamily="2" charset="2"/>
              <a:buNone/>
              <a:tabLst>
                <a:tab pos="2292350" algn="l"/>
                <a:tab pos="2976563" algn="l"/>
              </a:tabLst>
            </a:pPr>
            <a:r>
              <a:rPr lang="en-US" i="1" smtClean="0"/>
              <a:t>Branch-schema = (branch-name, branch-city,assets)</a:t>
            </a:r>
          </a:p>
          <a:p>
            <a:pPr>
              <a:buFont typeface="Monotype Sorts" pitchFamily="2" charset="2"/>
              <a:buNone/>
              <a:tabLst>
                <a:tab pos="2292350" algn="l"/>
                <a:tab pos="2976563" algn="l"/>
              </a:tabLst>
            </a:pPr>
            <a:r>
              <a:rPr lang="en-US" i="1" smtClean="0"/>
              <a:t>Loan-info-schema = (customer-name, loan-number,</a:t>
            </a:r>
            <a:br>
              <a:rPr lang="en-US" i="1" smtClean="0"/>
            </a:br>
            <a:r>
              <a:rPr lang="en-US" i="1" smtClean="0"/>
              <a:t>                                                   branch-name, amount)</a:t>
            </a:r>
          </a:p>
          <a:p>
            <a:pPr>
              <a:tabLst>
                <a:tab pos="2292350" algn="l"/>
                <a:tab pos="2976563" algn="l"/>
              </a:tabLst>
            </a:pPr>
            <a:r>
              <a:rPr lang="en-US" smtClean="0"/>
              <a:t>All attributes of an original schema (</a:t>
            </a:r>
            <a:r>
              <a:rPr lang="en-US" i="1" smtClean="0"/>
              <a:t>R) </a:t>
            </a:r>
            <a:r>
              <a:rPr lang="en-US" smtClean="0"/>
              <a:t>must appear in the decomposition (</a:t>
            </a:r>
            <a:r>
              <a:rPr lang="en-US" i="1" smtClean="0"/>
              <a:t>R</a:t>
            </a:r>
            <a:r>
              <a:rPr lang="en-US" baseline="-25000" smtClean="0"/>
              <a:t>1</a:t>
            </a:r>
            <a:r>
              <a:rPr lang="en-US" i="1" smtClean="0"/>
              <a:t>, R</a:t>
            </a:r>
            <a:r>
              <a:rPr lang="en-US" baseline="-25000" smtClean="0"/>
              <a:t>2</a:t>
            </a:r>
            <a:r>
              <a:rPr lang="en-US" i="1" smtClean="0"/>
              <a:t>):</a:t>
            </a:r>
          </a:p>
          <a:p>
            <a:pPr>
              <a:buFont typeface="Monotype Sorts" pitchFamily="2" charset="2"/>
              <a:buNone/>
              <a:tabLst>
                <a:tab pos="2292350" algn="l"/>
                <a:tab pos="2976563" algn="l"/>
              </a:tabLst>
            </a:pPr>
            <a:r>
              <a:rPr lang="en-US" smtClean="0"/>
              <a:t>		</a:t>
            </a:r>
            <a:r>
              <a:rPr lang="en-US" i="1" smtClean="0"/>
              <a:t>R = R</a:t>
            </a:r>
            <a:r>
              <a:rPr lang="en-US" baseline="-25000" smtClean="0"/>
              <a:t>1 </a:t>
            </a:r>
            <a:r>
              <a:rPr lang="en-US" smtClean="0">
                <a:sym typeface="Symbol" pitchFamily="18" charset="2"/>
              </a:rPr>
              <a:t> </a:t>
            </a:r>
            <a:r>
              <a:rPr lang="en-US" i="1" smtClean="0"/>
              <a:t>R</a:t>
            </a:r>
            <a:r>
              <a:rPr lang="en-US" baseline="-25000" smtClean="0"/>
              <a:t>2</a:t>
            </a:r>
            <a:endParaRPr lang="en-US" smtClean="0"/>
          </a:p>
          <a:p>
            <a:pPr>
              <a:tabLst>
                <a:tab pos="2292350" algn="l"/>
                <a:tab pos="2976563" algn="l"/>
              </a:tabLst>
            </a:pPr>
            <a:r>
              <a:rPr lang="en-US" smtClean="0"/>
              <a:t>Lossless-join decomposition.</a:t>
            </a:r>
            <a:br>
              <a:rPr lang="en-US" smtClean="0"/>
            </a:br>
            <a:r>
              <a:rPr lang="en-US" smtClean="0"/>
              <a:t>For all possible relations </a:t>
            </a:r>
            <a:r>
              <a:rPr lang="en-US" i="1" smtClean="0"/>
              <a:t>r</a:t>
            </a:r>
            <a:r>
              <a:rPr lang="en-US" smtClean="0"/>
              <a:t> on schema </a:t>
            </a:r>
            <a:r>
              <a:rPr lang="en-US" i="1" smtClean="0"/>
              <a:t>R</a:t>
            </a:r>
          </a:p>
          <a:p>
            <a:pPr>
              <a:buFont typeface="Monotype Sorts" pitchFamily="2" charset="2"/>
              <a:buNone/>
              <a:tabLst>
                <a:tab pos="2292350" algn="l"/>
                <a:tab pos="2976563" algn="l"/>
              </a:tabLst>
            </a:pPr>
            <a:r>
              <a:rPr lang="en-US" baseline="-25000" smtClean="0"/>
              <a:t>		</a:t>
            </a:r>
            <a:r>
              <a:rPr lang="en-US" i="1" smtClean="0"/>
              <a:t>r = </a:t>
            </a:r>
            <a:r>
              <a:rPr lang="en-US" smtClean="0">
                <a:sym typeface="Symbol" pitchFamily="18" charset="2"/>
              </a:rPr>
              <a:t></a:t>
            </a:r>
            <a:r>
              <a:rPr lang="en-US" baseline="-25000" smtClean="0">
                <a:sym typeface="Symbol" pitchFamily="18" charset="2"/>
              </a:rPr>
              <a:t>R1 </a:t>
            </a:r>
            <a:r>
              <a:rPr lang="en-US" smtClean="0">
                <a:sym typeface="Symbol" pitchFamily="18" charset="2"/>
              </a:rPr>
              <a:t>(</a:t>
            </a:r>
            <a:r>
              <a:rPr lang="en-US" i="1" smtClean="0">
                <a:sym typeface="Symbol" pitchFamily="18" charset="2"/>
              </a:rPr>
              <a:t>r</a:t>
            </a:r>
            <a:r>
              <a:rPr lang="en-US" smtClean="0">
                <a:sym typeface="Symbol" pitchFamily="18" charset="2"/>
              </a:rPr>
              <a:t>)    </a:t>
            </a:r>
            <a:r>
              <a:rPr lang="en-US" baseline="-25000" smtClean="0">
                <a:sym typeface="Symbol" pitchFamily="18" charset="2"/>
              </a:rPr>
              <a:t>R2 </a:t>
            </a:r>
            <a:r>
              <a:rPr lang="en-US" smtClean="0">
                <a:sym typeface="Symbol" pitchFamily="18" charset="2"/>
              </a:rPr>
              <a:t>(</a:t>
            </a:r>
            <a:r>
              <a:rPr lang="en-US" i="1" smtClean="0">
                <a:sym typeface="Symbol" pitchFamily="18" charset="2"/>
              </a:rPr>
              <a:t>r</a:t>
            </a:r>
            <a:r>
              <a:rPr lang="en-US" smtClean="0">
                <a:sym typeface="Symbol" pitchFamily="18" charset="2"/>
              </a:rPr>
              <a:t>) </a:t>
            </a:r>
          </a:p>
        </p:txBody>
      </p:sp>
      <p:sp>
        <p:nvSpPr>
          <p:cNvPr id="219140" name="Freeform 1028"/>
          <p:cNvSpPr>
            <a:spLocks/>
          </p:cNvSpPr>
          <p:nvPr/>
        </p:nvSpPr>
        <p:spPr bwMode="auto">
          <a:xfrm>
            <a:off x="4689475" y="4687888"/>
            <a:ext cx="142875" cy="142875"/>
          </a:xfrm>
          <a:custGeom>
            <a:avLst/>
            <a:gdLst/>
            <a:ahLst/>
            <a:cxnLst>
              <a:cxn ang="0">
                <a:pos x="0" y="0"/>
              </a:cxn>
              <a:cxn ang="0">
                <a:pos x="0" y="182"/>
              </a:cxn>
              <a:cxn ang="0">
                <a:pos x="182" y="0"/>
              </a:cxn>
              <a:cxn ang="0">
                <a:pos x="182" y="182"/>
              </a:cxn>
              <a:cxn ang="0">
                <a:pos x="0" y="0"/>
              </a:cxn>
            </a:cxnLst>
            <a:rect l="0" t="0" r="r" b="b"/>
            <a:pathLst>
              <a:path w="182" h="182">
                <a:moveTo>
                  <a:pt x="0" y="0"/>
                </a:moveTo>
                <a:lnTo>
                  <a:pt x="0" y="182"/>
                </a:lnTo>
                <a:lnTo>
                  <a:pt x="182" y="0"/>
                </a:lnTo>
                <a:lnTo>
                  <a:pt x="182" y="182"/>
                </a:lnTo>
                <a:lnTo>
                  <a:pt x="0" y="0"/>
                </a:lnTo>
                <a:close/>
              </a:path>
            </a:pathLst>
          </a:custGeom>
          <a:noFill/>
          <a:ln w="12700">
            <a:solidFill>
              <a:srgbClr val="000000"/>
            </a:solidFill>
            <a:prstDash val="solid"/>
            <a:round/>
            <a:headEnd/>
            <a:tailEnd/>
          </a:ln>
        </p:spPr>
        <p:txBody>
          <a:bodyPr/>
          <a:lstStyle/>
          <a:p>
            <a:pPr>
              <a:defRPr/>
            </a:pPr>
            <a:endParaRPr lang="en-US">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3089</Words>
  <Application>Microsoft Office PowerPoint</Application>
  <PresentationFormat>On-screen Show (4:3)</PresentationFormat>
  <Paragraphs>549</Paragraphs>
  <Slides>53</Slides>
  <Notes>1</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Slide 1</vt:lpstr>
      <vt:lpstr>Relational Database Design</vt:lpstr>
      <vt:lpstr>RDBMS Design issues </vt:lpstr>
      <vt:lpstr>Pitfalls in Relational Database Design</vt:lpstr>
      <vt:lpstr>Normalization </vt:lpstr>
      <vt:lpstr>Normalization…</vt:lpstr>
      <vt:lpstr>First Normal Form</vt:lpstr>
      <vt:lpstr>Example</vt:lpstr>
      <vt:lpstr>Decomposition</vt:lpstr>
      <vt:lpstr>Example of Non Lossless-Join Decomposition </vt:lpstr>
      <vt:lpstr>Goal — Devise a Theory for the Following</vt:lpstr>
      <vt:lpstr>Functional Dependencies (Cont.)</vt:lpstr>
      <vt:lpstr>Functional Dependencies (Cont.)</vt:lpstr>
      <vt:lpstr>Use of Functional Dependencies</vt:lpstr>
      <vt:lpstr>Functional Dependencies (Cont.)</vt:lpstr>
      <vt:lpstr>Closure of a Set of Functional Dependencies</vt:lpstr>
      <vt:lpstr>Example</vt:lpstr>
      <vt:lpstr>Procedure for Computing F+</vt:lpstr>
      <vt:lpstr>Closure of Functional Dependencies (Cont.)</vt:lpstr>
      <vt:lpstr>Closure of Attribute Sets</vt:lpstr>
      <vt:lpstr>Example of Attribute Set Closure</vt:lpstr>
      <vt:lpstr>Uses of Attribute Closure</vt:lpstr>
      <vt:lpstr>Canonical Cover</vt:lpstr>
      <vt:lpstr>Extraneous Attributes</vt:lpstr>
      <vt:lpstr>Testing if an Attribute is Extraneous</vt:lpstr>
      <vt:lpstr>Canonical Cover</vt:lpstr>
      <vt:lpstr>Example of Computing a Canonical Cover</vt:lpstr>
      <vt:lpstr>Goals of Normalization</vt:lpstr>
      <vt:lpstr>Decomposition</vt:lpstr>
      <vt:lpstr>Example of Lossy-Join Decomposition </vt:lpstr>
      <vt:lpstr>Normalization Using Functional Dependencies</vt:lpstr>
      <vt:lpstr>Example</vt:lpstr>
      <vt:lpstr>Testing for Dependency Preservation</vt:lpstr>
      <vt:lpstr>Boyce-Codd Normal Form</vt:lpstr>
      <vt:lpstr>Example</vt:lpstr>
      <vt:lpstr>Testing for BCNF</vt:lpstr>
      <vt:lpstr>BCNF Decomposition Algorithm</vt:lpstr>
      <vt:lpstr>Example of BCNF Decomposition</vt:lpstr>
      <vt:lpstr>Testing Decomposition for BCNF</vt:lpstr>
      <vt:lpstr>BCNF and Dependency Preservation</vt:lpstr>
      <vt:lpstr>Third Normal Form: Motivation</vt:lpstr>
      <vt:lpstr>Third Normal Form</vt:lpstr>
      <vt:lpstr>3NF (Cont.)</vt:lpstr>
      <vt:lpstr>Testing for 3NF</vt:lpstr>
      <vt:lpstr>3NF Decomposition Algorithm</vt:lpstr>
      <vt:lpstr>3NF Decomposition Algorithm (Cont.)</vt:lpstr>
      <vt:lpstr>Example</vt:lpstr>
      <vt:lpstr>Applying 3NF to Banker-info-schema</vt:lpstr>
      <vt:lpstr>Comparison of BCNF and 3NF</vt:lpstr>
      <vt:lpstr>Comparison of BCNF and 3NF (Cont.)</vt:lpstr>
      <vt:lpstr>Design Goals</vt:lpstr>
      <vt:lpstr>Testing for FDs Across Relations</vt:lpstr>
      <vt:lpstr>Multivalued Dependencies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DELL12</dc:creator>
  <cp:lastModifiedBy>DELL12</cp:lastModifiedBy>
  <cp:revision>5</cp:revision>
  <dcterms:created xsi:type="dcterms:W3CDTF">2024-03-01T03:28:33Z</dcterms:created>
  <dcterms:modified xsi:type="dcterms:W3CDTF">2024-03-01T04:09:01Z</dcterms:modified>
</cp:coreProperties>
</file>