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1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9A67427-2D38-44A2-B025-788AA452B5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9699" y="3634715"/>
            <a:ext cx="3588950" cy="1126283"/>
          </a:xfrm>
        </p:spPr>
        <p:txBody>
          <a:bodyPr/>
          <a:lstStyle/>
          <a:p>
            <a:r>
              <a:rPr lang="en-IN" dirty="0"/>
              <a:t>  </a:t>
            </a:r>
            <a:r>
              <a:rPr lang="en-IN" b="1" dirty="0">
                <a:solidFill>
                  <a:schemeClr val="tx1"/>
                </a:solidFill>
              </a:rPr>
              <a:t>Pseudonym is Victoria luces </a:t>
            </a: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25680F-0215-4D2F-9649-42D7BFB167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00" b="10640"/>
          <a:stretch/>
        </p:blipFill>
        <p:spPr>
          <a:xfrm>
            <a:off x="3388737" y="16141"/>
            <a:ext cx="4666088" cy="27033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834397-586C-4371-B70C-EC23C981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8737" y="1494527"/>
            <a:ext cx="4948625" cy="2262781"/>
          </a:xfrm>
        </p:spPr>
        <p:txBody>
          <a:bodyPr/>
          <a:lstStyle/>
          <a:p>
            <a:r>
              <a:rPr lang="en-IN" dirty="0">
                <a:latin typeface="Mongolian Baiti" panose="03000500000000000000" pitchFamily="66" charset="0"/>
                <a:cs typeface="Mongolian Baiti" panose="03000500000000000000" pitchFamily="66" charset="0"/>
              </a:rPr>
              <a:t>SYLVIA PLATH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A1D937-3AD7-4DDE-B734-4168D8FB6C55}"/>
              </a:ext>
            </a:extLst>
          </p:cNvPr>
          <p:cNvSpPr txBox="1"/>
          <p:nvPr/>
        </p:nvSpPr>
        <p:spPr>
          <a:xfrm>
            <a:off x="5531329" y="4285081"/>
            <a:ext cx="6255589" cy="2341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b="1" dirty="0">
                <a:solidFill>
                  <a:srgbClr val="002060"/>
                </a:solidFill>
              </a:rPr>
              <a:t>DR. MADHU KAMRA</a:t>
            </a:r>
          </a:p>
          <a:p>
            <a:pPr>
              <a:lnSpc>
                <a:spcPct val="150000"/>
              </a:lnSpc>
            </a:pPr>
            <a:r>
              <a:rPr lang="en-IN" sz="2000" b="1" dirty="0">
                <a:solidFill>
                  <a:srgbClr val="002060"/>
                </a:solidFill>
              </a:rPr>
              <a:t>HOD,ASSISTANT PROFESSOR</a:t>
            </a:r>
          </a:p>
          <a:p>
            <a:pPr>
              <a:lnSpc>
                <a:spcPct val="150000"/>
              </a:lnSpc>
            </a:pPr>
            <a:r>
              <a:rPr lang="en-IN" sz="2000" b="1" dirty="0">
                <a:solidFill>
                  <a:srgbClr val="002060"/>
                </a:solidFill>
              </a:rPr>
              <a:t>DEPARTMENT OF ENGLISH</a:t>
            </a:r>
          </a:p>
          <a:p>
            <a:pPr>
              <a:lnSpc>
                <a:spcPct val="150000"/>
              </a:lnSpc>
            </a:pPr>
            <a:r>
              <a:rPr lang="en-IN" sz="2000" b="1" dirty="0">
                <a:solidFill>
                  <a:srgbClr val="002060"/>
                </a:solidFill>
              </a:rPr>
              <a:t>DURGA MAHAVIDYALAYA</a:t>
            </a:r>
          </a:p>
          <a:p>
            <a:pPr>
              <a:lnSpc>
                <a:spcPct val="150000"/>
              </a:lnSpc>
            </a:pPr>
            <a:r>
              <a:rPr lang="en-IN" sz="2000" b="1" dirty="0">
                <a:solidFill>
                  <a:srgbClr val="002060"/>
                </a:solidFill>
              </a:rPr>
              <a:t>madhukamra09@gmail.com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A2988D-887F-43C4-826E-67093466BD5E}"/>
              </a:ext>
            </a:extLst>
          </p:cNvPr>
          <p:cNvSpPr/>
          <p:nvPr/>
        </p:nvSpPr>
        <p:spPr>
          <a:xfrm>
            <a:off x="5057030" y="4285081"/>
            <a:ext cx="4564048" cy="24894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929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7BB9C-C463-4B8A-8F6C-37F4B7595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9. Summary of the Poem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1A42F-895D-4BB4-A065-0E24C066E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000" b="1" dirty="0"/>
              <a:t>The poem begins with an event of the past her suicide attempt</a:t>
            </a:r>
          </a:p>
          <a:p>
            <a:r>
              <a:rPr lang="en-IN" sz="2000" b="1" dirty="0"/>
              <a:t> She calls herself a “walking miracle” with an admittance that her survival was an unbelievable happening. Her face is pale and her right foot is as heavy as a paper weight. Her </a:t>
            </a:r>
            <a:r>
              <a:rPr lang="en-IN" sz="2000" b="1" dirty="0" err="1"/>
              <a:t>palor</a:t>
            </a:r>
            <a:r>
              <a:rPr lang="en-IN" sz="2000" b="1" dirty="0"/>
              <a:t> is connected to lampshade the Nazi community made out of the skin of Jewish Holocaust deeds. </a:t>
            </a:r>
          </a:p>
          <a:p>
            <a:r>
              <a:rPr lang="en-IN" sz="2000" b="1" dirty="0"/>
              <a:t>Her face looks like that of a mummy wrapped in Muslin cloth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8953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385E-7D65-4C0B-99A2-F43435E0D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10.Continuation of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E2D8F-D6E2-443B-82A8-2D3FBB178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b="1" dirty="0"/>
              <a:t>Her breath is badly smelly due to the stretch of decay. She reminds her readers of her age 30 and says that she has had nine lives like a cat. Numbering her life as a third she says that she attempts self destruction after a decades and this is third one  </a:t>
            </a:r>
          </a:p>
          <a:p>
            <a:r>
              <a:rPr lang="en-IN" sz="2400" b="1" dirty="0"/>
              <a:t>To the poetess dying is an art and it is easy enough to die in a cell like lunatic bin. She addresses her doctor as her enemy who succeeded twice in bringing her back to life. They behold her as their most prized possession.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4700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97147-8933-45E9-B354-425B18CA6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11. Continuation of the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12C5C-D311-409D-BF74-2FAC6DEC7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b="1" dirty="0"/>
              <a:t> Her body is like ‘a spectacle’ to ‘peanut crunching crowd’ denouncing the </a:t>
            </a:r>
            <a:r>
              <a:rPr lang="en-IN" sz="2400" b="1" dirty="0" err="1"/>
              <a:t>macavre</a:t>
            </a:r>
            <a:r>
              <a:rPr lang="en-IN" sz="2400" b="1" dirty="0"/>
              <a:t> interest of the people in others life. She therefore name her death and resurrection “theatrical” “The big strip tease” such a spectacle is created when she is forcibly resurrected which she names as “theatrical comeback”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5327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5880E-7EFB-4CD7-A926-DB50418DE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9600" b="1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844769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C9059-756B-4CBD-BBC3-B3B16948D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1.ABOUT THE POET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C4680-B670-4B2A-A0E6-87F820659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b="1" dirty="0">
                <a:solidFill>
                  <a:schemeClr val="tx1"/>
                </a:solidFill>
              </a:rPr>
              <a:t>- well known American poet 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- Best known for her novel The Bell Jar 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- Poetry collections are the colossus and Ariel 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- Married to Ted Hughes and mother of two-Freida and Nicholas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5585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64666-10CC-4091-9B7D-FEFD9AC7E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2.FEATURES OF PLATH’S POETRY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860C8-DFCC-433D-84E9-052FD731F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2721" y="1783742"/>
            <a:ext cx="8915400" cy="3777622"/>
          </a:xfrm>
        </p:spPr>
        <p:txBody>
          <a:bodyPr>
            <a:normAutofit fontScale="85000" lnSpcReduction="20000"/>
          </a:bodyPr>
          <a:lstStyle/>
          <a:p>
            <a:r>
              <a:rPr lang="en-IN" sz="2100" b="1" dirty="0"/>
              <a:t>In Plath’s poetry </a:t>
            </a:r>
          </a:p>
          <a:p>
            <a:pPr marL="0" indent="0">
              <a:buNone/>
            </a:pPr>
            <a:endParaRPr lang="en-IN" sz="2100" b="1" dirty="0"/>
          </a:p>
          <a:p>
            <a:r>
              <a:rPr lang="en-IN" sz="2100" b="1" dirty="0"/>
              <a:t>1. everything is a symptom of the same Holocaust death is everywhere and the possibilities of dying making it into a perfected art work endless infinite </a:t>
            </a:r>
          </a:p>
          <a:p>
            <a:pPr marL="0" indent="0">
              <a:buNone/>
            </a:pPr>
            <a:endParaRPr lang="en-IN" sz="2100" b="1" dirty="0"/>
          </a:p>
          <a:p>
            <a:r>
              <a:rPr lang="en-IN" sz="2100" b="1" dirty="0"/>
              <a:t>2. </a:t>
            </a:r>
            <a:r>
              <a:rPr lang="en-IN" sz="2100" b="1" dirty="0" err="1"/>
              <a:t>Plaths</a:t>
            </a:r>
            <a:r>
              <a:rPr lang="en-IN" sz="2100" b="1" dirty="0"/>
              <a:t> “speaking voices” always remains individual </a:t>
            </a:r>
          </a:p>
          <a:p>
            <a:pPr marL="0" indent="0">
              <a:buNone/>
            </a:pPr>
            <a:endParaRPr lang="en-IN" sz="2100" b="1" dirty="0"/>
          </a:p>
          <a:p>
            <a:r>
              <a:rPr lang="en-IN" sz="2100" b="1" dirty="0"/>
              <a:t>3. </a:t>
            </a:r>
            <a:r>
              <a:rPr lang="en-IN" sz="2100" b="1" dirty="0" err="1"/>
              <a:t>Annete</a:t>
            </a:r>
            <a:r>
              <a:rPr lang="en-IN" sz="2100" b="1" dirty="0"/>
              <a:t> Levers writes </a:t>
            </a:r>
            <a:r>
              <a:rPr lang="en-IN" sz="2100" b="1" u="sng" dirty="0"/>
              <a:t>The Art of Sylvia  Plath </a:t>
            </a:r>
            <a:r>
              <a:rPr lang="en-IN" sz="2100" b="1" dirty="0"/>
              <a:t>: Her theme of vulnerability creates an impression of an “overall threat”</a:t>
            </a:r>
          </a:p>
          <a:p>
            <a:pPr marL="0" indent="0">
              <a:buNone/>
            </a:pPr>
            <a:endParaRPr lang="en-IN" sz="2100" b="1" dirty="0"/>
          </a:p>
          <a:p>
            <a:r>
              <a:rPr lang="en-IN" sz="2100" b="1" dirty="0"/>
              <a:t>4. The mood in her poetry is always negative and ranges from mere foreboding to hopeless revolt and utter despair  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0621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A2927-D983-43E3-8854-06ACC31C8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3. Confessional poetry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D9100-4115-46F9-82C8-A8E21CCB1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b="1" dirty="0"/>
              <a:t>a term covered by M.L Rosenthal in 1959 </a:t>
            </a:r>
          </a:p>
          <a:p>
            <a:pPr marL="0" indent="0">
              <a:buNone/>
            </a:pPr>
            <a:endParaRPr lang="en-IN" sz="2400" b="1" dirty="0"/>
          </a:p>
          <a:p>
            <a:r>
              <a:rPr lang="en-IN" sz="2400" b="1" dirty="0"/>
              <a:t>expressions of - self destruction- conflicted relations - unsettled minds  - excessive sensitivity- </a:t>
            </a:r>
            <a:r>
              <a:rPr lang="en-IN" sz="2400" b="1" dirty="0" err="1"/>
              <a:t>lacreating</a:t>
            </a:r>
            <a:r>
              <a:rPr lang="en-IN" sz="2400" b="1" dirty="0"/>
              <a:t> sensitivity- psychological vulnerability</a:t>
            </a:r>
          </a:p>
          <a:p>
            <a:pPr marL="0" indent="0">
              <a:buNone/>
            </a:pPr>
            <a:endParaRPr lang="en-IN" sz="2400" b="1" dirty="0"/>
          </a:p>
          <a:p>
            <a:r>
              <a:rPr lang="en-IN" sz="2400" b="1" dirty="0"/>
              <a:t>release of inner hostility and animosity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2669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A170B-4534-408E-AD93-E34BCCA8C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4. Lady Lazarus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C191A-C35B-4C69-AEE3-33D781A6F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b="1" dirty="0"/>
              <a:t>written on 23 October, 1962 </a:t>
            </a:r>
          </a:p>
          <a:p>
            <a:r>
              <a:rPr lang="en-IN" sz="2400" b="1" dirty="0"/>
              <a:t>was recorded for BBC on Oct 30 ,1962 </a:t>
            </a:r>
          </a:p>
          <a:p>
            <a:r>
              <a:rPr lang="en-IN" sz="2400" b="1" dirty="0"/>
              <a:t>published in the magazine </a:t>
            </a:r>
            <a:r>
              <a:rPr lang="en-IN" sz="2400" b="1" u="sng" dirty="0"/>
              <a:t>Encounter, Vol 21, No 4 </a:t>
            </a:r>
            <a:r>
              <a:rPr lang="en-IN" sz="2400" b="1" dirty="0"/>
              <a:t>in October 1963 </a:t>
            </a:r>
          </a:p>
          <a:p>
            <a:r>
              <a:rPr lang="en-IN" sz="2400" b="1" dirty="0"/>
              <a:t>a sister poem to “</a:t>
            </a:r>
            <a:r>
              <a:rPr lang="en-IN" sz="2400" b="1" u="sng" dirty="0"/>
              <a:t>Ariel”  </a:t>
            </a:r>
            <a:r>
              <a:rPr lang="en-IN" sz="2400" b="1" dirty="0"/>
              <a:t>and </a:t>
            </a:r>
            <a:r>
              <a:rPr lang="en-IN" sz="2400" b="1" u="sng" dirty="0"/>
              <a:t>“Fever 103” </a:t>
            </a:r>
          </a:p>
          <a:p>
            <a:r>
              <a:rPr lang="en-IN" sz="2400" b="1" dirty="0"/>
              <a:t>the title is Lazarus is taken from the </a:t>
            </a:r>
            <a:r>
              <a:rPr lang="en-IN" sz="2400" b="1" dirty="0" err="1"/>
              <a:t>parasle</a:t>
            </a:r>
            <a:r>
              <a:rPr lang="en-IN" sz="2400" b="1" dirty="0"/>
              <a:t> of John in the Bible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63476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7F461-F2BE-4AD3-9B5A-D81AF7BF6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5318" y="767234"/>
            <a:ext cx="8911687" cy="1280890"/>
          </a:xfrm>
        </p:spPr>
        <p:txBody>
          <a:bodyPr/>
          <a:lstStyle/>
          <a:p>
            <a:r>
              <a:rPr lang="en-IN" dirty="0"/>
              <a:t>5.STRUCTURE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99542-CD6D-4645-A482-5121B6E38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 </a:t>
            </a:r>
            <a:r>
              <a:rPr lang="en-IN" sz="2400" b="1" dirty="0"/>
              <a:t>a bitter dramatic monologue </a:t>
            </a:r>
          </a:p>
          <a:p>
            <a:pPr marL="0" indent="0">
              <a:buNone/>
            </a:pPr>
            <a:endParaRPr lang="en-IN" sz="2400" b="1" dirty="0"/>
          </a:p>
          <a:p>
            <a:r>
              <a:rPr lang="en-IN" sz="2400" b="1" dirty="0"/>
              <a:t> written in 28 stanzas - symbolising 28 days of the normal female menstrual cycle</a:t>
            </a:r>
            <a:r>
              <a:rPr lang="en-IN" dirty="0"/>
              <a:t> 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2760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7F461-F2BE-4AD3-9B5A-D81AF7BF6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8098" y="1013724"/>
            <a:ext cx="8911687" cy="1280890"/>
          </a:xfrm>
        </p:spPr>
        <p:txBody>
          <a:bodyPr/>
          <a:lstStyle/>
          <a:p>
            <a:r>
              <a:rPr lang="en-IN" dirty="0"/>
              <a:t>6.TITLE OF THE POEM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99542-CD6D-4645-A482-5121B6E38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2658386"/>
            <a:ext cx="8915400" cy="3777622"/>
          </a:xfrm>
        </p:spPr>
        <p:txBody>
          <a:bodyPr/>
          <a:lstStyle/>
          <a:p>
            <a:r>
              <a:rPr lang="en-IN" sz="2000" b="1" dirty="0"/>
              <a:t>underlines the two binary opposition life versus death </a:t>
            </a:r>
          </a:p>
          <a:p>
            <a:pPr marL="0" indent="0">
              <a:buNone/>
            </a:pPr>
            <a:endParaRPr lang="en-IN" sz="2000" b="1" dirty="0"/>
          </a:p>
          <a:p>
            <a:r>
              <a:rPr lang="en-IN" sz="2000" b="1" dirty="0"/>
              <a:t>also forms a contrast between the biblical figure Jesus/ Lazarus and Plath herself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53792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11CA1-5B90-46F1-B300-88F092985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7. The poem singularly focuses 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88451-6FF4-4BF6-B79A-28F88F313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sz="2000" b="1" dirty="0"/>
              <a:t>1) her maimed self </a:t>
            </a:r>
          </a:p>
          <a:p>
            <a:endParaRPr lang="en-IN" sz="2000" b="1" dirty="0"/>
          </a:p>
          <a:p>
            <a:r>
              <a:rPr lang="en-IN" sz="2000" b="1" dirty="0"/>
              <a:t>2) here the self is described as—  </a:t>
            </a:r>
          </a:p>
          <a:p>
            <a:pPr marL="0" indent="0">
              <a:buNone/>
            </a:pPr>
            <a:r>
              <a:rPr lang="en-IN" sz="2000" b="1" dirty="0">
                <a:latin typeface="Arial Rounded MT Bold" panose="020F0704030504030204" pitchFamily="34" charset="0"/>
              </a:rPr>
              <a:t>                                               </a:t>
            </a:r>
            <a:r>
              <a:rPr lang="en-IN" dirty="0">
                <a:latin typeface="Arial Rounded MT Bold" panose="020F0704030504030204" pitchFamily="34" charset="0"/>
              </a:rPr>
              <a:t>What a trash</a:t>
            </a:r>
          </a:p>
          <a:p>
            <a:pPr marL="0" indent="0">
              <a:buNone/>
            </a:pPr>
            <a:r>
              <a:rPr lang="en-IN" dirty="0">
                <a:latin typeface="Arial Rounded MT Bold" panose="020F0704030504030204" pitchFamily="34" charset="0"/>
              </a:rPr>
              <a:t>                                                    To annihilate each </a:t>
            </a:r>
          </a:p>
          <a:p>
            <a:pPr marL="0" indent="0" algn="ctr">
              <a:buNone/>
            </a:pPr>
            <a:r>
              <a:rPr lang="en-IN" dirty="0">
                <a:latin typeface="Arial Rounded MT Bold" panose="020F0704030504030204" pitchFamily="34" charset="0"/>
              </a:rPr>
              <a:t>   What a million decade filament</a:t>
            </a:r>
          </a:p>
          <a:p>
            <a:pPr marL="0" indent="0" algn="ctr">
              <a:buNone/>
            </a:pPr>
            <a:endParaRPr lang="en-IN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IN" dirty="0">
                <a:latin typeface="Arial Rounded MT Bold" panose="020F0704030504030204" pitchFamily="34" charset="0"/>
              </a:rPr>
              <a:t>     </a:t>
            </a:r>
            <a:r>
              <a:rPr lang="en-IN" dirty="0"/>
              <a:t> </a:t>
            </a:r>
            <a:r>
              <a:rPr lang="en-IN" sz="2000" b="1" dirty="0"/>
              <a:t>3) battle with mental illness and psychiatric treatment </a:t>
            </a:r>
          </a:p>
          <a:p>
            <a:pPr marL="0" indent="0">
              <a:buNone/>
            </a:pPr>
            <a:endParaRPr lang="en-IN" sz="2000" b="1" dirty="0"/>
          </a:p>
          <a:p>
            <a:pPr marL="0" indent="0">
              <a:buNone/>
            </a:pPr>
            <a:r>
              <a:rPr lang="en-IN" sz="2000" b="1" dirty="0"/>
              <a:t>     4) describes inner-life as a wasteland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77971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F2DEE-F249-497D-9765-4CDCDE761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8. Concept of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D5F4C-9FDE-43BE-B209-7222E54F1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b="1" dirty="0"/>
              <a:t>a transformed identity </a:t>
            </a:r>
          </a:p>
          <a:p>
            <a:r>
              <a:rPr lang="en-IN" sz="2400" b="1" dirty="0"/>
              <a:t>death embodies three- part structure of a myth-</a:t>
            </a:r>
          </a:p>
          <a:p>
            <a:pPr marL="0" indent="0">
              <a:buNone/>
            </a:pPr>
            <a:r>
              <a:rPr lang="en-IN" sz="2400" b="1" dirty="0"/>
              <a:t>           a) entry into darkness </a:t>
            </a:r>
          </a:p>
          <a:p>
            <a:pPr marL="0" indent="0">
              <a:buNone/>
            </a:pPr>
            <a:r>
              <a:rPr lang="en-IN" sz="2400" b="1" dirty="0"/>
              <a:t>           b) ritual death </a:t>
            </a:r>
          </a:p>
          <a:p>
            <a:pPr marL="0" indent="0">
              <a:buNone/>
            </a:pPr>
            <a:r>
              <a:rPr lang="en-IN" sz="2400" b="1" dirty="0"/>
              <a:t>           c) </a:t>
            </a:r>
            <a:r>
              <a:rPr lang="en-IN" sz="2400" b="1" dirty="0" err="1"/>
              <a:t>resinth</a:t>
            </a:r>
            <a:r>
              <a:rPr lang="en-IN" sz="2400" b="1" dirty="0"/>
              <a:t> </a:t>
            </a:r>
          </a:p>
          <a:p>
            <a:r>
              <a:rPr lang="en-IN" sz="2400" b="1" dirty="0"/>
              <a:t>a sort of personal catharsis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3367754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</TotalTime>
  <Words>649</Words>
  <Application>Microsoft Office PowerPoint</Application>
  <PresentationFormat>Widescreen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Rounded MT Bold</vt:lpstr>
      <vt:lpstr>Century Gothic</vt:lpstr>
      <vt:lpstr>Mongolian Baiti</vt:lpstr>
      <vt:lpstr>Wingdings 3</vt:lpstr>
      <vt:lpstr>Wisp</vt:lpstr>
      <vt:lpstr>SYLVIA PLATH</vt:lpstr>
      <vt:lpstr>1.ABOUT THE POET</vt:lpstr>
      <vt:lpstr>2.FEATURES OF PLATH’S POETRY</vt:lpstr>
      <vt:lpstr>3. Confessional poetry </vt:lpstr>
      <vt:lpstr>4. Lady Lazarus</vt:lpstr>
      <vt:lpstr>5.STRUCTURE</vt:lpstr>
      <vt:lpstr>6.TITLE OF THE POEM</vt:lpstr>
      <vt:lpstr>7. The poem singularly focuses on</vt:lpstr>
      <vt:lpstr>8. Concept of death</vt:lpstr>
      <vt:lpstr>9. Summary of the Poem </vt:lpstr>
      <vt:lpstr>10.Continuation of Summary</vt:lpstr>
      <vt:lpstr>11. Continuation of the 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SYLVIA PLATH</dc:title>
  <dc:creator>MINAKSHI PRADHAN</dc:creator>
  <cp:lastModifiedBy>MINAKSHI PRADHAN</cp:lastModifiedBy>
  <cp:revision>5</cp:revision>
  <dcterms:created xsi:type="dcterms:W3CDTF">2023-08-10T11:23:26Z</dcterms:created>
  <dcterms:modified xsi:type="dcterms:W3CDTF">2023-08-10T12:05:40Z</dcterms:modified>
</cp:coreProperties>
</file>