
<file path=[Content_Types].xml><?xml version="1.0" encoding="utf-8"?>
<Types xmlns="http://schemas.openxmlformats.org/package/2006/content-types">
  <Default ContentType="application/vnd.openxmlformats-officedocument.vmlDrawing" Extension="vml"/>
  <Default ContentType="application/vnd.openxmlformats-officedocument.oleObject" Extension="bin"/>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oleObject" PartName="/ppt/embeddings/oleObject2.bin"/>
  <Override ContentType="application/vnd.openxmlformats-officedocument.oleObject" PartName="/ppt/embeddings/oleObject1.bin"/>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GoogleSlidesCustomDataVersion2">
      <go:slidesCustomData xmlns:go="http://customooxmlschemas.google.com/" r:id="rId21" roundtripDataSignature="AMtx7mhFaPKCQwDKaqSHLSDqIYbLJByfU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10" Type="http://schemas.openxmlformats.org/officeDocument/2006/relationships/slide" Target="slides/slide5.xml"/><Relationship Id="rId21" Type="http://customschemas.google.com/relationships/presentationmetadata" Target="meta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6cd8ddb1fdab62ad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6cd8ddb1fdab62ad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16"/>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16"/>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4" name="Google Shape;14;p1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1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1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2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25"/>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2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2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2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26"/>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26"/>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2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2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2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1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17"/>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0" name="Google Shape;20;p1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1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1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3" name="Shape 23"/>
        <p:cNvGrpSpPr/>
        <p:nvPr/>
      </p:nvGrpSpPr>
      <p:grpSpPr>
        <a:xfrm>
          <a:off x="0" y="0"/>
          <a:ext cx="0" cy="0"/>
          <a:chOff x="0" y="0"/>
          <a:chExt cx="0" cy="0"/>
        </a:xfrm>
      </p:grpSpPr>
      <p:sp>
        <p:nvSpPr>
          <p:cNvPr id="24" name="Google Shape;24;p18"/>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18"/>
          <p:cNvSpPr/>
          <p:nvPr>
            <p:ph idx="2" type="pic"/>
          </p:nvPr>
        </p:nvSpPr>
        <p:spPr>
          <a:xfrm>
            <a:off x="1792288" y="612775"/>
            <a:ext cx="5486400" cy="4114800"/>
          </a:xfrm>
          <a:prstGeom prst="rect">
            <a:avLst/>
          </a:prstGeom>
          <a:noFill/>
          <a:ln>
            <a:noFill/>
          </a:ln>
        </p:spPr>
      </p:sp>
      <p:sp>
        <p:nvSpPr>
          <p:cNvPr id="26" name="Google Shape;26;p18"/>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27" name="Google Shape;27;p1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1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1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0" name="Shape 30"/>
        <p:cNvGrpSpPr/>
        <p:nvPr/>
      </p:nvGrpSpPr>
      <p:grpSpPr>
        <a:xfrm>
          <a:off x="0" y="0"/>
          <a:ext cx="0" cy="0"/>
          <a:chOff x="0" y="0"/>
          <a:chExt cx="0" cy="0"/>
        </a:xfrm>
      </p:grpSpPr>
      <p:sp>
        <p:nvSpPr>
          <p:cNvPr id="31" name="Google Shape;31;p1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1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1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4" name="Shape 34"/>
        <p:cNvGrpSpPr/>
        <p:nvPr/>
      </p:nvGrpSpPr>
      <p:grpSpPr>
        <a:xfrm>
          <a:off x="0" y="0"/>
          <a:ext cx="0" cy="0"/>
          <a:chOff x="0" y="0"/>
          <a:chExt cx="0" cy="0"/>
        </a:xfrm>
      </p:grpSpPr>
      <p:sp>
        <p:nvSpPr>
          <p:cNvPr id="35" name="Google Shape;35;p20"/>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20"/>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7" name="Google Shape;37;p2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2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2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0" name="Shape 40"/>
        <p:cNvGrpSpPr/>
        <p:nvPr/>
      </p:nvGrpSpPr>
      <p:grpSpPr>
        <a:xfrm>
          <a:off x="0" y="0"/>
          <a:ext cx="0" cy="0"/>
          <a:chOff x="0" y="0"/>
          <a:chExt cx="0" cy="0"/>
        </a:xfrm>
      </p:grpSpPr>
      <p:sp>
        <p:nvSpPr>
          <p:cNvPr id="41" name="Google Shape;41;p2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21"/>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3" name="Google Shape;43;p21"/>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4" name="Google Shape;44;p2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2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2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7" name="Shape 47"/>
        <p:cNvGrpSpPr/>
        <p:nvPr/>
      </p:nvGrpSpPr>
      <p:grpSpPr>
        <a:xfrm>
          <a:off x="0" y="0"/>
          <a:ext cx="0" cy="0"/>
          <a:chOff x="0" y="0"/>
          <a:chExt cx="0" cy="0"/>
        </a:xfrm>
      </p:grpSpPr>
      <p:sp>
        <p:nvSpPr>
          <p:cNvPr id="48" name="Google Shape;48;p2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 name="Google Shape;49;p22"/>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50" name="Google Shape;50;p22"/>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51" name="Google Shape;51;p22"/>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52" name="Google Shape;52;p22"/>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53" name="Google Shape;53;p2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2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2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6" name="Shape 56"/>
        <p:cNvGrpSpPr/>
        <p:nvPr/>
      </p:nvGrpSpPr>
      <p:grpSpPr>
        <a:xfrm>
          <a:off x="0" y="0"/>
          <a:ext cx="0" cy="0"/>
          <a:chOff x="0" y="0"/>
          <a:chExt cx="0" cy="0"/>
        </a:xfrm>
      </p:grpSpPr>
      <p:sp>
        <p:nvSpPr>
          <p:cNvPr id="57" name="Google Shape;57;p2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8" name="Google Shape;58;p2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2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2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1" name="Shape 61"/>
        <p:cNvGrpSpPr/>
        <p:nvPr/>
      </p:nvGrpSpPr>
      <p:grpSpPr>
        <a:xfrm>
          <a:off x="0" y="0"/>
          <a:ext cx="0" cy="0"/>
          <a:chOff x="0" y="0"/>
          <a:chExt cx="0" cy="0"/>
        </a:xfrm>
      </p:grpSpPr>
      <p:sp>
        <p:nvSpPr>
          <p:cNvPr id="62" name="Google Shape;62;p24"/>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24"/>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64" name="Google Shape;64;p24"/>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2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2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2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5"/>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9.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vmlDrawing" Target="../drawings/vmlDrawing2.vml"/><Relationship Id="rId4" Type="http://schemas.openxmlformats.org/officeDocument/2006/relationships/oleObject" Target="../embeddings/oleObject2.bin"/><Relationship Id="rId5" Type="http://schemas.openxmlformats.org/officeDocument/2006/relationships/oleObject" Target="../embeddings/oleObject2.bin"/><Relationship Id="rId6"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vmlDrawing" Target="../drawings/vmlDrawing1.vml"/><Relationship Id="rId4" Type="http://schemas.openxmlformats.org/officeDocument/2006/relationships/oleObject" Target="../embeddings/oleObject1.bin"/><Relationship Id="rId5" Type="http://schemas.openxmlformats.org/officeDocument/2006/relationships/oleObject" Target="../embeddings/oleObject1.bin"/><Relationship Id="rId6"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g6cd8ddb1fdab62ad_0"/>
          <p:cNvSpPr txBox="1"/>
          <p:nvPr>
            <p:ph type="ctrTitle"/>
          </p:nvPr>
        </p:nvSpPr>
        <p:spPr>
          <a:xfrm>
            <a:off x="685800" y="960250"/>
            <a:ext cx="7772400" cy="15543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3600"/>
              <a:buFont typeface="Comic Sans MS"/>
              <a:buNone/>
            </a:pPr>
            <a:r>
              <a:rPr b="1" lang="en-US" sz="3600">
                <a:solidFill>
                  <a:srgbClr val="000000"/>
                </a:solidFill>
                <a:latin typeface="Comic Sans MS"/>
                <a:ea typeface="Comic Sans MS"/>
                <a:cs typeface="Comic Sans MS"/>
                <a:sym typeface="Comic Sans MS"/>
              </a:rPr>
              <a:t>SPEAKING SKILLS</a:t>
            </a:r>
            <a:endParaRPr b="1" sz="3600">
              <a:solidFill>
                <a:srgbClr val="000000"/>
              </a:solidFill>
              <a:latin typeface="Comic Sans MS"/>
              <a:ea typeface="Comic Sans MS"/>
              <a:cs typeface="Comic Sans MS"/>
              <a:sym typeface="Comic Sans MS"/>
            </a:endParaRPr>
          </a:p>
          <a:p>
            <a:pPr indent="0" lvl="0" marL="0" rtl="0" algn="ctr">
              <a:spcBef>
                <a:spcPts val="0"/>
              </a:spcBef>
              <a:spcAft>
                <a:spcPts val="0"/>
              </a:spcAft>
              <a:buNone/>
            </a:pPr>
            <a:r>
              <a:t/>
            </a:r>
            <a:endParaRPr/>
          </a:p>
        </p:txBody>
      </p:sp>
      <p:pic>
        <p:nvPicPr>
          <p:cNvPr descr="bd06809_" id="85" name="Google Shape;85;g6cd8ddb1fdab62ad_0"/>
          <p:cNvPicPr preferRelativeResize="0"/>
          <p:nvPr/>
        </p:nvPicPr>
        <p:blipFill rotWithShape="1">
          <a:blip r:embed="rId3">
            <a:alphaModFix/>
          </a:blip>
          <a:srcRect b="0" l="0" r="0" t="0"/>
          <a:stretch/>
        </p:blipFill>
        <p:spPr>
          <a:xfrm>
            <a:off x="5593267" y="3472788"/>
            <a:ext cx="3276600" cy="2640169"/>
          </a:xfrm>
          <a:prstGeom prst="rect">
            <a:avLst/>
          </a:prstGeom>
          <a:noFill/>
          <a:ln>
            <a:noFill/>
          </a:ln>
        </p:spPr>
      </p:pic>
      <p:sp>
        <p:nvSpPr>
          <p:cNvPr id="86" name="Google Shape;86;g6cd8ddb1fdab62ad_0"/>
          <p:cNvSpPr txBox="1"/>
          <p:nvPr>
            <p:ph type="ctrTitle"/>
          </p:nvPr>
        </p:nvSpPr>
        <p:spPr>
          <a:xfrm>
            <a:off x="-288625" y="3472725"/>
            <a:ext cx="6156000" cy="2640300"/>
          </a:xfrm>
          <a:prstGeom prst="rect">
            <a:avLst/>
          </a:prstGeom>
        </p:spPr>
        <p:txBody>
          <a:bodyPr anchorCtr="0" anchor="ctr" bIns="45700" lIns="91425" spcFirstLastPara="1" rIns="91425" wrap="square" tIns="45700">
            <a:normAutofit fontScale="90000"/>
          </a:bodyPr>
          <a:lstStyle/>
          <a:p>
            <a:pPr indent="0" lvl="0" marL="0" rtl="0" algn="ctr">
              <a:spcBef>
                <a:spcPts val="0"/>
              </a:spcBef>
              <a:spcAft>
                <a:spcPts val="0"/>
              </a:spcAft>
              <a:buNone/>
            </a:pPr>
            <a:r>
              <a:rPr b="1" lang="en-US" sz="3600">
                <a:solidFill>
                  <a:srgbClr val="000000"/>
                </a:solidFill>
                <a:latin typeface="Comic Sans MS"/>
                <a:ea typeface="Comic Sans MS"/>
                <a:cs typeface="Comic Sans MS"/>
                <a:sym typeface="Comic Sans MS"/>
              </a:rPr>
              <a:t>Pratibha Khandelwal</a:t>
            </a:r>
            <a:endParaRPr b="1" sz="3600">
              <a:solidFill>
                <a:srgbClr val="000000"/>
              </a:solidFill>
              <a:latin typeface="Comic Sans MS"/>
              <a:ea typeface="Comic Sans MS"/>
              <a:cs typeface="Comic Sans MS"/>
              <a:sym typeface="Comic Sans MS"/>
            </a:endParaRPr>
          </a:p>
          <a:p>
            <a:pPr indent="0" lvl="0" marL="0" rtl="0" algn="ctr">
              <a:spcBef>
                <a:spcPts val="0"/>
              </a:spcBef>
              <a:spcAft>
                <a:spcPts val="0"/>
              </a:spcAft>
              <a:buNone/>
            </a:pPr>
            <a:r>
              <a:rPr b="1" lang="en-US" sz="3600">
                <a:solidFill>
                  <a:srgbClr val="000000"/>
                </a:solidFill>
                <a:latin typeface="Comic Sans MS"/>
                <a:ea typeface="Comic Sans MS"/>
                <a:cs typeface="Comic Sans MS"/>
                <a:sym typeface="Comic Sans MS"/>
              </a:rPr>
              <a:t>Assistant Professor</a:t>
            </a:r>
            <a:endParaRPr b="1" sz="3600">
              <a:solidFill>
                <a:srgbClr val="000000"/>
              </a:solidFill>
              <a:latin typeface="Comic Sans MS"/>
              <a:ea typeface="Comic Sans MS"/>
              <a:cs typeface="Comic Sans MS"/>
              <a:sym typeface="Comic Sans MS"/>
            </a:endParaRPr>
          </a:p>
          <a:p>
            <a:pPr indent="0" lvl="0" marL="0" rtl="0" algn="ctr">
              <a:spcBef>
                <a:spcPts val="0"/>
              </a:spcBef>
              <a:spcAft>
                <a:spcPts val="0"/>
              </a:spcAft>
              <a:buNone/>
            </a:pPr>
            <a:r>
              <a:rPr b="1" lang="en-US" sz="3600">
                <a:solidFill>
                  <a:srgbClr val="000000"/>
                </a:solidFill>
                <a:latin typeface="Comic Sans MS"/>
                <a:ea typeface="Comic Sans MS"/>
                <a:cs typeface="Comic Sans MS"/>
                <a:sym typeface="Comic Sans MS"/>
              </a:rPr>
              <a:t>Department of Education</a:t>
            </a:r>
            <a:endParaRPr b="1" sz="3600">
              <a:solidFill>
                <a:srgbClr val="000000"/>
              </a:solidFill>
              <a:latin typeface="Comic Sans MS"/>
              <a:ea typeface="Comic Sans MS"/>
              <a:cs typeface="Comic Sans MS"/>
              <a:sym typeface="Comic Sans MS"/>
            </a:endParaRPr>
          </a:p>
          <a:p>
            <a:pPr indent="0" lvl="0" marL="0" rtl="0" algn="ctr">
              <a:spcBef>
                <a:spcPts val="0"/>
              </a:spcBef>
              <a:spcAft>
                <a:spcPts val="0"/>
              </a:spcAft>
              <a:buNone/>
            </a:pPr>
            <a:r>
              <a:rPr b="1" lang="en-US" sz="3600">
                <a:solidFill>
                  <a:srgbClr val="000000"/>
                </a:solidFill>
                <a:latin typeface="Comic Sans MS"/>
                <a:ea typeface="Comic Sans MS"/>
                <a:cs typeface="Comic Sans MS"/>
                <a:sym typeface="Comic Sans MS"/>
              </a:rPr>
              <a:t>Durga Mahavidyalaya </a:t>
            </a:r>
            <a:endParaRPr b="1" sz="3600">
              <a:solidFill>
                <a:srgbClr val="000000"/>
              </a:solidFill>
              <a:latin typeface="Comic Sans MS"/>
              <a:ea typeface="Comic Sans MS"/>
              <a:cs typeface="Comic Sans MS"/>
              <a:sym typeface="Comic Sans MS"/>
            </a:endParaRPr>
          </a:p>
          <a:p>
            <a:pPr indent="0" lvl="0" marL="0" rtl="0" algn="ctr">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9"/>
          <p:cNvSpPr txBox="1"/>
          <p:nvPr>
            <p:ph type="title"/>
          </p:nvPr>
        </p:nvSpPr>
        <p:spPr>
          <a:xfrm>
            <a:off x="457200" y="152400"/>
            <a:ext cx="8229600" cy="10668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3600"/>
              <a:buFont typeface="Comic Sans MS"/>
              <a:buNone/>
            </a:pPr>
            <a:r>
              <a:rPr b="1" lang="en-US" sz="3600">
                <a:latin typeface="Comic Sans MS"/>
                <a:ea typeface="Comic Sans MS"/>
                <a:cs typeface="Comic Sans MS"/>
                <a:sym typeface="Comic Sans MS"/>
              </a:rPr>
              <a:t>Inter-personal speaking</a:t>
            </a:r>
            <a:endParaRPr b="1" sz="3600">
              <a:latin typeface="Comic Sans MS"/>
              <a:ea typeface="Comic Sans MS"/>
              <a:cs typeface="Comic Sans MS"/>
              <a:sym typeface="Comic Sans MS"/>
            </a:endParaRPr>
          </a:p>
        </p:txBody>
      </p:sp>
      <p:sp>
        <p:nvSpPr>
          <p:cNvPr id="147" name="Google Shape;147;p9"/>
          <p:cNvSpPr txBox="1"/>
          <p:nvPr>
            <p:ph idx="1" type="body"/>
          </p:nvPr>
        </p:nvSpPr>
        <p:spPr>
          <a:xfrm>
            <a:off x="304800" y="1219200"/>
            <a:ext cx="8229600" cy="4952999"/>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rgbClr val="4F6128"/>
              </a:buClr>
              <a:buSzPts val="2800"/>
              <a:buNone/>
            </a:pPr>
            <a:r>
              <a:rPr lang="en-US" sz="2800">
                <a:solidFill>
                  <a:srgbClr val="4F6128"/>
                </a:solidFill>
                <a:latin typeface="Comic Sans MS"/>
                <a:ea typeface="Comic Sans MS"/>
                <a:cs typeface="Comic Sans MS"/>
                <a:sym typeface="Comic Sans MS"/>
              </a:rPr>
              <a:t>	This is a communication which occurs between people who have known each other for some time. These people view each other as unique individuals and not just as people simply acting out in social situations. This is used for :</a:t>
            </a:r>
            <a:endParaRPr/>
          </a:p>
          <a:p>
            <a:pPr indent="-342900" lvl="0" marL="342900" rtl="0" algn="l">
              <a:spcBef>
                <a:spcPts val="560"/>
              </a:spcBef>
              <a:spcAft>
                <a:spcPts val="0"/>
              </a:spcAft>
              <a:buClr>
                <a:srgbClr val="FF0000"/>
              </a:buClr>
              <a:buSzPts val="2800"/>
              <a:buChar char="•"/>
            </a:pPr>
            <a:r>
              <a:rPr lang="en-US" sz="2800">
                <a:solidFill>
                  <a:srgbClr val="FF0000"/>
                </a:solidFill>
                <a:latin typeface="Comic Sans MS"/>
                <a:ea typeface="Comic Sans MS"/>
                <a:cs typeface="Comic Sans MS"/>
                <a:sym typeface="Comic Sans MS"/>
              </a:rPr>
              <a:t>Gaining Information.</a:t>
            </a:r>
            <a:endParaRPr/>
          </a:p>
          <a:p>
            <a:pPr indent="-342900" lvl="0" marL="342900" rtl="0" algn="l">
              <a:spcBef>
                <a:spcPts val="560"/>
              </a:spcBef>
              <a:spcAft>
                <a:spcPts val="0"/>
              </a:spcAft>
              <a:buClr>
                <a:srgbClr val="33CC33"/>
              </a:buClr>
              <a:buSzPts val="2800"/>
              <a:buChar char="•"/>
            </a:pPr>
            <a:r>
              <a:rPr lang="en-US" sz="2800">
                <a:solidFill>
                  <a:srgbClr val="33CC33"/>
                </a:solidFill>
                <a:latin typeface="Comic Sans MS"/>
                <a:ea typeface="Comic Sans MS"/>
                <a:cs typeface="Comic Sans MS"/>
                <a:sym typeface="Comic Sans MS"/>
              </a:rPr>
              <a:t>Building a context of understanding</a:t>
            </a:r>
            <a:endParaRPr/>
          </a:p>
          <a:p>
            <a:pPr indent="-342900" lvl="0" marL="342900" rtl="0" algn="l">
              <a:spcBef>
                <a:spcPts val="560"/>
              </a:spcBef>
              <a:spcAft>
                <a:spcPts val="0"/>
              </a:spcAft>
              <a:buClr>
                <a:srgbClr val="CC00CC"/>
              </a:buClr>
              <a:buSzPts val="2800"/>
              <a:buChar char="•"/>
            </a:pPr>
            <a:r>
              <a:rPr lang="en-US" sz="2800">
                <a:solidFill>
                  <a:srgbClr val="CC00CC"/>
                </a:solidFill>
                <a:latin typeface="Comic Sans MS"/>
                <a:ea typeface="Comic Sans MS"/>
                <a:cs typeface="Comic Sans MS"/>
                <a:sym typeface="Comic Sans MS"/>
              </a:rPr>
              <a:t>To establish Identity</a:t>
            </a:r>
            <a:endParaRPr/>
          </a:p>
          <a:p>
            <a:pPr indent="-342900" lvl="0" marL="342900" rtl="0" algn="l">
              <a:spcBef>
                <a:spcPts val="560"/>
              </a:spcBef>
              <a:spcAft>
                <a:spcPts val="0"/>
              </a:spcAft>
              <a:buClr>
                <a:srgbClr val="0099FF"/>
              </a:buClr>
              <a:buSzPts val="2800"/>
              <a:buChar char="•"/>
            </a:pPr>
            <a:r>
              <a:rPr lang="en-US" sz="2800">
                <a:solidFill>
                  <a:srgbClr val="0099FF"/>
                </a:solidFill>
                <a:latin typeface="Comic Sans MS"/>
                <a:ea typeface="Comic Sans MS"/>
                <a:cs typeface="Comic Sans MS"/>
                <a:sym typeface="Comic Sans MS"/>
              </a:rPr>
              <a:t>To fulfill our Interpersonal needs</a:t>
            </a:r>
            <a:r>
              <a:rPr lang="en-US" sz="2800">
                <a:solidFill>
                  <a:srgbClr val="0099FF"/>
                </a:solidFill>
                <a:latin typeface="Arial"/>
                <a:ea typeface="Arial"/>
                <a:cs typeface="Arial"/>
                <a:sym typeface="Arial"/>
              </a:rPr>
              <a:t>.</a:t>
            </a:r>
            <a:endParaRPr/>
          </a:p>
          <a:p>
            <a:pPr indent="-165100" lvl="0" marL="342900" rtl="0" algn="l">
              <a:spcBef>
                <a:spcPts val="560"/>
              </a:spcBef>
              <a:spcAft>
                <a:spcPts val="0"/>
              </a:spcAft>
              <a:buClr>
                <a:schemeClr val="dk1"/>
              </a:buClr>
              <a:buSzPts val="2800"/>
              <a:buNone/>
            </a:pPr>
            <a:r>
              <a:t/>
            </a:r>
            <a:endParaRPr sz="2800">
              <a:latin typeface="Comic Sans MS"/>
              <a:ea typeface="Comic Sans MS"/>
              <a:cs typeface="Comic Sans MS"/>
              <a:sym typeface="Comic Sans MS"/>
            </a:endParaRPr>
          </a:p>
        </p:txBody>
      </p:sp>
      <p:pic>
        <p:nvPicPr>
          <p:cNvPr descr="pe07002_" id="148" name="Google Shape;148;p9"/>
          <p:cNvPicPr preferRelativeResize="0"/>
          <p:nvPr/>
        </p:nvPicPr>
        <p:blipFill rotWithShape="1">
          <a:blip r:embed="rId3">
            <a:alphaModFix/>
          </a:blip>
          <a:srcRect b="0" l="0" r="0" t="0"/>
          <a:stretch/>
        </p:blipFill>
        <p:spPr>
          <a:xfrm>
            <a:off x="6781800" y="3810000"/>
            <a:ext cx="2362200" cy="2667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10"/>
          <p:cNvSpPr txBox="1"/>
          <p:nvPr/>
        </p:nvSpPr>
        <p:spPr>
          <a:xfrm>
            <a:off x="228600" y="457200"/>
            <a:ext cx="8534400" cy="120032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3600" u="none" cap="none" strike="noStrike">
                <a:solidFill>
                  <a:schemeClr val="dk1"/>
                </a:solidFill>
                <a:latin typeface="Comic Sans MS"/>
                <a:ea typeface="Comic Sans MS"/>
                <a:cs typeface="Comic Sans MS"/>
                <a:sym typeface="Comic Sans MS"/>
              </a:rPr>
              <a:t>Social and Professional</a:t>
            </a:r>
            <a:br>
              <a:rPr b="1" i="0" lang="en-US" sz="3600" u="none" cap="none" strike="noStrike">
                <a:solidFill>
                  <a:schemeClr val="dk1"/>
                </a:solidFill>
                <a:latin typeface="Comic Sans MS"/>
                <a:ea typeface="Comic Sans MS"/>
                <a:cs typeface="Comic Sans MS"/>
                <a:sym typeface="Comic Sans MS"/>
              </a:rPr>
            </a:br>
            <a:r>
              <a:rPr b="1" i="0" lang="en-US" sz="3600" u="none" cap="none" strike="noStrike">
                <a:solidFill>
                  <a:schemeClr val="dk1"/>
                </a:solidFill>
                <a:latin typeface="Comic Sans MS"/>
                <a:ea typeface="Comic Sans MS"/>
                <a:cs typeface="Comic Sans MS"/>
                <a:sym typeface="Comic Sans MS"/>
              </a:rPr>
              <a:t>Interpersonal Situations</a:t>
            </a:r>
            <a:endParaRPr b="1" i="0" sz="3600" u="none" cap="none" strike="noStrike">
              <a:solidFill>
                <a:srgbClr val="800080"/>
              </a:solidFill>
              <a:latin typeface="Comic Sans MS"/>
              <a:ea typeface="Comic Sans MS"/>
              <a:cs typeface="Comic Sans MS"/>
              <a:sym typeface="Comic Sans MS"/>
            </a:endParaRPr>
          </a:p>
        </p:txBody>
      </p:sp>
      <p:sp>
        <p:nvSpPr>
          <p:cNvPr id="154" name="Google Shape;154;p10"/>
          <p:cNvSpPr txBox="1"/>
          <p:nvPr/>
        </p:nvSpPr>
        <p:spPr>
          <a:xfrm>
            <a:off x="228600" y="1676400"/>
            <a:ext cx="8686800" cy="5047536"/>
          </a:xfrm>
          <a:prstGeom prst="rect">
            <a:avLst/>
          </a:prstGeom>
          <a:noFill/>
          <a:ln>
            <a:noFill/>
          </a:ln>
        </p:spPr>
        <p:txBody>
          <a:bodyPr anchorCtr="0" anchor="t" bIns="45700" lIns="91425" spcFirstLastPara="1" rIns="91425" wrap="square" tIns="45700">
            <a:spAutoFit/>
          </a:bodyPr>
          <a:lstStyle/>
          <a:p>
            <a:pPr indent="-177800" lvl="0" marL="0" marR="0" rtl="0" algn="l">
              <a:spcBef>
                <a:spcPts val="0"/>
              </a:spcBef>
              <a:spcAft>
                <a:spcPts val="0"/>
              </a:spcAft>
              <a:buClr>
                <a:srgbClr val="FF0000"/>
              </a:buClr>
              <a:buSzPts val="2800"/>
              <a:buFont typeface="Comic Sans MS"/>
              <a:buChar char="•"/>
            </a:pPr>
            <a:r>
              <a:rPr b="0" i="0" lang="en-US" sz="2800" u="none" cap="none" strike="noStrike">
                <a:solidFill>
                  <a:srgbClr val="FF0000"/>
                </a:solidFill>
                <a:latin typeface="Comic Sans MS"/>
                <a:ea typeface="Comic Sans MS"/>
                <a:cs typeface="Comic Sans MS"/>
                <a:sym typeface="Comic Sans MS"/>
              </a:rPr>
              <a:t>Making Introductions</a:t>
            </a:r>
            <a:endParaRPr/>
          </a:p>
          <a:p>
            <a:pPr indent="-177800" lvl="0" marL="0" marR="0" rtl="0" algn="l">
              <a:spcBef>
                <a:spcPts val="1400"/>
              </a:spcBef>
              <a:spcAft>
                <a:spcPts val="0"/>
              </a:spcAft>
              <a:buClr>
                <a:srgbClr val="FF0000"/>
              </a:buClr>
              <a:buSzPts val="2800"/>
              <a:buFont typeface="Comic Sans MS"/>
              <a:buChar char="•"/>
            </a:pPr>
            <a:r>
              <a:rPr b="0" i="0" lang="en-US" sz="2800" u="none" cap="none" strike="noStrike">
                <a:solidFill>
                  <a:srgbClr val="FF0000"/>
                </a:solidFill>
                <a:latin typeface="Comic Sans MS"/>
                <a:ea typeface="Comic Sans MS"/>
                <a:cs typeface="Comic Sans MS"/>
                <a:sym typeface="Comic Sans MS"/>
              </a:rPr>
              <a:t>Making apologies</a:t>
            </a:r>
            <a:endParaRPr/>
          </a:p>
          <a:p>
            <a:pPr indent="-177800" lvl="0" marL="0" marR="0" rtl="0" algn="l">
              <a:spcBef>
                <a:spcPts val="1400"/>
              </a:spcBef>
              <a:spcAft>
                <a:spcPts val="0"/>
              </a:spcAft>
              <a:buClr>
                <a:srgbClr val="FF0000"/>
              </a:buClr>
              <a:buSzPts val="2800"/>
              <a:buFont typeface="Comic Sans MS"/>
              <a:buChar char="•"/>
            </a:pPr>
            <a:r>
              <a:rPr b="0" i="0" lang="en-US" sz="2800" u="none" cap="none" strike="noStrike">
                <a:solidFill>
                  <a:srgbClr val="FF0000"/>
                </a:solidFill>
                <a:latin typeface="Comic Sans MS"/>
                <a:ea typeface="Comic Sans MS"/>
                <a:cs typeface="Comic Sans MS"/>
                <a:sym typeface="Comic Sans MS"/>
              </a:rPr>
              <a:t>Making requests</a:t>
            </a:r>
            <a:endParaRPr/>
          </a:p>
          <a:p>
            <a:pPr indent="-177800" lvl="0" marL="0" marR="0" rtl="0" algn="l">
              <a:spcBef>
                <a:spcPts val="1400"/>
              </a:spcBef>
              <a:spcAft>
                <a:spcPts val="0"/>
              </a:spcAft>
              <a:buClr>
                <a:srgbClr val="FF0000"/>
              </a:buClr>
              <a:buSzPts val="2800"/>
              <a:buFont typeface="Comic Sans MS"/>
              <a:buChar char="•"/>
            </a:pPr>
            <a:r>
              <a:rPr b="0" i="0" lang="en-US" sz="2800" u="none" cap="none" strike="noStrike">
                <a:solidFill>
                  <a:srgbClr val="FF0000"/>
                </a:solidFill>
                <a:latin typeface="Comic Sans MS"/>
                <a:ea typeface="Comic Sans MS"/>
                <a:cs typeface="Comic Sans MS"/>
                <a:sym typeface="Comic Sans MS"/>
              </a:rPr>
              <a:t>Giving directions</a:t>
            </a:r>
            <a:endParaRPr/>
          </a:p>
          <a:p>
            <a:pPr indent="-177800" lvl="0" marL="0" marR="0" rtl="0" algn="l">
              <a:spcBef>
                <a:spcPts val="1400"/>
              </a:spcBef>
              <a:spcAft>
                <a:spcPts val="0"/>
              </a:spcAft>
              <a:buClr>
                <a:srgbClr val="FF0000"/>
              </a:buClr>
              <a:buSzPts val="2800"/>
              <a:buFont typeface="Comic Sans MS"/>
              <a:buChar char="•"/>
            </a:pPr>
            <a:r>
              <a:rPr b="0" i="0" lang="en-US" sz="2800" u="none" cap="none" strike="noStrike">
                <a:solidFill>
                  <a:srgbClr val="FF0000"/>
                </a:solidFill>
                <a:latin typeface="Comic Sans MS"/>
                <a:ea typeface="Comic Sans MS"/>
                <a:cs typeface="Comic Sans MS"/>
                <a:sym typeface="Comic Sans MS"/>
              </a:rPr>
              <a:t>Asking and answering questions</a:t>
            </a:r>
            <a:endParaRPr/>
          </a:p>
          <a:p>
            <a:pPr indent="-177800" lvl="0" marL="0" marR="0" rtl="0" algn="l">
              <a:spcBef>
                <a:spcPts val="1400"/>
              </a:spcBef>
              <a:spcAft>
                <a:spcPts val="0"/>
              </a:spcAft>
              <a:buClr>
                <a:srgbClr val="FF0000"/>
              </a:buClr>
              <a:buSzPts val="2800"/>
              <a:buFont typeface="Comic Sans MS"/>
              <a:buChar char="•"/>
            </a:pPr>
            <a:r>
              <a:rPr b="0" i="0" lang="en-US" sz="2800" u="none" cap="none" strike="noStrike">
                <a:solidFill>
                  <a:srgbClr val="FF0000"/>
                </a:solidFill>
                <a:latin typeface="Comic Sans MS"/>
                <a:ea typeface="Comic Sans MS"/>
                <a:cs typeface="Comic Sans MS"/>
                <a:sym typeface="Comic Sans MS"/>
              </a:rPr>
              <a:t>Speaking on the phone</a:t>
            </a:r>
            <a:endParaRPr/>
          </a:p>
          <a:p>
            <a:pPr indent="-177800" lvl="0" marL="0" marR="0" rtl="0" algn="l">
              <a:spcBef>
                <a:spcPts val="1400"/>
              </a:spcBef>
              <a:spcAft>
                <a:spcPts val="0"/>
              </a:spcAft>
              <a:buClr>
                <a:srgbClr val="FF0000"/>
              </a:buClr>
              <a:buSzPts val="2800"/>
              <a:buFont typeface="Comic Sans MS"/>
              <a:buChar char="•"/>
            </a:pPr>
            <a:r>
              <a:rPr b="0" i="0" lang="en-US" sz="2800" u="none" cap="none" strike="noStrike">
                <a:solidFill>
                  <a:srgbClr val="FF0000"/>
                </a:solidFill>
                <a:latin typeface="Comic Sans MS"/>
                <a:ea typeface="Comic Sans MS"/>
                <a:cs typeface="Comic Sans MS"/>
                <a:sym typeface="Comic Sans MS"/>
              </a:rPr>
              <a:t>Dealing with the differences</a:t>
            </a:r>
            <a:endParaRPr/>
          </a:p>
          <a:p>
            <a:pPr indent="-177800" lvl="0" marL="0" marR="0" rtl="0" algn="l">
              <a:spcBef>
                <a:spcPts val="1400"/>
              </a:spcBef>
              <a:spcAft>
                <a:spcPts val="0"/>
              </a:spcAft>
              <a:buClr>
                <a:srgbClr val="FF0000"/>
              </a:buClr>
              <a:buSzPts val="2800"/>
              <a:buFont typeface="Comic Sans MS"/>
              <a:buChar char="•"/>
            </a:pPr>
            <a:r>
              <a:rPr b="0" i="0" lang="en-US" sz="2800" u="none" cap="none" strike="noStrike">
                <a:solidFill>
                  <a:srgbClr val="FF0000"/>
                </a:solidFill>
                <a:latin typeface="Comic Sans MS"/>
                <a:ea typeface="Comic Sans MS"/>
                <a:cs typeface="Comic Sans MS"/>
                <a:sym typeface="Comic Sans MS"/>
              </a:rPr>
              <a:t>Offering and receiving criticism</a:t>
            </a:r>
            <a:endParaRPr b="0" i="0" sz="2800" u="none" cap="none" strike="noStrike">
              <a:solidFill>
                <a:srgbClr val="FF0000"/>
              </a:solidFill>
              <a:latin typeface="Comic Sans MS"/>
              <a:ea typeface="Comic Sans MS"/>
              <a:cs typeface="Comic Sans MS"/>
              <a:sym typeface="Comic Sans MS"/>
            </a:endParaRPr>
          </a:p>
        </p:txBody>
      </p:sp>
      <p:pic>
        <p:nvPicPr>
          <p:cNvPr descr="j0282568" id="155" name="Google Shape;155;p10"/>
          <p:cNvPicPr preferRelativeResize="0"/>
          <p:nvPr/>
        </p:nvPicPr>
        <p:blipFill rotWithShape="1">
          <a:blip r:embed="rId3">
            <a:alphaModFix/>
          </a:blip>
          <a:srcRect b="0" l="0" r="0" t="0"/>
          <a:stretch/>
        </p:blipFill>
        <p:spPr>
          <a:xfrm>
            <a:off x="6248400" y="4724400"/>
            <a:ext cx="1158875" cy="1809750"/>
          </a:xfrm>
          <a:prstGeom prst="rect">
            <a:avLst/>
          </a:prstGeom>
          <a:noFill/>
          <a:ln>
            <a:noFill/>
          </a:ln>
        </p:spPr>
      </p:pic>
      <p:pic>
        <p:nvPicPr>
          <p:cNvPr descr="j0105178" id="156" name="Google Shape;156;p10"/>
          <p:cNvPicPr preferRelativeResize="0"/>
          <p:nvPr/>
        </p:nvPicPr>
        <p:blipFill rotWithShape="1">
          <a:blip r:embed="rId4">
            <a:alphaModFix/>
          </a:blip>
          <a:srcRect b="0" l="0" r="0" t="0"/>
          <a:stretch/>
        </p:blipFill>
        <p:spPr>
          <a:xfrm>
            <a:off x="3962400" y="1962280"/>
            <a:ext cx="1843088" cy="230491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3600"/>
              <a:buFont typeface="Comic Sans MS"/>
              <a:buNone/>
            </a:pPr>
            <a:r>
              <a:rPr b="1" lang="en-US" sz="3600">
                <a:latin typeface="Comic Sans MS"/>
                <a:ea typeface="Comic Sans MS"/>
                <a:cs typeface="Comic Sans MS"/>
                <a:sym typeface="Comic Sans MS"/>
              </a:rPr>
              <a:t>Effective speaking</a:t>
            </a:r>
            <a:endParaRPr b="1" sz="3600">
              <a:latin typeface="Comic Sans MS"/>
              <a:ea typeface="Comic Sans MS"/>
              <a:cs typeface="Comic Sans MS"/>
              <a:sym typeface="Comic Sans MS"/>
            </a:endParaRPr>
          </a:p>
        </p:txBody>
      </p:sp>
      <p:sp>
        <p:nvSpPr>
          <p:cNvPr id="162" name="Google Shape;162;p11"/>
          <p:cNvSpPr txBox="1"/>
          <p:nvPr>
            <p:ph idx="1" type="body"/>
          </p:nvPr>
        </p:nvSpPr>
        <p:spPr>
          <a:xfrm>
            <a:off x="457200" y="1295401"/>
            <a:ext cx="8229600" cy="4267200"/>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2800"/>
              <a:buNone/>
            </a:pPr>
            <a:r>
              <a:rPr lang="en-US" sz="2800">
                <a:latin typeface="Comic Sans MS"/>
                <a:ea typeface="Comic Sans MS"/>
                <a:cs typeface="Comic Sans MS"/>
                <a:sym typeface="Comic Sans MS"/>
              </a:rPr>
              <a:t>	</a:t>
            </a:r>
            <a:r>
              <a:rPr lang="en-US" sz="2800">
                <a:solidFill>
                  <a:srgbClr val="17365D"/>
                </a:solidFill>
                <a:latin typeface="Comic Sans MS"/>
                <a:ea typeface="Comic Sans MS"/>
                <a:cs typeface="Comic Sans MS"/>
                <a:sym typeface="Comic Sans MS"/>
              </a:rPr>
              <a:t>According to the social anthropologist, Edward T. Hall, in a normal conversation between two persons, less than 35% of the social meanings is actually transmitted by words and 65% of it is conveyed through the body (non-verbal channel). So for effective speaking two things are important</a:t>
            </a:r>
            <a:endParaRPr/>
          </a:p>
          <a:p>
            <a:pPr indent="-342900" lvl="0" marL="342900" rtl="0" algn="l">
              <a:spcBef>
                <a:spcPts val="560"/>
              </a:spcBef>
              <a:spcAft>
                <a:spcPts val="0"/>
              </a:spcAft>
              <a:buClr>
                <a:schemeClr val="dk1"/>
              </a:buClr>
              <a:buSzPts val="2800"/>
              <a:buFont typeface="Noto Sans Symbols"/>
              <a:buChar char="❖"/>
            </a:pPr>
            <a:r>
              <a:rPr lang="en-US" sz="2800">
                <a:solidFill>
                  <a:srgbClr val="FF0000"/>
                </a:solidFill>
                <a:latin typeface="Comic Sans MS"/>
                <a:ea typeface="Comic Sans MS"/>
                <a:cs typeface="Comic Sans MS"/>
                <a:sym typeface="Comic Sans MS"/>
              </a:rPr>
              <a:t>What you speak.</a:t>
            </a:r>
            <a:endParaRPr/>
          </a:p>
          <a:p>
            <a:pPr indent="-342900" lvl="0" marL="342900" rtl="0" algn="l">
              <a:spcBef>
                <a:spcPts val="560"/>
              </a:spcBef>
              <a:spcAft>
                <a:spcPts val="0"/>
              </a:spcAft>
              <a:buClr>
                <a:schemeClr val="dk1"/>
              </a:buClr>
              <a:buSzPts val="2800"/>
              <a:buFont typeface="Noto Sans Symbols"/>
              <a:buChar char="❖"/>
            </a:pPr>
            <a:r>
              <a:rPr lang="en-US" sz="2800">
                <a:solidFill>
                  <a:srgbClr val="00B050"/>
                </a:solidFill>
                <a:latin typeface="Comic Sans MS"/>
                <a:ea typeface="Comic Sans MS"/>
                <a:cs typeface="Comic Sans MS"/>
                <a:sym typeface="Comic Sans MS"/>
              </a:rPr>
              <a:t>How you speak.</a:t>
            </a:r>
            <a:endParaRPr/>
          </a:p>
          <a:p>
            <a:pPr indent="-139700" lvl="0" marL="342900" rtl="0" algn="l">
              <a:spcBef>
                <a:spcPts val="640"/>
              </a:spcBef>
              <a:spcAft>
                <a:spcPts val="0"/>
              </a:spcAft>
              <a:buClr>
                <a:schemeClr val="dk1"/>
              </a:buClr>
              <a:buSzPts val="3200"/>
              <a:buNone/>
            </a:pPr>
            <a:r>
              <a:t/>
            </a:r>
            <a:endParaRPr/>
          </a:p>
        </p:txBody>
      </p:sp>
      <p:pic>
        <p:nvPicPr>
          <p:cNvPr descr="bd10691_" id="163" name="Google Shape;163;p11"/>
          <p:cNvPicPr preferRelativeResize="0"/>
          <p:nvPr/>
        </p:nvPicPr>
        <p:blipFill rotWithShape="1">
          <a:blip r:embed="rId3">
            <a:alphaModFix/>
          </a:blip>
          <a:srcRect b="0" l="0" r="0" t="0"/>
          <a:stretch/>
        </p:blipFill>
        <p:spPr>
          <a:xfrm>
            <a:off x="6096000" y="4267200"/>
            <a:ext cx="2819400" cy="237499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1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3600"/>
              <a:buFont typeface="Comic Sans MS"/>
              <a:buNone/>
            </a:pPr>
            <a:r>
              <a:rPr b="1" lang="en-US" sz="3600">
                <a:latin typeface="Comic Sans MS"/>
                <a:ea typeface="Comic Sans MS"/>
                <a:cs typeface="Comic Sans MS"/>
                <a:sym typeface="Comic Sans MS"/>
              </a:rPr>
              <a:t> Essentials of effective speaking</a:t>
            </a:r>
            <a:endParaRPr b="1" sz="3600">
              <a:latin typeface="Comic Sans MS"/>
              <a:ea typeface="Comic Sans MS"/>
              <a:cs typeface="Comic Sans MS"/>
              <a:sym typeface="Comic Sans MS"/>
            </a:endParaRPr>
          </a:p>
        </p:txBody>
      </p:sp>
      <p:sp>
        <p:nvSpPr>
          <p:cNvPr id="169" name="Google Shape;169;p12"/>
          <p:cNvSpPr txBox="1"/>
          <p:nvPr>
            <p:ph idx="1" type="body"/>
          </p:nvPr>
        </p:nvSpPr>
        <p:spPr>
          <a:xfrm>
            <a:off x="457200" y="1447800"/>
            <a:ext cx="8229600" cy="4572000"/>
          </a:xfrm>
          <a:prstGeom prst="rect">
            <a:avLst/>
          </a:prstGeom>
          <a:noFill/>
          <a:ln>
            <a:noFill/>
          </a:ln>
        </p:spPr>
        <p:txBody>
          <a:bodyPr anchorCtr="0" anchor="t" bIns="45700" lIns="91425" spcFirstLastPara="1" rIns="91425" wrap="square" tIns="45700">
            <a:normAutofit fontScale="25000" lnSpcReduction="20000"/>
          </a:bodyPr>
          <a:lstStyle/>
          <a:p>
            <a:pPr indent="-342900" lvl="0" marL="342900" rtl="0" algn="l">
              <a:spcBef>
                <a:spcPts val="0"/>
              </a:spcBef>
              <a:spcAft>
                <a:spcPts val="0"/>
              </a:spcAft>
              <a:buClr>
                <a:srgbClr val="FF0000"/>
              </a:buClr>
              <a:buSzPct val="100000"/>
              <a:buNone/>
            </a:pPr>
            <a:r>
              <a:rPr lang="en-US">
                <a:solidFill>
                  <a:srgbClr val="FF0000"/>
                </a:solidFill>
              </a:rPr>
              <a:t>	</a:t>
            </a:r>
            <a:r>
              <a:rPr lang="en-US" sz="8600">
                <a:solidFill>
                  <a:srgbClr val="FF0000"/>
                </a:solidFill>
                <a:latin typeface="Comic Sans MS"/>
                <a:ea typeface="Comic Sans MS"/>
                <a:cs typeface="Comic Sans MS"/>
                <a:sym typeface="Comic Sans MS"/>
              </a:rPr>
              <a:t>As listeners can’t glance back or skip ahead, one needs to be exceptionally clear and repetitive. The elements essential for effective speaking are</a:t>
            </a:r>
            <a:endParaRPr/>
          </a:p>
          <a:p>
            <a:pPr indent="-342900" lvl="0" marL="342900" rtl="0" algn="l">
              <a:spcBef>
                <a:spcPts val="430"/>
              </a:spcBef>
              <a:spcAft>
                <a:spcPts val="0"/>
              </a:spcAft>
              <a:buClr>
                <a:srgbClr val="00B050"/>
              </a:buClr>
              <a:buSzPct val="100000"/>
              <a:buChar char="•"/>
            </a:pPr>
            <a:r>
              <a:rPr lang="en-US" sz="8600">
                <a:solidFill>
                  <a:srgbClr val="00B050"/>
                </a:solidFill>
                <a:latin typeface="Comic Sans MS"/>
                <a:ea typeface="Comic Sans MS"/>
                <a:cs typeface="Comic Sans MS"/>
                <a:sym typeface="Comic Sans MS"/>
              </a:rPr>
              <a:t>Clear pronunciation and fluency</a:t>
            </a:r>
            <a:endParaRPr/>
          </a:p>
          <a:p>
            <a:pPr indent="-342900" lvl="0" marL="342900" rtl="0" algn="l">
              <a:spcBef>
                <a:spcPts val="430"/>
              </a:spcBef>
              <a:spcAft>
                <a:spcPts val="0"/>
              </a:spcAft>
              <a:buClr>
                <a:srgbClr val="00B050"/>
              </a:buClr>
              <a:buSzPct val="100000"/>
              <a:buChar char="•"/>
            </a:pPr>
            <a:r>
              <a:rPr lang="en-US" sz="8600">
                <a:solidFill>
                  <a:srgbClr val="00B050"/>
                </a:solidFill>
                <a:latin typeface="Comic Sans MS"/>
                <a:ea typeface="Comic Sans MS"/>
                <a:cs typeface="Comic Sans MS"/>
                <a:sym typeface="Comic Sans MS"/>
              </a:rPr>
              <a:t>Effective style(pitch, speed and volume blend together)</a:t>
            </a:r>
            <a:endParaRPr sz="8600">
              <a:solidFill>
                <a:srgbClr val="00B050"/>
              </a:solidFill>
              <a:latin typeface="Comic Sans MS"/>
              <a:ea typeface="Comic Sans MS"/>
              <a:cs typeface="Comic Sans MS"/>
              <a:sym typeface="Comic Sans MS"/>
            </a:endParaRPr>
          </a:p>
          <a:p>
            <a:pPr indent="-342900" lvl="0" marL="342900" rtl="0" algn="l">
              <a:spcBef>
                <a:spcPts val="430"/>
              </a:spcBef>
              <a:spcAft>
                <a:spcPts val="0"/>
              </a:spcAft>
              <a:buClr>
                <a:srgbClr val="00B050"/>
              </a:buClr>
              <a:buSzPct val="100000"/>
              <a:buChar char="•"/>
            </a:pPr>
            <a:r>
              <a:rPr lang="en-US" sz="8600">
                <a:solidFill>
                  <a:srgbClr val="00B050"/>
                </a:solidFill>
                <a:latin typeface="Comic Sans MS"/>
                <a:ea typeface="Comic Sans MS"/>
                <a:cs typeface="Comic Sans MS"/>
                <a:sym typeface="Comic Sans MS"/>
              </a:rPr>
              <a:t>Brevity and precision</a:t>
            </a:r>
            <a:endParaRPr/>
          </a:p>
          <a:p>
            <a:pPr indent="-342900" lvl="0" marL="342900" rtl="0" algn="l">
              <a:spcBef>
                <a:spcPts val="430"/>
              </a:spcBef>
              <a:spcAft>
                <a:spcPts val="0"/>
              </a:spcAft>
              <a:buClr>
                <a:srgbClr val="00B050"/>
              </a:buClr>
              <a:buSzPct val="100000"/>
              <a:buChar char="•"/>
            </a:pPr>
            <a:r>
              <a:rPr lang="en-US" sz="8600">
                <a:solidFill>
                  <a:srgbClr val="00B050"/>
                </a:solidFill>
                <a:latin typeface="Comic Sans MS"/>
                <a:ea typeface="Comic Sans MS"/>
                <a:cs typeface="Comic Sans MS"/>
                <a:sym typeface="Comic Sans MS"/>
              </a:rPr>
              <a:t>Conviction and natural voice</a:t>
            </a:r>
            <a:endParaRPr/>
          </a:p>
          <a:p>
            <a:pPr indent="-342900" lvl="0" marL="342900" rtl="0" algn="l">
              <a:spcBef>
                <a:spcPts val="430"/>
              </a:spcBef>
              <a:spcAft>
                <a:spcPts val="0"/>
              </a:spcAft>
              <a:buClr>
                <a:srgbClr val="00B050"/>
              </a:buClr>
              <a:buSzPct val="100000"/>
              <a:buChar char="•"/>
            </a:pPr>
            <a:r>
              <a:rPr lang="en-US" sz="8600">
                <a:solidFill>
                  <a:srgbClr val="00B050"/>
                </a:solidFill>
                <a:latin typeface="Comic Sans MS"/>
                <a:ea typeface="Comic Sans MS"/>
                <a:cs typeface="Comic Sans MS"/>
                <a:sym typeface="Comic Sans MS"/>
              </a:rPr>
              <a:t>Effective body language</a:t>
            </a:r>
            <a:endParaRPr/>
          </a:p>
          <a:p>
            <a:pPr indent="-342900" lvl="0" marL="342900" rtl="0" algn="l">
              <a:spcBef>
                <a:spcPts val="430"/>
              </a:spcBef>
              <a:spcAft>
                <a:spcPts val="0"/>
              </a:spcAft>
              <a:buClr>
                <a:srgbClr val="00B050"/>
              </a:buClr>
              <a:buSzPct val="100000"/>
              <a:buChar char="•"/>
            </a:pPr>
            <a:r>
              <a:rPr lang="en-US" sz="8600">
                <a:solidFill>
                  <a:srgbClr val="00B050"/>
                </a:solidFill>
                <a:latin typeface="Comic Sans MS"/>
                <a:ea typeface="Comic Sans MS"/>
                <a:cs typeface="Comic Sans MS"/>
                <a:sym typeface="Comic Sans MS"/>
              </a:rPr>
              <a:t>Adaptation</a:t>
            </a:r>
            <a:endParaRPr/>
          </a:p>
          <a:p>
            <a:pPr indent="-342900" lvl="0" marL="342900" rtl="0" algn="l">
              <a:spcBef>
                <a:spcPts val="430"/>
              </a:spcBef>
              <a:spcAft>
                <a:spcPts val="0"/>
              </a:spcAft>
              <a:buClr>
                <a:srgbClr val="00B050"/>
              </a:buClr>
              <a:buSzPct val="100000"/>
              <a:buChar char="•"/>
            </a:pPr>
            <a:r>
              <a:rPr lang="en-US" sz="8600">
                <a:solidFill>
                  <a:srgbClr val="00B050"/>
                </a:solidFill>
                <a:latin typeface="Comic Sans MS"/>
                <a:ea typeface="Comic Sans MS"/>
                <a:cs typeface="Comic Sans MS"/>
                <a:sym typeface="Comic Sans MS"/>
              </a:rPr>
              <a:t>Avoiding clicks and hackneyed phrases</a:t>
            </a:r>
            <a:endParaRPr/>
          </a:p>
          <a:p>
            <a:pPr indent="-342900" lvl="0" marL="342900" rtl="0" algn="l">
              <a:spcBef>
                <a:spcPts val="430"/>
              </a:spcBef>
              <a:spcAft>
                <a:spcPts val="0"/>
              </a:spcAft>
              <a:buClr>
                <a:srgbClr val="00B050"/>
              </a:buClr>
              <a:buSzPct val="100000"/>
              <a:buChar char="•"/>
            </a:pPr>
            <a:r>
              <a:rPr lang="en-US" sz="8600">
                <a:solidFill>
                  <a:srgbClr val="00B050"/>
                </a:solidFill>
                <a:latin typeface="Comic Sans MS"/>
                <a:ea typeface="Comic Sans MS"/>
                <a:cs typeface="Comic Sans MS"/>
                <a:sym typeface="Comic Sans MS"/>
              </a:rPr>
              <a:t>An effective opening and preview</a:t>
            </a:r>
            <a:endParaRPr/>
          </a:p>
          <a:p>
            <a:pPr indent="-342900" lvl="0" marL="342900" rtl="0" algn="l">
              <a:spcBef>
                <a:spcPts val="430"/>
              </a:spcBef>
              <a:spcAft>
                <a:spcPts val="0"/>
              </a:spcAft>
              <a:buClr>
                <a:srgbClr val="00B050"/>
              </a:buClr>
              <a:buSzPct val="100000"/>
              <a:buChar char="•"/>
            </a:pPr>
            <a:r>
              <a:rPr lang="en-US" sz="8600">
                <a:solidFill>
                  <a:srgbClr val="00B050"/>
                </a:solidFill>
                <a:latin typeface="Comic Sans MS"/>
                <a:ea typeface="Comic Sans MS"/>
                <a:cs typeface="Comic Sans MS"/>
                <a:sym typeface="Comic Sans MS"/>
              </a:rPr>
              <a:t>Stating the main points</a:t>
            </a:r>
            <a:endParaRPr/>
          </a:p>
          <a:p>
            <a:pPr indent="-342900" lvl="0" marL="342900" rtl="0" algn="l">
              <a:spcBef>
                <a:spcPts val="430"/>
              </a:spcBef>
              <a:spcAft>
                <a:spcPts val="0"/>
              </a:spcAft>
              <a:buClr>
                <a:srgbClr val="00B050"/>
              </a:buClr>
              <a:buSzPct val="100000"/>
              <a:buChar char="•"/>
            </a:pPr>
            <a:r>
              <a:rPr lang="en-US" sz="8600">
                <a:solidFill>
                  <a:srgbClr val="00B050"/>
                </a:solidFill>
                <a:latin typeface="Comic Sans MS"/>
                <a:ea typeface="Comic Sans MS"/>
                <a:cs typeface="Comic Sans MS"/>
                <a:sym typeface="Comic Sans MS"/>
              </a:rPr>
              <a:t>Logical sequencing of content</a:t>
            </a:r>
            <a:endParaRPr/>
          </a:p>
          <a:p>
            <a:pPr indent="-342900" lvl="0" marL="342900" rtl="0" algn="l">
              <a:spcBef>
                <a:spcPts val="430"/>
              </a:spcBef>
              <a:spcAft>
                <a:spcPts val="0"/>
              </a:spcAft>
              <a:buClr>
                <a:srgbClr val="00B050"/>
              </a:buClr>
              <a:buSzPct val="100000"/>
              <a:buChar char="•"/>
            </a:pPr>
            <a:r>
              <a:rPr lang="en-US" sz="8600">
                <a:solidFill>
                  <a:srgbClr val="00B050"/>
                </a:solidFill>
                <a:latin typeface="Comic Sans MS"/>
                <a:ea typeface="Comic Sans MS"/>
                <a:cs typeface="Comic Sans MS"/>
                <a:sym typeface="Comic Sans MS"/>
              </a:rPr>
              <a:t>Appropriate choice of word </a:t>
            </a:r>
            <a:endParaRPr/>
          </a:p>
          <a:p>
            <a:pPr indent="-292100" lvl="0" marL="342900" rtl="0" algn="l">
              <a:spcBef>
                <a:spcPts val="160"/>
              </a:spcBef>
              <a:spcAft>
                <a:spcPts val="0"/>
              </a:spcAft>
              <a:buClr>
                <a:schemeClr val="dk1"/>
              </a:buClr>
              <a:buSzPct val="100000"/>
              <a:buNone/>
            </a:pPr>
            <a:r>
              <a:t/>
            </a:r>
            <a:endParaRPr/>
          </a:p>
        </p:txBody>
      </p:sp>
      <p:pic>
        <p:nvPicPr>
          <p:cNvPr id="170" name="Google Shape;170;p12"/>
          <p:cNvPicPr preferRelativeResize="0"/>
          <p:nvPr/>
        </p:nvPicPr>
        <p:blipFill rotWithShape="1">
          <a:blip r:embed="rId3">
            <a:alphaModFix/>
          </a:blip>
          <a:srcRect b="0" l="0" r="0" t="0"/>
          <a:stretch/>
        </p:blipFill>
        <p:spPr>
          <a:xfrm>
            <a:off x="5896670" y="3886200"/>
            <a:ext cx="3247330" cy="272414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1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3600"/>
              <a:buFont typeface="Comic Sans MS"/>
              <a:buNone/>
            </a:pPr>
            <a:r>
              <a:rPr b="1" lang="en-US" sz="3600">
                <a:latin typeface="Comic Sans MS"/>
                <a:ea typeface="Comic Sans MS"/>
                <a:cs typeface="Comic Sans MS"/>
                <a:sym typeface="Comic Sans MS"/>
              </a:rPr>
              <a:t>Achieving desired clarity</a:t>
            </a:r>
            <a:endParaRPr b="1" sz="3600">
              <a:latin typeface="Comic Sans MS"/>
              <a:ea typeface="Comic Sans MS"/>
              <a:cs typeface="Comic Sans MS"/>
              <a:sym typeface="Comic Sans MS"/>
            </a:endParaRPr>
          </a:p>
        </p:txBody>
      </p:sp>
      <p:sp>
        <p:nvSpPr>
          <p:cNvPr id="176" name="Google Shape;176;p13"/>
          <p:cNvSpPr txBox="1"/>
          <p:nvPr>
            <p:ph idx="1" type="body"/>
          </p:nvPr>
        </p:nvSpPr>
        <p:spPr>
          <a:xfrm>
            <a:off x="304800" y="1600200"/>
            <a:ext cx="8610600" cy="4800600"/>
          </a:xfrm>
          <a:prstGeom prst="rect">
            <a:avLst/>
          </a:prstGeom>
          <a:noFill/>
          <a:ln>
            <a:noFill/>
          </a:ln>
        </p:spPr>
        <p:txBody>
          <a:bodyPr anchorCtr="0" anchor="t" bIns="45700" lIns="91425" spcFirstLastPara="1" rIns="91425" wrap="square" tIns="45700">
            <a:normAutofit fontScale="85000" lnSpcReduction="10000"/>
          </a:bodyPr>
          <a:lstStyle/>
          <a:p>
            <a:pPr indent="-342900" lvl="0" marL="342900" rtl="0" algn="l">
              <a:spcBef>
                <a:spcPts val="0"/>
              </a:spcBef>
              <a:spcAft>
                <a:spcPts val="0"/>
              </a:spcAft>
              <a:buClr>
                <a:schemeClr val="dk1"/>
              </a:buClr>
              <a:buSzPct val="100000"/>
              <a:buNone/>
            </a:pPr>
            <a:r>
              <a:rPr lang="en-US"/>
              <a:t>	</a:t>
            </a:r>
            <a:r>
              <a:rPr lang="en-US" sz="3100">
                <a:solidFill>
                  <a:srgbClr val="C00000"/>
                </a:solidFill>
                <a:latin typeface="Comic Sans MS"/>
                <a:ea typeface="Comic Sans MS"/>
                <a:cs typeface="Comic Sans MS"/>
                <a:sym typeface="Comic Sans MS"/>
              </a:rPr>
              <a:t>Language learning depends upon practice. </a:t>
            </a:r>
            <a:endParaRPr/>
          </a:p>
          <a:p>
            <a:pPr indent="-342900" lvl="0" marL="342900" rtl="0" algn="l">
              <a:spcBef>
                <a:spcPts val="527"/>
              </a:spcBef>
              <a:spcAft>
                <a:spcPts val="0"/>
              </a:spcAft>
              <a:buClr>
                <a:srgbClr val="00B050"/>
              </a:buClr>
              <a:buSzPct val="100000"/>
              <a:buChar char="•"/>
            </a:pPr>
            <a:r>
              <a:rPr lang="en-US" sz="3100">
                <a:solidFill>
                  <a:srgbClr val="00B050"/>
                </a:solidFill>
                <a:latin typeface="Comic Sans MS"/>
                <a:ea typeface="Comic Sans MS"/>
                <a:cs typeface="Comic Sans MS"/>
                <a:sym typeface="Comic Sans MS"/>
              </a:rPr>
              <a:t>Be an active listener.</a:t>
            </a:r>
            <a:endParaRPr/>
          </a:p>
          <a:p>
            <a:pPr indent="-342900" lvl="0" marL="342900" rtl="0" algn="l">
              <a:spcBef>
                <a:spcPts val="527"/>
              </a:spcBef>
              <a:spcAft>
                <a:spcPts val="0"/>
              </a:spcAft>
              <a:buClr>
                <a:srgbClr val="00B050"/>
              </a:buClr>
              <a:buSzPct val="100000"/>
              <a:buChar char="•"/>
            </a:pPr>
            <a:r>
              <a:rPr lang="en-US" sz="3100">
                <a:solidFill>
                  <a:srgbClr val="00B050"/>
                </a:solidFill>
                <a:latin typeface="Comic Sans MS"/>
                <a:ea typeface="Comic Sans MS"/>
                <a:cs typeface="Comic Sans MS"/>
                <a:sym typeface="Comic Sans MS"/>
              </a:rPr>
              <a:t>Start with short, simple sentences.</a:t>
            </a:r>
            <a:endParaRPr/>
          </a:p>
          <a:p>
            <a:pPr indent="-342900" lvl="0" marL="342900" rtl="0" algn="l">
              <a:spcBef>
                <a:spcPts val="527"/>
              </a:spcBef>
              <a:spcAft>
                <a:spcPts val="0"/>
              </a:spcAft>
              <a:buClr>
                <a:srgbClr val="00B050"/>
              </a:buClr>
              <a:buSzPct val="100000"/>
              <a:buChar char="•"/>
            </a:pPr>
            <a:r>
              <a:rPr lang="en-US" sz="3100">
                <a:solidFill>
                  <a:srgbClr val="00B050"/>
                </a:solidFill>
                <a:latin typeface="Comic Sans MS"/>
                <a:ea typeface="Comic Sans MS"/>
                <a:cs typeface="Comic Sans MS"/>
                <a:sym typeface="Comic Sans MS"/>
              </a:rPr>
              <a:t>Mirror face test.</a:t>
            </a:r>
            <a:endParaRPr/>
          </a:p>
          <a:p>
            <a:pPr indent="-342900" lvl="0" marL="342900" rtl="0" algn="l">
              <a:spcBef>
                <a:spcPts val="527"/>
              </a:spcBef>
              <a:spcAft>
                <a:spcPts val="0"/>
              </a:spcAft>
              <a:buClr>
                <a:srgbClr val="00B050"/>
              </a:buClr>
              <a:buSzPct val="100000"/>
              <a:buChar char="•"/>
            </a:pPr>
            <a:r>
              <a:rPr lang="en-US" sz="3100">
                <a:solidFill>
                  <a:srgbClr val="00B050"/>
                </a:solidFill>
                <a:latin typeface="Comic Sans MS"/>
                <a:ea typeface="Comic Sans MS"/>
                <a:cs typeface="Comic Sans MS"/>
                <a:sym typeface="Comic Sans MS"/>
              </a:rPr>
              <a:t>Control non-word fillers.</a:t>
            </a:r>
            <a:endParaRPr/>
          </a:p>
          <a:p>
            <a:pPr indent="-342900" lvl="0" marL="342900" rtl="0" algn="l">
              <a:spcBef>
                <a:spcPts val="527"/>
              </a:spcBef>
              <a:spcAft>
                <a:spcPts val="0"/>
              </a:spcAft>
              <a:buClr>
                <a:srgbClr val="00B050"/>
              </a:buClr>
              <a:buSzPct val="100000"/>
              <a:buChar char="•"/>
            </a:pPr>
            <a:r>
              <a:rPr lang="en-US" sz="3100">
                <a:solidFill>
                  <a:srgbClr val="00B050"/>
                </a:solidFill>
                <a:latin typeface="Comic Sans MS"/>
                <a:ea typeface="Comic Sans MS"/>
                <a:cs typeface="Comic Sans MS"/>
                <a:sym typeface="Comic Sans MS"/>
              </a:rPr>
              <a:t>Speak with clarity and pauses.</a:t>
            </a:r>
            <a:endParaRPr/>
          </a:p>
          <a:p>
            <a:pPr indent="-342900" lvl="0" marL="342900" rtl="0" algn="l">
              <a:spcBef>
                <a:spcPts val="527"/>
              </a:spcBef>
              <a:spcAft>
                <a:spcPts val="0"/>
              </a:spcAft>
              <a:buClr>
                <a:srgbClr val="00B050"/>
              </a:buClr>
              <a:buSzPct val="100000"/>
              <a:buChar char="•"/>
            </a:pPr>
            <a:r>
              <a:rPr lang="en-US" sz="3100">
                <a:solidFill>
                  <a:srgbClr val="00B050"/>
                </a:solidFill>
                <a:latin typeface="Comic Sans MS"/>
                <a:ea typeface="Comic Sans MS"/>
                <a:cs typeface="Comic Sans MS"/>
                <a:sym typeface="Comic Sans MS"/>
              </a:rPr>
              <a:t>Take regular feedback.</a:t>
            </a:r>
            <a:endParaRPr/>
          </a:p>
          <a:p>
            <a:pPr indent="-342900" lvl="0" marL="342900" rtl="0" algn="l">
              <a:spcBef>
                <a:spcPts val="527"/>
              </a:spcBef>
              <a:spcAft>
                <a:spcPts val="0"/>
              </a:spcAft>
              <a:buClr>
                <a:srgbClr val="00B050"/>
              </a:buClr>
              <a:buSzPct val="100000"/>
              <a:buChar char="•"/>
            </a:pPr>
            <a:r>
              <a:rPr lang="en-US" sz="3100">
                <a:solidFill>
                  <a:srgbClr val="00B050"/>
                </a:solidFill>
                <a:latin typeface="Comic Sans MS"/>
                <a:ea typeface="Comic Sans MS"/>
                <a:cs typeface="Comic Sans MS"/>
                <a:sym typeface="Comic Sans MS"/>
              </a:rPr>
              <a:t>Practice conversation (formal, informal, telephonic)</a:t>
            </a:r>
            <a:endParaRPr/>
          </a:p>
          <a:p>
            <a:pPr indent="-342900" lvl="0" marL="342900" rtl="0" algn="l">
              <a:spcBef>
                <a:spcPts val="527"/>
              </a:spcBef>
              <a:spcAft>
                <a:spcPts val="0"/>
              </a:spcAft>
              <a:buClr>
                <a:schemeClr val="dk1"/>
              </a:buClr>
              <a:buSzPct val="100000"/>
              <a:buNone/>
            </a:pPr>
            <a:r>
              <a:rPr lang="en-US" sz="3100">
                <a:latin typeface="Comic Sans MS"/>
                <a:ea typeface="Comic Sans MS"/>
                <a:cs typeface="Comic Sans MS"/>
                <a:sym typeface="Comic Sans MS"/>
              </a:rPr>
              <a:t>	</a:t>
            </a:r>
            <a:endParaRPr/>
          </a:p>
          <a:p>
            <a:pPr indent="-342900" lvl="0" marL="342900" rtl="0" algn="l">
              <a:spcBef>
                <a:spcPts val="527"/>
              </a:spcBef>
              <a:spcAft>
                <a:spcPts val="0"/>
              </a:spcAft>
              <a:buClr>
                <a:srgbClr val="C00000"/>
              </a:buClr>
              <a:buSzPct val="100000"/>
              <a:buNone/>
            </a:pPr>
            <a:r>
              <a:rPr lang="en-US" sz="3100">
                <a:solidFill>
                  <a:srgbClr val="C00000"/>
                </a:solidFill>
                <a:latin typeface="Comic Sans MS"/>
                <a:ea typeface="Comic Sans MS"/>
                <a:cs typeface="Comic Sans MS"/>
                <a:sym typeface="Comic Sans MS"/>
              </a:rPr>
              <a:t>	Once a learner starts speaking long sentences with clarity and pauses he should aim at fluency.</a:t>
            </a:r>
            <a:endParaRPr/>
          </a:p>
          <a:p>
            <a:pPr indent="-342900" lvl="0" marL="342900" rtl="0" algn="l">
              <a:spcBef>
                <a:spcPts val="544"/>
              </a:spcBef>
              <a:spcAft>
                <a:spcPts val="0"/>
              </a:spcAft>
              <a:buClr>
                <a:schemeClr val="dk1"/>
              </a:buClr>
              <a:buSzPct val="100000"/>
              <a:buNone/>
            </a:pPr>
            <a:r>
              <a:t/>
            </a:r>
            <a:endParaRPr/>
          </a:p>
          <a:p>
            <a:pPr indent="-342900" lvl="0" marL="342900" rtl="0" algn="l">
              <a:spcBef>
                <a:spcPts val="544"/>
              </a:spcBef>
              <a:spcAft>
                <a:spcPts val="0"/>
              </a:spcAft>
              <a:buClr>
                <a:schemeClr val="dk1"/>
              </a:buClr>
              <a:buSzPct val="100000"/>
              <a:buNone/>
            </a:pPr>
            <a:r>
              <a:t/>
            </a:r>
            <a:endParaRPr/>
          </a:p>
        </p:txBody>
      </p:sp>
      <p:pic>
        <p:nvPicPr>
          <p:cNvPr id="177" name="Google Shape;177;p13"/>
          <p:cNvPicPr preferRelativeResize="0"/>
          <p:nvPr/>
        </p:nvPicPr>
        <p:blipFill rotWithShape="1">
          <a:blip r:embed="rId3">
            <a:alphaModFix/>
          </a:blip>
          <a:srcRect b="0" l="0" r="0" t="0"/>
          <a:stretch/>
        </p:blipFill>
        <p:spPr>
          <a:xfrm>
            <a:off x="6934200" y="1929839"/>
            <a:ext cx="2209800" cy="283583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1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3600"/>
              <a:buFont typeface="Comic Sans MS"/>
              <a:buNone/>
            </a:pPr>
            <a:r>
              <a:rPr b="1" lang="en-US" sz="3600">
                <a:latin typeface="Comic Sans MS"/>
                <a:ea typeface="Comic Sans MS"/>
                <a:cs typeface="Comic Sans MS"/>
                <a:sym typeface="Comic Sans MS"/>
              </a:rPr>
              <a:t>Achieving desired fluency</a:t>
            </a:r>
            <a:endParaRPr b="1" sz="3600">
              <a:latin typeface="Comic Sans MS"/>
              <a:ea typeface="Comic Sans MS"/>
              <a:cs typeface="Comic Sans MS"/>
              <a:sym typeface="Comic Sans MS"/>
            </a:endParaRPr>
          </a:p>
        </p:txBody>
      </p:sp>
      <p:sp>
        <p:nvSpPr>
          <p:cNvPr id="183" name="Google Shape;183;p1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fontScale="85000" lnSpcReduction="10000"/>
          </a:bodyPr>
          <a:lstStyle/>
          <a:p>
            <a:pPr indent="-342900" lvl="0" marL="342900" rtl="0" algn="l">
              <a:spcBef>
                <a:spcPts val="0"/>
              </a:spcBef>
              <a:spcAft>
                <a:spcPts val="0"/>
              </a:spcAft>
              <a:buClr>
                <a:schemeClr val="dk1"/>
              </a:buClr>
              <a:buSzPct val="100000"/>
              <a:buNone/>
            </a:pPr>
            <a:r>
              <a:rPr lang="en-US"/>
              <a:t>	</a:t>
            </a:r>
            <a:r>
              <a:rPr lang="en-US" sz="2800">
                <a:solidFill>
                  <a:srgbClr val="FF0000"/>
                </a:solidFill>
                <a:latin typeface="Comic Sans MS"/>
                <a:ea typeface="Comic Sans MS"/>
                <a:cs typeface="Comic Sans MS"/>
                <a:sym typeface="Comic Sans MS"/>
              </a:rPr>
              <a:t>Fluency is a flow of words pronounced correctly with proper articulation, stress, intonation and spoken with moderate speed without the use of unnecessary pauses, non-word fillers and repetitions. Average speed of speaking fluent English is 150words/minute. Fluency can be developed by improving</a:t>
            </a:r>
            <a:endParaRPr/>
          </a:p>
          <a:p>
            <a:pPr indent="-342900" lvl="0" marL="342900" rtl="0" algn="l">
              <a:spcBef>
                <a:spcPts val="476"/>
              </a:spcBef>
              <a:spcAft>
                <a:spcPts val="0"/>
              </a:spcAft>
              <a:buClr>
                <a:srgbClr val="0033CC"/>
              </a:buClr>
              <a:buSzPct val="100000"/>
              <a:buChar char="•"/>
            </a:pPr>
            <a:r>
              <a:rPr lang="en-US" sz="2800">
                <a:solidFill>
                  <a:srgbClr val="0033CC"/>
                </a:solidFill>
                <a:latin typeface="Comic Sans MS"/>
                <a:ea typeface="Comic Sans MS"/>
                <a:cs typeface="Comic Sans MS"/>
                <a:sym typeface="Comic Sans MS"/>
              </a:rPr>
              <a:t>Articulation(technique to modify voice, lips, tongue…)</a:t>
            </a:r>
            <a:endParaRPr/>
          </a:p>
          <a:p>
            <a:pPr indent="-342900" lvl="0" marL="342900" rtl="0" algn="l">
              <a:spcBef>
                <a:spcPts val="476"/>
              </a:spcBef>
              <a:spcAft>
                <a:spcPts val="0"/>
              </a:spcAft>
              <a:buClr>
                <a:srgbClr val="0033CC"/>
              </a:buClr>
              <a:buSzPct val="100000"/>
              <a:buChar char="•"/>
            </a:pPr>
            <a:r>
              <a:rPr lang="en-US" sz="2800">
                <a:solidFill>
                  <a:srgbClr val="0033CC"/>
                </a:solidFill>
                <a:latin typeface="Comic Sans MS"/>
                <a:ea typeface="Comic Sans MS"/>
                <a:cs typeface="Comic Sans MS"/>
                <a:sym typeface="Comic Sans MS"/>
              </a:rPr>
              <a:t>Pronunciation(of 44 sounds in English)</a:t>
            </a:r>
            <a:endParaRPr/>
          </a:p>
          <a:p>
            <a:pPr indent="-342900" lvl="0" marL="342900" rtl="0" algn="l">
              <a:spcBef>
                <a:spcPts val="476"/>
              </a:spcBef>
              <a:spcAft>
                <a:spcPts val="0"/>
              </a:spcAft>
              <a:buClr>
                <a:srgbClr val="0033CC"/>
              </a:buClr>
              <a:buSzPct val="100000"/>
              <a:buChar char="•"/>
            </a:pPr>
            <a:r>
              <a:rPr lang="en-US" sz="2800">
                <a:solidFill>
                  <a:srgbClr val="0033CC"/>
                </a:solidFill>
                <a:latin typeface="Comic Sans MS"/>
                <a:ea typeface="Comic Sans MS"/>
                <a:cs typeface="Comic Sans MS"/>
                <a:sym typeface="Comic Sans MS"/>
              </a:rPr>
              <a:t>Expression(adjusting tone and pitch)</a:t>
            </a:r>
            <a:endParaRPr/>
          </a:p>
          <a:p>
            <a:pPr indent="-342900" lvl="0" marL="342900" rtl="0" algn="l">
              <a:spcBef>
                <a:spcPts val="476"/>
              </a:spcBef>
              <a:spcAft>
                <a:spcPts val="0"/>
              </a:spcAft>
              <a:buClr>
                <a:srgbClr val="0033CC"/>
              </a:buClr>
              <a:buSzPct val="100000"/>
              <a:buChar char="•"/>
            </a:pPr>
            <a:r>
              <a:rPr lang="en-US" sz="2800">
                <a:solidFill>
                  <a:srgbClr val="0033CC"/>
                </a:solidFill>
                <a:latin typeface="Comic Sans MS"/>
                <a:ea typeface="Comic Sans MS"/>
                <a:cs typeface="Comic Sans MS"/>
                <a:sym typeface="Comic Sans MS"/>
              </a:rPr>
              <a:t>Stress</a:t>
            </a:r>
            <a:endParaRPr/>
          </a:p>
          <a:p>
            <a:pPr indent="-342900" lvl="0" marL="342900" rtl="0" algn="l">
              <a:spcBef>
                <a:spcPts val="476"/>
              </a:spcBef>
              <a:spcAft>
                <a:spcPts val="0"/>
              </a:spcAft>
              <a:buClr>
                <a:srgbClr val="0033CC"/>
              </a:buClr>
              <a:buSzPct val="100000"/>
              <a:buChar char="•"/>
            </a:pPr>
            <a:r>
              <a:rPr lang="en-US" sz="2800">
                <a:solidFill>
                  <a:srgbClr val="0033CC"/>
                </a:solidFill>
                <a:latin typeface="Comic Sans MS"/>
                <a:ea typeface="Comic Sans MS"/>
                <a:cs typeface="Comic Sans MS"/>
                <a:sym typeface="Comic Sans MS"/>
              </a:rPr>
              <a:t>Intonation</a:t>
            </a:r>
            <a:endParaRPr/>
          </a:p>
          <a:p>
            <a:pPr indent="-342900" lvl="0" marL="342900" rtl="0" algn="l">
              <a:spcBef>
                <a:spcPts val="544"/>
              </a:spcBef>
              <a:spcAft>
                <a:spcPts val="0"/>
              </a:spcAft>
              <a:buClr>
                <a:schemeClr val="dk1"/>
              </a:buClr>
              <a:buSzPct val="100000"/>
              <a:buNone/>
            </a:pPr>
            <a:r>
              <a:t/>
            </a:r>
            <a:endParaRPr/>
          </a:p>
        </p:txBody>
      </p:sp>
      <p:graphicFrame>
        <p:nvGraphicFramePr>
          <p:cNvPr id="184" name="Google Shape;184;p14"/>
          <p:cNvGraphicFramePr/>
          <p:nvPr/>
        </p:nvGraphicFramePr>
        <p:xfrm>
          <a:off x="6868144" y="4419600"/>
          <a:ext cx="2275856" cy="2238603"/>
        </p:xfrm>
        <a:graphic>
          <a:graphicData uri="http://schemas.openxmlformats.org/presentationml/2006/ole">
            <mc:AlternateContent>
              <mc:Choice Requires="v">
                <p:oleObj r:id="rId4" imgH="2238603" imgW="2275856" progId="" spid="_x0000_s1">
                  <p:embed/>
                </p:oleObj>
              </mc:Choice>
              <mc:Fallback>
                <p:oleObj r:id="rId5" imgH="2238603" imgW="2275856" progId="">
                  <p:embed/>
                  <p:pic>
                    <p:nvPicPr>
                      <p:cNvPr id="184" name="Google Shape;184;p14"/>
                      <p:cNvPicPr preferRelativeResize="0"/>
                      <p:nvPr/>
                    </p:nvPicPr>
                    <p:blipFill rotWithShape="1">
                      <a:blip r:embed="rId6">
                        <a:alphaModFix/>
                      </a:blip>
                      <a:srcRect b="0" l="0" r="0" t="0"/>
                      <a:stretch/>
                    </p:blipFill>
                    <p:spPr>
                      <a:xfrm>
                        <a:off x="6868144" y="4419600"/>
                        <a:ext cx="2275856" cy="2238603"/>
                      </a:xfrm>
                      <a:prstGeom prst="rect">
                        <a:avLst/>
                      </a:prstGeom>
                      <a:noFill/>
                      <a:ln>
                        <a:noFill/>
                      </a:ln>
                    </p:spPr>
                  </p:pic>
                </p:oleObj>
              </mc:Fallback>
            </mc:AlternateContent>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
          <p:cNvSpPr txBox="1"/>
          <p:nvPr>
            <p:ph type="ctrTitle"/>
          </p:nvPr>
        </p:nvSpPr>
        <p:spPr>
          <a:xfrm>
            <a:off x="685800" y="304801"/>
            <a:ext cx="7772400" cy="1447799"/>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3600"/>
              <a:buFont typeface="Comic Sans MS"/>
              <a:buNone/>
            </a:pPr>
            <a:r>
              <a:rPr b="1" lang="en-US" sz="3600">
                <a:latin typeface="Comic Sans MS"/>
                <a:ea typeface="Comic Sans MS"/>
                <a:cs typeface="Comic Sans MS"/>
                <a:sym typeface="Comic Sans MS"/>
              </a:rPr>
              <a:t>SPEAKING SKILLS</a:t>
            </a:r>
            <a:endParaRPr b="1" sz="3600">
              <a:latin typeface="Comic Sans MS"/>
              <a:ea typeface="Comic Sans MS"/>
              <a:cs typeface="Comic Sans MS"/>
              <a:sym typeface="Comic Sans MS"/>
            </a:endParaRPr>
          </a:p>
        </p:txBody>
      </p:sp>
      <p:sp>
        <p:nvSpPr>
          <p:cNvPr id="92" name="Google Shape;92;p1"/>
          <p:cNvSpPr txBox="1"/>
          <p:nvPr>
            <p:ph idx="1" type="subTitle"/>
          </p:nvPr>
        </p:nvSpPr>
        <p:spPr>
          <a:xfrm>
            <a:off x="685800" y="1676400"/>
            <a:ext cx="7924800" cy="23622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FF0000"/>
              </a:buClr>
              <a:buSzPts val="2800"/>
              <a:buNone/>
            </a:pPr>
            <a:r>
              <a:rPr lang="en-US" sz="2800">
                <a:solidFill>
                  <a:srgbClr val="FF0000"/>
                </a:solidFill>
                <a:latin typeface="Comic Sans MS"/>
                <a:ea typeface="Comic Sans MS"/>
                <a:cs typeface="Comic Sans MS"/>
                <a:sym typeface="Comic Sans MS"/>
              </a:rPr>
              <a:t>Achieving desired clarity and fluency; effective speaking; task-oriented, inter-personal, informal and semi-formal speaking.</a:t>
            </a:r>
            <a:endParaRPr/>
          </a:p>
          <a:p>
            <a:pPr indent="0" lvl="0" marL="0" rtl="0" algn="l">
              <a:spcBef>
                <a:spcPts val="560"/>
              </a:spcBef>
              <a:spcAft>
                <a:spcPts val="0"/>
              </a:spcAft>
              <a:buClr>
                <a:srgbClr val="00B050"/>
              </a:buClr>
              <a:buSzPts val="2800"/>
              <a:buNone/>
            </a:pPr>
            <a:r>
              <a:rPr lang="en-US" sz="2800">
                <a:solidFill>
                  <a:srgbClr val="00B050"/>
                </a:solidFill>
                <a:latin typeface="Comic Sans MS"/>
                <a:ea typeface="Comic Sans MS"/>
                <a:cs typeface="Comic Sans MS"/>
                <a:sym typeface="Comic Sans MS"/>
              </a:rPr>
              <a:t>Meetings, Seminar, Conferences, Interviews, Presentation, Audio-Visual Communication.</a:t>
            </a:r>
            <a:endParaRPr sz="2800">
              <a:solidFill>
                <a:srgbClr val="00B050"/>
              </a:solidFill>
              <a:latin typeface="Comic Sans MS"/>
              <a:ea typeface="Comic Sans MS"/>
              <a:cs typeface="Comic Sans MS"/>
              <a:sym typeface="Comic Sans MS"/>
            </a:endParaRPr>
          </a:p>
        </p:txBody>
      </p:sp>
      <p:pic>
        <p:nvPicPr>
          <p:cNvPr descr="bd06809_" id="93" name="Google Shape;93;p1"/>
          <p:cNvPicPr preferRelativeResize="0"/>
          <p:nvPr/>
        </p:nvPicPr>
        <p:blipFill rotWithShape="1">
          <a:blip r:embed="rId3">
            <a:alphaModFix/>
          </a:blip>
          <a:srcRect b="0" l="0" r="0" t="0"/>
          <a:stretch/>
        </p:blipFill>
        <p:spPr>
          <a:xfrm>
            <a:off x="5867400" y="4114800"/>
            <a:ext cx="3276600" cy="264017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3600"/>
              <a:buFont typeface="Comic Sans MS"/>
              <a:buNone/>
            </a:pPr>
            <a:r>
              <a:rPr b="1" lang="en-US" sz="3600">
                <a:latin typeface="Comic Sans MS"/>
                <a:ea typeface="Comic Sans MS"/>
                <a:cs typeface="Comic Sans MS"/>
                <a:sym typeface="Comic Sans MS"/>
              </a:rPr>
              <a:t>Meaning of Speaking</a:t>
            </a:r>
            <a:endParaRPr b="1" sz="3600">
              <a:latin typeface="Comic Sans MS"/>
              <a:ea typeface="Comic Sans MS"/>
              <a:cs typeface="Comic Sans MS"/>
              <a:sym typeface="Comic Sans MS"/>
            </a:endParaRPr>
          </a:p>
        </p:txBody>
      </p:sp>
      <p:sp>
        <p:nvSpPr>
          <p:cNvPr id="99" name="Google Shape;99;p2"/>
          <p:cNvSpPr txBox="1"/>
          <p:nvPr>
            <p:ph idx="1" type="body"/>
          </p:nvPr>
        </p:nvSpPr>
        <p:spPr>
          <a:xfrm>
            <a:off x="457200" y="1676401"/>
            <a:ext cx="8229600" cy="3581400"/>
          </a:xfrm>
          <a:prstGeom prst="rect">
            <a:avLst/>
          </a:prstGeom>
          <a:noFill/>
          <a:ln>
            <a:noFill/>
          </a:ln>
        </p:spPr>
        <p:txBody>
          <a:bodyPr anchorCtr="0" anchor="t" bIns="45700" lIns="91425" spcFirstLastPara="1" rIns="91425" wrap="square" tIns="45700">
            <a:normAutofit lnSpcReduction="10000"/>
          </a:bodyPr>
          <a:lstStyle/>
          <a:p>
            <a:pPr indent="-342900" lvl="0" marL="342900" rtl="0" algn="l">
              <a:spcBef>
                <a:spcPts val="0"/>
              </a:spcBef>
              <a:spcAft>
                <a:spcPts val="0"/>
              </a:spcAft>
              <a:buClr>
                <a:srgbClr val="C00000"/>
              </a:buClr>
              <a:buSzPts val="2800"/>
              <a:buChar char="•"/>
            </a:pPr>
            <a:r>
              <a:rPr lang="en-US" sz="2800">
                <a:solidFill>
                  <a:srgbClr val="C00000"/>
                </a:solidFill>
                <a:latin typeface="Comic Sans MS"/>
                <a:ea typeface="Comic Sans MS"/>
                <a:cs typeface="Comic Sans MS"/>
                <a:sym typeface="Comic Sans MS"/>
              </a:rPr>
              <a:t>Communication among people take place in two forms : Verbal and Non-Verbal.</a:t>
            </a:r>
            <a:endParaRPr/>
          </a:p>
          <a:p>
            <a:pPr indent="-342900" lvl="0" marL="342900" rtl="0" algn="l">
              <a:spcBef>
                <a:spcPts val="560"/>
              </a:spcBef>
              <a:spcAft>
                <a:spcPts val="0"/>
              </a:spcAft>
              <a:buClr>
                <a:schemeClr val="dk2"/>
              </a:buClr>
              <a:buSzPts val="2800"/>
              <a:buChar char="•"/>
            </a:pPr>
            <a:r>
              <a:rPr lang="en-US" sz="2800">
                <a:solidFill>
                  <a:schemeClr val="dk2"/>
                </a:solidFill>
                <a:latin typeface="Comic Sans MS"/>
                <a:ea typeface="Comic Sans MS"/>
                <a:cs typeface="Comic Sans MS"/>
                <a:sym typeface="Comic Sans MS"/>
              </a:rPr>
              <a:t>Speaking is a part of verbal communication. It is an oral expression of knowledge, view-points, emotions and feelings through words.</a:t>
            </a:r>
            <a:endParaRPr/>
          </a:p>
          <a:p>
            <a:pPr indent="-342900" lvl="0" marL="342900" rtl="0" algn="l">
              <a:spcBef>
                <a:spcPts val="560"/>
              </a:spcBef>
              <a:spcAft>
                <a:spcPts val="0"/>
              </a:spcAft>
              <a:buClr>
                <a:srgbClr val="3F3F3F"/>
              </a:buClr>
              <a:buSzPts val="2800"/>
              <a:buChar char="•"/>
            </a:pPr>
            <a:r>
              <a:rPr lang="en-US" sz="2800">
                <a:solidFill>
                  <a:srgbClr val="3F3F3F"/>
                </a:solidFill>
                <a:latin typeface="Comic Sans MS"/>
                <a:ea typeface="Comic Sans MS"/>
                <a:cs typeface="Comic Sans MS"/>
                <a:sym typeface="Comic Sans MS"/>
              </a:rPr>
              <a:t>It is used to inform, instruct, praise, inquire, express, address, lecture, converse and criticize.</a:t>
            </a:r>
            <a:endParaRPr sz="2800">
              <a:solidFill>
                <a:srgbClr val="3F3F3F"/>
              </a:solidFill>
              <a:latin typeface="Comic Sans MS"/>
              <a:ea typeface="Comic Sans MS"/>
              <a:cs typeface="Comic Sans MS"/>
              <a:sym typeface="Comic Sans MS"/>
            </a:endParaRPr>
          </a:p>
        </p:txBody>
      </p:sp>
      <p:pic>
        <p:nvPicPr>
          <p:cNvPr descr="j0360516" id="100" name="Google Shape;100;p2"/>
          <p:cNvPicPr preferRelativeResize="0"/>
          <p:nvPr/>
        </p:nvPicPr>
        <p:blipFill rotWithShape="1">
          <a:blip r:embed="rId3">
            <a:alphaModFix/>
          </a:blip>
          <a:srcRect b="0" l="0" r="0" t="0"/>
          <a:stretch/>
        </p:blipFill>
        <p:spPr>
          <a:xfrm>
            <a:off x="5486400" y="4724400"/>
            <a:ext cx="3200400" cy="196994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3"/>
          <p:cNvSpPr txBox="1"/>
          <p:nvPr>
            <p:ph idx="1" type="body"/>
          </p:nvPr>
        </p:nvSpPr>
        <p:spPr>
          <a:xfrm>
            <a:off x="685800" y="3429000"/>
            <a:ext cx="7696200" cy="27432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0033CC"/>
              </a:buClr>
              <a:buSzPts val="2000"/>
              <a:buNone/>
            </a:pPr>
            <a:r>
              <a:rPr lang="en-US" sz="2000">
                <a:solidFill>
                  <a:srgbClr val="0033CC"/>
                </a:solidFill>
                <a:latin typeface="Comic Sans MS"/>
                <a:ea typeface="Comic Sans MS"/>
                <a:cs typeface="Comic Sans MS"/>
                <a:sym typeface="Comic Sans MS"/>
              </a:rPr>
              <a:t>Speaking is not only a verbal activity, we speak equally with all our non-verbal means too. Research by Albert Mehrabian shows that our total message in speech is comprised as follows:</a:t>
            </a:r>
            <a:endParaRPr/>
          </a:p>
          <a:p>
            <a:pPr indent="-127000" lvl="0" marL="0" rtl="0" algn="l">
              <a:spcBef>
                <a:spcPts val="400"/>
              </a:spcBef>
              <a:spcAft>
                <a:spcPts val="0"/>
              </a:spcAft>
              <a:buClr>
                <a:srgbClr val="4F6128"/>
              </a:buClr>
              <a:buSzPts val="2000"/>
              <a:buFont typeface="Noto Sans Symbols"/>
              <a:buChar char="❑"/>
            </a:pPr>
            <a:r>
              <a:rPr lang="en-US" sz="2000">
                <a:solidFill>
                  <a:srgbClr val="4F6128"/>
                </a:solidFill>
                <a:latin typeface="Comic Sans MS"/>
                <a:ea typeface="Comic Sans MS"/>
                <a:cs typeface="Comic Sans MS"/>
                <a:sym typeface="Comic Sans MS"/>
              </a:rPr>
              <a:t>7% deals with words and expression.</a:t>
            </a:r>
            <a:endParaRPr/>
          </a:p>
          <a:p>
            <a:pPr indent="-127000" lvl="0" marL="0" rtl="0" algn="l">
              <a:spcBef>
                <a:spcPts val="400"/>
              </a:spcBef>
              <a:spcAft>
                <a:spcPts val="0"/>
              </a:spcAft>
              <a:buClr>
                <a:srgbClr val="E36C09"/>
              </a:buClr>
              <a:buSzPts val="2000"/>
              <a:buFont typeface="Noto Sans Symbols"/>
              <a:buChar char="❑"/>
            </a:pPr>
            <a:r>
              <a:rPr lang="en-US" sz="2000">
                <a:solidFill>
                  <a:srgbClr val="E36C09"/>
                </a:solidFill>
                <a:latin typeface="Comic Sans MS"/>
                <a:ea typeface="Comic Sans MS"/>
                <a:cs typeface="Comic Sans MS"/>
                <a:sym typeface="Comic Sans MS"/>
              </a:rPr>
              <a:t>38% deals with voice, tone and manner of speaking.</a:t>
            </a:r>
            <a:endParaRPr/>
          </a:p>
          <a:p>
            <a:pPr indent="-127000" lvl="0" marL="0" rtl="0" algn="l">
              <a:spcBef>
                <a:spcPts val="400"/>
              </a:spcBef>
              <a:spcAft>
                <a:spcPts val="0"/>
              </a:spcAft>
              <a:buClr>
                <a:srgbClr val="0070C0"/>
              </a:buClr>
              <a:buSzPts val="2000"/>
              <a:buFont typeface="Noto Sans Symbols"/>
              <a:buChar char="❑"/>
            </a:pPr>
            <a:r>
              <a:rPr lang="en-US" sz="2000">
                <a:solidFill>
                  <a:srgbClr val="0070C0"/>
                </a:solidFill>
                <a:latin typeface="Comic Sans MS"/>
                <a:ea typeface="Comic Sans MS"/>
                <a:cs typeface="Comic Sans MS"/>
                <a:sym typeface="Comic Sans MS"/>
              </a:rPr>
              <a:t>55% deals with facial expression, gestures and postures.</a:t>
            </a:r>
            <a:endParaRPr/>
          </a:p>
        </p:txBody>
      </p:sp>
      <p:sp>
        <p:nvSpPr>
          <p:cNvPr id="106" name="Google Shape;106;p3"/>
          <p:cNvSpPr/>
          <p:nvPr>
            <p:ph idx="2" type="pic"/>
          </p:nvPr>
        </p:nvSpPr>
        <p:spPr>
          <a:xfrm>
            <a:off x="1792288" y="381001"/>
            <a:ext cx="5486400" cy="3047999"/>
          </a:xfrm>
          <a:prstGeom prst="rect">
            <a:avLst/>
          </a:prstGeom>
          <a:noFill/>
          <a:ln>
            <a:noFill/>
          </a:ln>
        </p:spPr>
      </p:sp>
      <p:pic>
        <p:nvPicPr>
          <p:cNvPr descr="MCj03013760000[1]" id="107" name="Google Shape;107;p3"/>
          <p:cNvPicPr preferRelativeResize="0"/>
          <p:nvPr/>
        </p:nvPicPr>
        <p:blipFill rotWithShape="1">
          <a:blip r:embed="rId3">
            <a:alphaModFix/>
          </a:blip>
          <a:srcRect b="0" l="0" r="0" t="0"/>
          <a:stretch/>
        </p:blipFill>
        <p:spPr>
          <a:xfrm>
            <a:off x="2667000" y="152400"/>
            <a:ext cx="3481388" cy="3048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3600"/>
              <a:buFont typeface="Comic Sans MS"/>
              <a:buNone/>
            </a:pPr>
            <a:r>
              <a:rPr b="1" lang="en-US" sz="3600">
                <a:latin typeface="Comic Sans MS"/>
                <a:ea typeface="Comic Sans MS"/>
                <a:cs typeface="Comic Sans MS"/>
                <a:sym typeface="Comic Sans MS"/>
              </a:rPr>
              <a:t>Types of Speaking</a:t>
            </a:r>
            <a:endParaRPr b="1" sz="3600">
              <a:latin typeface="Comic Sans MS"/>
              <a:ea typeface="Comic Sans MS"/>
              <a:cs typeface="Comic Sans MS"/>
              <a:sym typeface="Comic Sans MS"/>
            </a:endParaRPr>
          </a:p>
        </p:txBody>
      </p:sp>
      <p:sp>
        <p:nvSpPr>
          <p:cNvPr id="113" name="Google Shape;113;p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2800"/>
              <a:buNone/>
            </a:pPr>
            <a:r>
              <a:rPr lang="en-US" sz="2800">
                <a:latin typeface="Comic Sans MS"/>
                <a:ea typeface="Comic Sans MS"/>
                <a:cs typeface="Comic Sans MS"/>
                <a:sym typeface="Comic Sans MS"/>
              </a:rPr>
              <a:t>	</a:t>
            </a:r>
            <a:r>
              <a:rPr lang="en-US" sz="2800">
                <a:solidFill>
                  <a:srgbClr val="FF0000"/>
                </a:solidFill>
                <a:latin typeface="Comic Sans MS"/>
                <a:ea typeface="Comic Sans MS"/>
                <a:cs typeface="Comic Sans MS"/>
                <a:sym typeface="Comic Sans MS"/>
              </a:rPr>
              <a:t>Depending upon the style, manner and tone of speaking, it is divided into following types:</a:t>
            </a:r>
            <a:endParaRPr/>
          </a:p>
          <a:p>
            <a:pPr indent="-342900" lvl="0" marL="342900" rtl="0" algn="l">
              <a:spcBef>
                <a:spcPts val="560"/>
              </a:spcBef>
              <a:spcAft>
                <a:spcPts val="0"/>
              </a:spcAft>
              <a:buClr>
                <a:srgbClr val="17365D"/>
              </a:buClr>
              <a:buSzPts val="2800"/>
              <a:buFont typeface="Noto Sans Symbols"/>
              <a:buChar char="❖"/>
            </a:pPr>
            <a:r>
              <a:rPr lang="en-US" sz="2800">
                <a:solidFill>
                  <a:srgbClr val="17365D"/>
                </a:solidFill>
                <a:latin typeface="Comic Sans MS"/>
                <a:ea typeface="Comic Sans MS"/>
                <a:cs typeface="Comic Sans MS"/>
                <a:sym typeface="Comic Sans MS"/>
              </a:rPr>
              <a:t>Formal Speaking</a:t>
            </a:r>
            <a:endParaRPr/>
          </a:p>
          <a:p>
            <a:pPr indent="-342900" lvl="0" marL="342900" rtl="0" algn="l">
              <a:spcBef>
                <a:spcPts val="560"/>
              </a:spcBef>
              <a:spcAft>
                <a:spcPts val="0"/>
              </a:spcAft>
              <a:buClr>
                <a:srgbClr val="00B050"/>
              </a:buClr>
              <a:buSzPts val="2800"/>
              <a:buFont typeface="Noto Sans Symbols"/>
              <a:buChar char="❖"/>
            </a:pPr>
            <a:r>
              <a:rPr lang="en-US" sz="2800">
                <a:solidFill>
                  <a:srgbClr val="00B050"/>
                </a:solidFill>
                <a:latin typeface="Comic Sans MS"/>
                <a:ea typeface="Comic Sans MS"/>
                <a:cs typeface="Comic Sans MS"/>
                <a:sym typeface="Comic Sans MS"/>
              </a:rPr>
              <a:t>Informal Speaking</a:t>
            </a:r>
            <a:endParaRPr/>
          </a:p>
          <a:p>
            <a:pPr indent="-342900" lvl="0" marL="342900" rtl="0" algn="l">
              <a:spcBef>
                <a:spcPts val="560"/>
              </a:spcBef>
              <a:spcAft>
                <a:spcPts val="0"/>
              </a:spcAft>
              <a:buClr>
                <a:srgbClr val="0070C0"/>
              </a:buClr>
              <a:buSzPts val="2800"/>
              <a:buFont typeface="Noto Sans Symbols"/>
              <a:buChar char="❖"/>
            </a:pPr>
            <a:r>
              <a:rPr lang="en-US" sz="2800">
                <a:solidFill>
                  <a:srgbClr val="0070C0"/>
                </a:solidFill>
                <a:latin typeface="Comic Sans MS"/>
                <a:ea typeface="Comic Sans MS"/>
                <a:cs typeface="Comic Sans MS"/>
                <a:sym typeface="Comic Sans MS"/>
              </a:rPr>
              <a:t>Semi-formal Speaking</a:t>
            </a:r>
            <a:endParaRPr/>
          </a:p>
          <a:p>
            <a:pPr indent="-342900" lvl="0" marL="342900" rtl="0" algn="l">
              <a:spcBef>
                <a:spcPts val="560"/>
              </a:spcBef>
              <a:spcAft>
                <a:spcPts val="0"/>
              </a:spcAft>
              <a:buClr>
                <a:srgbClr val="7030A0"/>
              </a:buClr>
              <a:buSzPts val="2800"/>
              <a:buFont typeface="Noto Sans Symbols"/>
              <a:buChar char="❖"/>
            </a:pPr>
            <a:r>
              <a:rPr lang="en-US" sz="2800">
                <a:solidFill>
                  <a:srgbClr val="7030A0"/>
                </a:solidFill>
                <a:latin typeface="Comic Sans MS"/>
                <a:ea typeface="Comic Sans MS"/>
                <a:cs typeface="Comic Sans MS"/>
                <a:sym typeface="Comic Sans MS"/>
              </a:rPr>
              <a:t>Task-oriented Speaking</a:t>
            </a:r>
            <a:endParaRPr/>
          </a:p>
          <a:p>
            <a:pPr indent="-342900" lvl="0" marL="342900" rtl="0" algn="l">
              <a:spcBef>
                <a:spcPts val="560"/>
              </a:spcBef>
              <a:spcAft>
                <a:spcPts val="0"/>
              </a:spcAft>
              <a:buClr>
                <a:srgbClr val="002060"/>
              </a:buClr>
              <a:buSzPts val="2800"/>
              <a:buFont typeface="Noto Sans Symbols"/>
              <a:buChar char="❖"/>
            </a:pPr>
            <a:r>
              <a:rPr lang="en-US" sz="2800">
                <a:solidFill>
                  <a:srgbClr val="002060"/>
                </a:solidFill>
                <a:latin typeface="Comic Sans MS"/>
                <a:ea typeface="Comic Sans MS"/>
                <a:cs typeface="Comic Sans MS"/>
                <a:sym typeface="Comic Sans MS"/>
              </a:rPr>
              <a:t>Inter-personal Speaking</a:t>
            </a:r>
            <a:endParaRPr sz="2800">
              <a:solidFill>
                <a:srgbClr val="002060"/>
              </a:solidFill>
              <a:latin typeface="Comic Sans MS"/>
              <a:ea typeface="Comic Sans MS"/>
              <a:cs typeface="Comic Sans MS"/>
              <a:sym typeface="Comic Sans M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3600"/>
              <a:buFont typeface="Comic Sans MS"/>
              <a:buNone/>
            </a:pPr>
            <a:r>
              <a:rPr b="1" lang="en-US" sz="3600">
                <a:latin typeface="Comic Sans MS"/>
                <a:ea typeface="Comic Sans MS"/>
                <a:cs typeface="Comic Sans MS"/>
                <a:sym typeface="Comic Sans MS"/>
              </a:rPr>
              <a:t>Formal speaking</a:t>
            </a:r>
            <a:endParaRPr b="1" sz="3600">
              <a:latin typeface="Comic Sans MS"/>
              <a:ea typeface="Comic Sans MS"/>
              <a:cs typeface="Comic Sans MS"/>
              <a:sym typeface="Comic Sans MS"/>
            </a:endParaRPr>
          </a:p>
        </p:txBody>
      </p:sp>
      <p:sp>
        <p:nvSpPr>
          <p:cNvPr id="119" name="Google Shape;119;p5"/>
          <p:cNvSpPr txBox="1"/>
          <p:nvPr>
            <p:ph idx="1" type="body"/>
          </p:nvPr>
        </p:nvSpPr>
        <p:spPr>
          <a:xfrm>
            <a:off x="457200" y="1295400"/>
            <a:ext cx="8229600" cy="3352800"/>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rgbClr val="974806"/>
              </a:buClr>
              <a:buSzPts val="2800"/>
              <a:buFont typeface="Noto Sans Symbols"/>
              <a:buChar char="▪"/>
            </a:pPr>
            <a:r>
              <a:rPr lang="en-US" sz="2800">
                <a:solidFill>
                  <a:srgbClr val="974806"/>
                </a:solidFill>
                <a:latin typeface="Comic Sans MS"/>
                <a:ea typeface="Comic Sans MS"/>
                <a:cs typeface="Comic Sans MS"/>
                <a:sym typeface="Comic Sans MS"/>
              </a:rPr>
              <a:t>This type of speaking is  bound with formality, hierarchical order, strict discipline and a particular vocabulary.</a:t>
            </a:r>
            <a:endParaRPr/>
          </a:p>
          <a:p>
            <a:pPr indent="-342900" lvl="0" marL="342900" rtl="0" algn="l">
              <a:spcBef>
                <a:spcPts val="560"/>
              </a:spcBef>
              <a:spcAft>
                <a:spcPts val="0"/>
              </a:spcAft>
              <a:buClr>
                <a:srgbClr val="974806"/>
              </a:buClr>
              <a:buSzPts val="2800"/>
              <a:buFont typeface="Noto Sans Symbols"/>
              <a:buChar char="▪"/>
            </a:pPr>
            <a:r>
              <a:rPr lang="en-US" sz="2800">
                <a:solidFill>
                  <a:srgbClr val="974806"/>
                </a:solidFill>
                <a:latin typeface="Comic Sans MS"/>
                <a:ea typeface="Comic Sans MS"/>
                <a:cs typeface="Comic Sans MS"/>
                <a:sym typeface="Comic Sans MS"/>
              </a:rPr>
              <a:t>This is associated with organizational communication.</a:t>
            </a:r>
            <a:endParaRPr/>
          </a:p>
          <a:p>
            <a:pPr indent="-342900" lvl="0" marL="342900" rtl="0" algn="l">
              <a:spcBef>
                <a:spcPts val="560"/>
              </a:spcBef>
              <a:spcAft>
                <a:spcPts val="0"/>
              </a:spcAft>
              <a:buClr>
                <a:srgbClr val="974806"/>
              </a:buClr>
              <a:buSzPts val="2800"/>
              <a:buFont typeface="Noto Sans Symbols"/>
              <a:buChar char="▪"/>
            </a:pPr>
            <a:r>
              <a:rPr lang="en-US" sz="2800">
                <a:solidFill>
                  <a:srgbClr val="974806"/>
                </a:solidFill>
                <a:latin typeface="Comic Sans MS"/>
                <a:ea typeface="Comic Sans MS"/>
                <a:cs typeface="Comic Sans MS"/>
                <a:sym typeface="Comic Sans MS"/>
              </a:rPr>
              <a:t>This does not involve personal matters. </a:t>
            </a:r>
            <a:endParaRPr/>
          </a:p>
          <a:p>
            <a:pPr indent="-342900" lvl="0" marL="342900" rtl="0" algn="l">
              <a:spcBef>
                <a:spcPts val="560"/>
              </a:spcBef>
              <a:spcAft>
                <a:spcPts val="0"/>
              </a:spcAft>
              <a:buClr>
                <a:srgbClr val="366092"/>
              </a:buClr>
              <a:buSzPts val="2800"/>
              <a:buFont typeface="Noto Sans Symbols"/>
              <a:buChar char="▪"/>
            </a:pPr>
            <a:r>
              <a:rPr lang="en-US" sz="2800">
                <a:solidFill>
                  <a:srgbClr val="366092"/>
                </a:solidFill>
                <a:latin typeface="Comic Sans MS"/>
                <a:ea typeface="Comic Sans MS"/>
                <a:cs typeface="Comic Sans MS"/>
                <a:sym typeface="Comic Sans MS"/>
              </a:rPr>
              <a:t>Example : lectures, presentations, speeches.</a:t>
            </a:r>
            <a:endParaRPr sz="2800">
              <a:solidFill>
                <a:srgbClr val="366092"/>
              </a:solidFill>
              <a:latin typeface="Comic Sans MS"/>
              <a:ea typeface="Comic Sans MS"/>
              <a:cs typeface="Comic Sans MS"/>
              <a:sym typeface="Comic Sans MS"/>
            </a:endParaRPr>
          </a:p>
        </p:txBody>
      </p:sp>
      <p:graphicFrame>
        <p:nvGraphicFramePr>
          <p:cNvPr id="120" name="Google Shape;120;p5"/>
          <p:cNvGraphicFramePr/>
          <p:nvPr/>
        </p:nvGraphicFramePr>
        <p:xfrm>
          <a:off x="6982301" y="4648200"/>
          <a:ext cx="2161699" cy="2057400"/>
        </p:xfrm>
        <a:graphic>
          <a:graphicData uri="http://schemas.openxmlformats.org/presentationml/2006/ole">
            <mc:AlternateContent>
              <mc:Choice Requires="v">
                <p:oleObj r:id="rId4" imgH="2057400" imgW="2161699" progId="" spid="_x0000_s1">
                  <p:embed/>
                </p:oleObj>
              </mc:Choice>
              <mc:Fallback>
                <p:oleObj r:id="rId5" imgH="2057400" imgW="2161699" progId="">
                  <p:embed/>
                  <p:pic>
                    <p:nvPicPr>
                      <p:cNvPr id="120" name="Google Shape;120;p5"/>
                      <p:cNvPicPr preferRelativeResize="0"/>
                      <p:nvPr/>
                    </p:nvPicPr>
                    <p:blipFill rotWithShape="1">
                      <a:blip r:embed="rId6">
                        <a:alphaModFix/>
                      </a:blip>
                      <a:srcRect b="0" l="0" r="0" t="0"/>
                      <a:stretch/>
                    </p:blipFill>
                    <p:spPr>
                      <a:xfrm>
                        <a:off x="6982301" y="4648200"/>
                        <a:ext cx="2161699" cy="2057400"/>
                      </a:xfrm>
                      <a:prstGeom prst="rect">
                        <a:avLst/>
                      </a:prstGeom>
                      <a:noFill/>
                      <a:ln>
                        <a:noFill/>
                      </a:ln>
                    </p:spPr>
                  </p:pic>
                </p:oleObj>
              </mc:Fallback>
            </mc:AlternateContent>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3600"/>
              <a:buFont typeface="Comic Sans MS"/>
              <a:buNone/>
            </a:pPr>
            <a:r>
              <a:rPr b="1" lang="en-US" sz="3600">
                <a:latin typeface="Comic Sans MS"/>
                <a:ea typeface="Comic Sans MS"/>
                <a:cs typeface="Comic Sans MS"/>
                <a:sym typeface="Comic Sans MS"/>
              </a:rPr>
              <a:t>Informal speaking</a:t>
            </a:r>
            <a:endParaRPr b="1" sz="3600">
              <a:latin typeface="Comic Sans MS"/>
              <a:ea typeface="Comic Sans MS"/>
              <a:cs typeface="Comic Sans MS"/>
              <a:sym typeface="Comic Sans MS"/>
            </a:endParaRPr>
          </a:p>
        </p:txBody>
      </p:sp>
      <p:sp>
        <p:nvSpPr>
          <p:cNvPr id="126" name="Google Shape;126;p6"/>
          <p:cNvSpPr txBox="1"/>
          <p:nvPr>
            <p:ph idx="1" type="body"/>
          </p:nvPr>
        </p:nvSpPr>
        <p:spPr>
          <a:xfrm>
            <a:off x="457200" y="1371600"/>
            <a:ext cx="8229600" cy="4571999"/>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rgbClr val="C00000"/>
              </a:buClr>
              <a:buSzPts val="2800"/>
              <a:buFont typeface="Noto Sans Symbols"/>
              <a:buChar char="▪"/>
            </a:pPr>
            <a:r>
              <a:rPr lang="en-US" sz="2800">
                <a:solidFill>
                  <a:srgbClr val="C00000"/>
                </a:solidFill>
                <a:latin typeface="Comic Sans MS"/>
                <a:ea typeface="Comic Sans MS"/>
                <a:cs typeface="Comic Sans MS"/>
                <a:sym typeface="Comic Sans MS"/>
              </a:rPr>
              <a:t>This type of speaking is not bound with formality, hierarchical order, strict discipline or particular vocabulary.</a:t>
            </a:r>
            <a:endParaRPr/>
          </a:p>
          <a:p>
            <a:pPr indent="-342900" lvl="0" marL="342900" rtl="0" algn="l">
              <a:spcBef>
                <a:spcPts val="560"/>
              </a:spcBef>
              <a:spcAft>
                <a:spcPts val="0"/>
              </a:spcAft>
              <a:buClr>
                <a:srgbClr val="C00000"/>
              </a:buClr>
              <a:buSzPts val="2800"/>
              <a:buFont typeface="Noto Sans Symbols"/>
              <a:buChar char="▪"/>
            </a:pPr>
            <a:r>
              <a:rPr lang="en-US" sz="2800">
                <a:solidFill>
                  <a:srgbClr val="C00000"/>
                </a:solidFill>
                <a:latin typeface="Comic Sans MS"/>
                <a:ea typeface="Comic Sans MS"/>
                <a:cs typeface="Comic Sans MS"/>
                <a:sym typeface="Comic Sans MS"/>
              </a:rPr>
              <a:t>One is free to talk on personal matters.</a:t>
            </a:r>
            <a:endParaRPr/>
          </a:p>
          <a:p>
            <a:pPr indent="-342900" lvl="0" marL="342900" rtl="0" algn="l">
              <a:spcBef>
                <a:spcPts val="560"/>
              </a:spcBef>
              <a:spcAft>
                <a:spcPts val="0"/>
              </a:spcAft>
              <a:buClr>
                <a:srgbClr val="C00000"/>
              </a:buClr>
              <a:buSzPts val="2800"/>
              <a:buFont typeface="Noto Sans Symbols"/>
              <a:buChar char="▪"/>
            </a:pPr>
            <a:r>
              <a:rPr lang="en-US" sz="2800">
                <a:solidFill>
                  <a:srgbClr val="C00000"/>
                </a:solidFill>
                <a:latin typeface="Comic Sans MS"/>
                <a:ea typeface="Comic Sans MS"/>
                <a:cs typeface="Comic Sans MS"/>
                <a:sym typeface="Comic Sans MS"/>
              </a:rPr>
              <a:t>What to speak, how and when depends upon the persons interacting.</a:t>
            </a:r>
            <a:endParaRPr/>
          </a:p>
          <a:p>
            <a:pPr indent="-342900" lvl="0" marL="342900" rtl="0" algn="l">
              <a:spcBef>
                <a:spcPts val="560"/>
              </a:spcBef>
              <a:spcAft>
                <a:spcPts val="0"/>
              </a:spcAft>
              <a:buClr>
                <a:srgbClr val="0070C0"/>
              </a:buClr>
              <a:buSzPts val="2800"/>
              <a:buFont typeface="Noto Sans Symbols"/>
              <a:buChar char="▪"/>
            </a:pPr>
            <a:r>
              <a:rPr lang="en-US" sz="2800">
                <a:solidFill>
                  <a:srgbClr val="0070C0"/>
                </a:solidFill>
                <a:latin typeface="Comic Sans MS"/>
                <a:ea typeface="Comic Sans MS"/>
                <a:cs typeface="Comic Sans MS"/>
                <a:sym typeface="Comic Sans MS"/>
              </a:rPr>
              <a:t>Example: speaking at home, among friends</a:t>
            </a:r>
            <a:endParaRPr sz="2800">
              <a:solidFill>
                <a:srgbClr val="0070C0"/>
              </a:solidFill>
              <a:latin typeface="Comic Sans MS"/>
              <a:ea typeface="Comic Sans MS"/>
              <a:cs typeface="Comic Sans MS"/>
              <a:sym typeface="Comic Sans MS"/>
            </a:endParaRPr>
          </a:p>
        </p:txBody>
      </p:sp>
      <p:pic>
        <p:nvPicPr>
          <p:cNvPr descr="C:\Program Files\Microsoft Office\MEDIA\CAGCAT10\j0216724.wmf" id="127" name="Google Shape;127;p6"/>
          <p:cNvPicPr preferRelativeResize="0"/>
          <p:nvPr/>
        </p:nvPicPr>
        <p:blipFill rotWithShape="1">
          <a:blip r:embed="rId3">
            <a:alphaModFix/>
          </a:blip>
          <a:srcRect b="0" l="0" r="0" t="0"/>
          <a:stretch/>
        </p:blipFill>
        <p:spPr>
          <a:xfrm>
            <a:off x="6324600" y="4724400"/>
            <a:ext cx="2667000" cy="19812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omic Sans MS"/>
              <a:buNone/>
            </a:pPr>
            <a:r>
              <a:rPr b="1" lang="en-US">
                <a:latin typeface="Comic Sans MS"/>
                <a:ea typeface="Comic Sans MS"/>
                <a:cs typeface="Comic Sans MS"/>
                <a:sym typeface="Comic Sans MS"/>
              </a:rPr>
              <a:t>Semi-formal speaking</a:t>
            </a:r>
            <a:endParaRPr b="1">
              <a:latin typeface="Comic Sans MS"/>
              <a:ea typeface="Comic Sans MS"/>
              <a:cs typeface="Comic Sans MS"/>
              <a:sym typeface="Comic Sans MS"/>
            </a:endParaRPr>
          </a:p>
        </p:txBody>
      </p:sp>
      <p:sp>
        <p:nvSpPr>
          <p:cNvPr id="133" name="Google Shape;133;p7"/>
          <p:cNvSpPr txBox="1"/>
          <p:nvPr>
            <p:ph idx="1" type="body"/>
          </p:nvPr>
        </p:nvSpPr>
        <p:spPr>
          <a:xfrm>
            <a:off x="457200" y="1600201"/>
            <a:ext cx="8229600" cy="2209800"/>
          </a:xfrm>
          <a:prstGeom prst="rect">
            <a:avLst/>
          </a:prstGeom>
          <a:noFill/>
          <a:ln>
            <a:noFill/>
          </a:ln>
        </p:spPr>
        <p:txBody>
          <a:bodyPr anchorCtr="0" anchor="t" bIns="45700" lIns="91425" spcFirstLastPara="1" rIns="91425" wrap="square" tIns="45700">
            <a:normAutofit lnSpcReduction="10000"/>
          </a:bodyPr>
          <a:lstStyle/>
          <a:p>
            <a:pPr indent="-342900" lvl="0" marL="342900" rtl="0" algn="l">
              <a:spcBef>
                <a:spcPts val="0"/>
              </a:spcBef>
              <a:spcAft>
                <a:spcPts val="0"/>
              </a:spcAft>
              <a:buClr>
                <a:srgbClr val="FF0000"/>
              </a:buClr>
              <a:buSzPts val="2800"/>
              <a:buFont typeface="Noto Sans Symbols"/>
              <a:buChar char="▪"/>
            </a:pPr>
            <a:r>
              <a:rPr lang="en-US" sz="2800">
                <a:solidFill>
                  <a:srgbClr val="FF0000"/>
                </a:solidFill>
                <a:latin typeface="Comic Sans MS"/>
                <a:ea typeface="Comic Sans MS"/>
                <a:cs typeface="Comic Sans MS"/>
                <a:sym typeface="Comic Sans MS"/>
              </a:rPr>
              <a:t>Semi formal speaking is concerned with conversation among colleagues, officers, employees related to the organizational issues, problems within an office or an organization.</a:t>
            </a:r>
            <a:endParaRPr sz="2800">
              <a:solidFill>
                <a:srgbClr val="FF0000"/>
              </a:solidFill>
              <a:latin typeface="Comic Sans MS"/>
              <a:ea typeface="Comic Sans MS"/>
              <a:cs typeface="Comic Sans MS"/>
              <a:sym typeface="Comic Sans MS"/>
            </a:endParaRPr>
          </a:p>
        </p:txBody>
      </p:sp>
      <p:pic>
        <p:nvPicPr>
          <p:cNvPr descr="bd05063_" id="134" name="Google Shape;134;p7"/>
          <p:cNvPicPr preferRelativeResize="0"/>
          <p:nvPr/>
        </p:nvPicPr>
        <p:blipFill rotWithShape="1">
          <a:blip r:embed="rId3">
            <a:alphaModFix/>
          </a:blip>
          <a:srcRect b="0" l="0" r="0" t="0"/>
          <a:stretch/>
        </p:blipFill>
        <p:spPr>
          <a:xfrm>
            <a:off x="6172200" y="4114800"/>
            <a:ext cx="2551521" cy="22098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3600"/>
              <a:buFont typeface="Comic Sans MS"/>
              <a:buNone/>
            </a:pPr>
            <a:r>
              <a:rPr b="1" lang="en-US" sz="3600">
                <a:latin typeface="Comic Sans MS"/>
                <a:ea typeface="Comic Sans MS"/>
                <a:cs typeface="Comic Sans MS"/>
                <a:sym typeface="Comic Sans MS"/>
              </a:rPr>
              <a:t>Task-oriented speaking</a:t>
            </a:r>
            <a:endParaRPr b="1" sz="3600">
              <a:latin typeface="Comic Sans MS"/>
              <a:ea typeface="Comic Sans MS"/>
              <a:cs typeface="Comic Sans MS"/>
              <a:sym typeface="Comic Sans MS"/>
            </a:endParaRPr>
          </a:p>
        </p:txBody>
      </p:sp>
      <p:sp>
        <p:nvSpPr>
          <p:cNvPr id="140" name="Google Shape;140;p8"/>
          <p:cNvSpPr txBox="1"/>
          <p:nvPr>
            <p:ph idx="1" type="body"/>
          </p:nvPr>
        </p:nvSpPr>
        <p:spPr>
          <a:xfrm>
            <a:off x="457200" y="1600201"/>
            <a:ext cx="8229600" cy="3276600"/>
          </a:xfrm>
          <a:prstGeom prst="rect">
            <a:avLst/>
          </a:prstGeom>
          <a:noFill/>
          <a:ln>
            <a:noFill/>
          </a:ln>
        </p:spPr>
        <p:txBody>
          <a:bodyPr anchorCtr="0" anchor="t" bIns="45700" lIns="91425" spcFirstLastPara="1" rIns="91425" wrap="square" tIns="45700">
            <a:normAutofit lnSpcReduction="10000"/>
          </a:bodyPr>
          <a:lstStyle/>
          <a:p>
            <a:pPr indent="-342900" lvl="0" marL="342900" rtl="0" algn="l">
              <a:spcBef>
                <a:spcPts val="0"/>
              </a:spcBef>
              <a:spcAft>
                <a:spcPts val="0"/>
              </a:spcAft>
              <a:buClr>
                <a:srgbClr val="FF0000"/>
              </a:buClr>
              <a:buSzPts val="2800"/>
              <a:buFont typeface="Noto Sans Symbols"/>
              <a:buChar char="▪"/>
            </a:pPr>
            <a:r>
              <a:rPr lang="en-US" sz="2800">
                <a:solidFill>
                  <a:srgbClr val="FF0000"/>
                </a:solidFill>
                <a:latin typeface="Comic Sans MS"/>
                <a:ea typeface="Comic Sans MS"/>
                <a:cs typeface="Comic Sans MS"/>
                <a:sym typeface="Comic Sans MS"/>
              </a:rPr>
              <a:t>This is similar to formal speaking.</a:t>
            </a:r>
            <a:endParaRPr/>
          </a:p>
          <a:p>
            <a:pPr indent="-342900" lvl="0" marL="342900" rtl="0" algn="l">
              <a:spcBef>
                <a:spcPts val="560"/>
              </a:spcBef>
              <a:spcAft>
                <a:spcPts val="0"/>
              </a:spcAft>
              <a:buClr>
                <a:srgbClr val="953734"/>
              </a:buClr>
              <a:buSzPts val="2800"/>
              <a:buFont typeface="Noto Sans Symbols"/>
              <a:buChar char="▪"/>
            </a:pPr>
            <a:r>
              <a:rPr lang="en-US" sz="2800">
                <a:solidFill>
                  <a:srgbClr val="953734"/>
                </a:solidFill>
                <a:latin typeface="Comic Sans MS"/>
                <a:ea typeface="Comic Sans MS"/>
                <a:cs typeface="Comic Sans MS"/>
                <a:sym typeface="Comic Sans MS"/>
              </a:rPr>
              <a:t>This speaking is only for a particular task.</a:t>
            </a:r>
            <a:endParaRPr/>
          </a:p>
          <a:p>
            <a:pPr indent="-342900" lvl="0" marL="342900" rtl="0" algn="l">
              <a:spcBef>
                <a:spcPts val="560"/>
              </a:spcBef>
              <a:spcAft>
                <a:spcPts val="0"/>
              </a:spcAft>
              <a:buClr>
                <a:srgbClr val="17365D"/>
              </a:buClr>
              <a:buSzPts val="2800"/>
              <a:buFont typeface="Noto Sans Symbols"/>
              <a:buChar char="▪"/>
            </a:pPr>
            <a:r>
              <a:rPr lang="en-US" sz="2800">
                <a:solidFill>
                  <a:srgbClr val="17365D"/>
                </a:solidFill>
                <a:latin typeface="Comic Sans MS"/>
                <a:ea typeface="Comic Sans MS"/>
                <a:cs typeface="Comic Sans MS"/>
                <a:sym typeface="Comic Sans MS"/>
              </a:rPr>
              <a:t>Listening to everyone’s opinion is must.</a:t>
            </a:r>
            <a:endParaRPr/>
          </a:p>
          <a:p>
            <a:pPr indent="-342900" lvl="0" marL="342900" rtl="0" algn="l">
              <a:spcBef>
                <a:spcPts val="560"/>
              </a:spcBef>
              <a:spcAft>
                <a:spcPts val="0"/>
              </a:spcAft>
              <a:buClr>
                <a:srgbClr val="E36C09"/>
              </a:buClr>
              <a:buSzPts val="2800"/>
              <a:buFont typeface="Noto Sans Symbols"/>
              <a:buChar char="▪"/>
            </a:pPr>
            <a:r>
              <a:rPr lang="en-US" sz="2800">
                <a:solidFill>
                  <a:srgbClr val="E36C09"/>
                </a:solidFill>
                <a:latin typeface="Comic Sans MS"/>
                <a:ea typeface="Comic Sans MS"/>
                <a:cs typeface="Comic Sans MS"/>
                <a:sym typeface="Comic Sans MS"/>
              </a:rPr>
              <a:t>Example : managers and subordinates exchanging views regarding some particular problem (probable reasons for decline in demand of a product).</a:t>
            </a:r>
            <a:endParaRPr sz="2800">
              <a:solidFill>
                <a:srgbClr val="E36C09"/>
              </a:solidFill>
              <a:latin typeface="Comic Sans MS"/>
              <a:ea typeface="Comic Sans MS"/>
              <a:cs typeface="Comic Sans MS"/>
              <a:sym typeface="Comic Sans MS"/>
            </a:endParaRPr>
          </a:p>
        </p:txBody>
      </p:sp>
      <p:pic>
        <p:nvPicPr>
          <p:cNvPr descr="bd19832_" id="141" name="Google Shape;141;p8"/>
          <p:cNvPicPr preferRelativeResize="0"/>
          <p:nvPr/>
        </p:nvPicPr>
        <p:blipFill rotWithShape="1">
          <a:blip r:embed="rId3">
            <a:alphaModFix/>
          </a:blip>
          <a:srcRect b="0" l="0" r="0" t="0"/>
          <a:stretch/>
        </p:blipFill>
        <p:spPr>
          <a:xfrm>
            <a:off x="4572000" y="4191000"/>
            <a:ext cx="2971800" cy="258810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2011-10-07T04:15:46Z</dcterms:created>
  <dc:creator>dimat</dc:creator>
</cp:coreProperties>
</file>