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72" r:id="rId3"/>
    <p:sldId id="259" r:id="rId4"/>
    <p:sldId id="260" r:id="rId5"/>
    <p:sldId id="261" r:id="rId6"/>
    <p:sldId id="263" r:id="rId7"/>
    <p:sldId id="264" r:id="rId8"/>
    <p:sldId id="266" r:id="rId9"/>
    <p:sldId id="267" r:id="rId10"/>
    <p:sldId id="268" r:id="rId11"/>
    <p:sldId id="269" r:id="rId12"/>
    <p:sldId id="270" r:id="rId13"/>
    <p:sldId id="271"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73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B14771E-2962-4CFA-8CCB-65DFD5BFFFD7}"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97651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F773F-6D98-46A4-81CB-FD7302D861A8}"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78221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3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220662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247983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240039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272405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4886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57065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9810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773F-6D98-46A4-81CB-FD7302D861A8}"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8535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DF773F-6D98-46A4-81CB-FD7302D861A8}"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267044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DF773F-6D98-46A4-81CB-FD7302D861A8}"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408927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DF773F-6D98-46A4-81CB-FD7302D861A8}"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411458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F773F-6D98-46A4-81CB-FD7302D861A8}"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283745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F773F-6D98-46A4-81CB-FD7302D861A8}"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13285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F773F-6D98-46A4-81CB-FD7302D861A8}"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771E-2962-4CFA-8CCB-65DFD5BFFFD7}" type="slidenum">
              <a:rPr lang="en-US" smtClean="0"/>
              <a:pPr/>
              <a:t>‹#›</a:t>
            </a:fld>
            <a:endParaRPr lang="en-US"/>
          </a:p>
        </p:txBody>
      </p:sp>
    </p:spTree>
    <p:extLst>
      <p:ext uri="{BB962C8B-B14F-4D97-AF65-F5344CB8AC3E}">
        <p14:creationId xmlns:p14="http://schemas.microsoft.com/office/powerpoint/2010/main" val="310237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DF773F-6D98-46A4-81CB-FD7302D861A8}" type="datetimeFigureOut">
              <a:rPr lang="en-US" smtClean="0"/>
              <a:pPr/>
              <a:t>7/30/2023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4771E-2962-4CFA-8CCB-65DFD5BFFFD7}" type="slidenum">
              <a:rPr lang="en-US" smtClean="0"/>
              <a:pPr/>
              <a:t>‹#›</a:t>
            </a:fld>
            <a:endParaRPr lang="en-US"/>
          </a:p>
        </p:txBody>
      </p:sp>
    </p:spTree>
    <p:extLst>
      <p:ext uri="{BB962C8B-B14F-4D97-AF65-F5344CB8AC3E}">
        <p14:creationId xmlns:p14="http://schemas.microsoft.com/office/powerpoint/2010/main" val="26230698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e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8.jpg" /></Relationships>
</file>

<file path=ppt/slides/_rels/slide9.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The Eightfold Means Of Yoga…</a:t>
            </a:r>
          </a:p>
        </p:txBody>
      </p:sp>
      <p:sp>
        <p:nvSpPr>
          <p:cNvPr id="3" name="Content Placeholder 2"/>
          <p:cNvSpPr>
            <a:spLocks noGrp="1"/>
          </p:cNvSpPr>
          <p:nvPr>
            <p:ph idx="1"/>
          </p:nvPr>
        </p:nvSpPr>
        <p:spPr>
          <a:xfrm>
            <a:off x="539552" y="3933056"/>
            <a:ext cx="8604448" cy="1728192"/>
          </a:xfrm>
        </p:spPr>
        <p:txBody>
          <a:bodyPr>
            <a:normAutofit/>
          </a:bodyPr>
          <a:lstStyle/>
          <a:p>
            <a:pPr>
              <a:buNone/>
            </a:pPr>
            <a:r>
              <a:rPr lang="en-US" sz="2000" b="1" dirty="0" err="1">
                <a:latin typeface="Arial" panose="020B0604020202020204" pitchFamily="34" charset="0"/>
                <a:cs typeface="Arial" panose="020B0604020202020204" pitchFamily="34" charset="0"/>
              </a:rPr>
              <a:t>Dr.Ranjana</a:t>
            </a:r>
            <a:r>
              <a:rPr lang="en-US" sz="2000" b="1" dirty="0">
                <a:latin typeface="Arial" panose="020B0604020202020204" pitchFamily="34" charset="0"/>
                <a:cs typeface="Arial" panose="020B0604020202020204" pitchFamily="34" charset="0"/>
              </a:rPr>
              <a:t> Sharma</a:t>
            </a:r>
          </a:p>
          <a:p>
            <a:pPr>
              <a:buNone/>
            </a:pPr>
            <a:r>
              <a:rPr lang="en-US" sz="2000" dirty="0">
                <a:latin typeface="Arial" panose="020B0604020202020204" pitchFamily="34" charset="0"/>
                <a:cs typeface="Arial" panose="020B0604020202020204" pitchFamily="34" charset="0"/>
              </a:rPr>
              <a:t>Head ,Department of Philosophy</a:t>
            </a:r>
          </a:p>
          <a:p>
            <a:pPr>
              <a:buNone/>
            </a:pPr>
            <a:r>
              <a:rPr lang="en-US" sz="2000" dirty="0" err="1">
                <a:latin typeface="Arial" panose="020B0604020202020204" pitchFamily="34" charset="0"/>
                <a:cs typeface="Arial" panose="020B0604020202020204" pitchFamily="34" charset="0"/>
              </a:rPr>
              <a:t>Durga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Mahavidyalaya</a:t>
            </a:r>
            <a:endParaRPr lang="en-US" sz="2000" dirty="0">
              <a:latin typeface="Arial" panose="020B0604020202020204" pitchFamily="34" charset="0"/>
              <a:cs typeface="Arial" panose="020B0604020202020204" pitchFamily="34" charset="0"/>
            </a:endParaRPr>
          </a:p>
          <a:p>
            <a:pPr>
              <a:buNone/>
            </a:pPr>
            <a:r>
              <a:rPr lang="en-US" sz="2000" dirty="0">
                <a:latin typeface="Arial" panose="020B0604020202020204" pitchFamily="34" charset="0"/>
                <a:cs typeface="Arial" panose="020B0604020202020204" pitchFamily="34" charset="0"/>
              </a:rPr>
              <a:t>Raipur, Chhattisgarh</a:t>
            </a:r>
          </a:p>
        </p:txBody>
      </p:sp>
      <p:pic>
        <p:nvPicPr>
          <p:cNvPr id="5" name="Picture 4">
            <a:extLst>
              <a:ext uri="{FF2B5EF4-FFF2-40B4-BE49-F238E27FC236}">
                <a16:creationId xmlns:a16="http://schemas.microsoft.com/office/drawing/2014/main" id="{D9946CEA-4C44-EDF2-C70D-5E349C0CF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1916832"/>
            <a:ext cx="17145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16633"/>
            <a:ext cx="7704667" cy="1008111"/>
          </a:xfrm>
        </p:spPr>
        <p:txBody>
          <a:bodyPr>
            <a:normAutofit/>
          </a:bodyPr>
          <a:lstStyle/>
          <a:p>
            <a:r>
              <a:rPr lang="en-US" sz="3200" b="1" dirty="0">
                <a:latin typeface="Arial" panose="020B0604020202020204" pitchFamily="34" charset="0"/>
                <a:cs typeface="Arial" panose="020B0604020202020204" pitchFamily="34" charset="0"/>
              </a:rPr>
              <a:t>Fifth Discipline</a:t>
            </a:r>
          </a:p>
        </p:txBody>
      </p:sp>
      <p:sp>
        <p:nvSpPr>
          <p:cNvPr id="3" name="Content Placeholder 2"/>
          <p:cNvSpPr>
            <a:spLocks noGrp="1"/>
          </p:cNvSpPr>
          <p:nvPr>
            <p:ph idx="1"/>
          </p:nvPr>
        </p:nvSpPr>
        <p:spPr>
          <a:xfrm>
            <a:off x="982133" y="548680"/>
            <a:ext cx="4309947" cy="5616624"/>
          </a:xfrm>
        </p:spPr>
        <p:txBody>
          <a:bodyPr>
            <a:normAutofit/>
          </a:bodyPr>
          <a:lstStyle/>
          <a:p>
            <a:pPr algn="just"/>
            <a:r>
              <a:rPr lang="en-US" sz="2000" b="1" dirty="0">
                <a:latin typeface="Arial" panose="020B0604020202020204" pitchFamily="34" charset="0"/>
                <a:cs typeface="Arial" panose="020B0604020202020204" pitchFamily="34" charset="0"/>
              </a:rPr>
              <a:t>Pratyahara</a:t>
            </a:r>
            <a:r>
              <a:rPr lang="en-US" sz="2000" dirty="0">
                <a:latin typeface="Arial" panose="020B0604020202020204" pitchFamily="34" charset="0"/>
                <a:cs typeface="Arial" panose="020B0604020202020204" pitchFamily="34" charset="0"/>
              </a:rPr>
              <a:t>-Pratyahara consists of withdrawing the senses from their respective external objects and keeping them under the control of  mind. When the senses are effectively controlled by the mind, they follow, not their natural objects, but the mind itself. So in this state the mind is not disturbed by sights, sounds etc.</a:t>
            </a:r>
          </a:p>
        </p:txBody>
      </p:sp>
      <p:pic>
        <p:nvPicPr>
          <p:cNvPr id="5" name="Picture 4">
            <a:extLst>
              <a:ext uri="{FF2B5EF4-FFF2-40B4-BE49-F238E27FC236}">
                <a16:creationId xmlns:a16="http://schemas.microsoft.com/office/drawing/2014/main" id="{68BE5806-FF6E-D9E7-38A3-4A9AFC3AC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400" y="1628800"/>
            <a:ext cx="2752080"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268759"/>
          </a:xfrm>
        </p:spPr>
        <p:txBody>
          <a:bodyPr>
            <a:normAutofit/>
          </a:bodyPr>
          <a:lstStyle/>
          <a:p>
            <a:r>
              <a:rPr lang="en-US" sz="3200" b="1" dirty="0">
                <a:latin typeface="Arial" panose="020B0604020202020204" pitchFamily="34" charset="0"/>
                <a:cs typeface="Arial" panose="020B0604020202020204" pitchFamily="34" charset="0"/>
              </a:rPr>
              <a:t>Sixth Discipline</a:t>
            </a:r>
          </a:p>
        </p:txBody>
      </p:sp>
      <p:sp>
        <p:nvSpPr>
          <p:cNvPr id="3" name="Content Placeholder 2"/>
          <p:cNvSpPr>
            <a:spLocks noGrp="1"/>
          </p:cNvSpPr>
          <p:nvPr>
            <p:ph idx="1"/>
          </p:nvPr>
        </p:nvSpPr>
        <p:spPr>
          <a:xfrm>
            <a:off x="982133" y="-387424"/>
            <a:ext cx="4669987" cy="7128792"/>
          </a:xfrm>
        </p:spPr>
        <p:txBody>
          <a:bodyPr/>
          <a:lstStyle/>
          <a:p>
            <a:pPr algn="just"/>
            <a:r>
              <a:rPr lang="en-US" dirty="0"/>
              <a:t> </a:t>
            </a:r>
            <a:r>
              <a:rPr lang="en-US" sz="2000" b="1" dirty="0">
                <a:latin typeface="Arial" panose="020B0604020202020204" pitchFamily="34" charset="0"/>
                <a:cs typeface="Arial" panose="020B0604020202020204" pitchFamily="34" charset="0"/>
              </a:rPr>
              <a:t>Dharana</a:t>
            </a:r>
            <a:r>
              <a:rPr lang="en-US" sz="2000" dirty="0">
                <a:latin typeface="Arial" panose="020B0604020202020204" pitchFamily="34" charset="0"/>
                <a:cs typeface="Arial" panose="020B0604020202020204" pitchFamily="34" charset="0"/>
              </a:rPr>
              <a:t>-Dharana or attention is a mental discipline which consists in holding[dharana]or fixing the mind {</a:t>
            </a:r>
            <a:r>
              <a:rPr lang="en-US" sz="2000" b="1" dirty="0" err="1">
                <a:latin typeface="Arial" panose="020B0604020202020204" pitchFamily="34" charset="0"/>
                <a:cs typeface="Arial" panose="020B0604020202020204" pitchFamily="34" charset="0"/>
              </a:rPr>
              <a:t>chitta</a:t>
            </a:r>
            <a:r>
              <a:rPr lang="en-US" sz="2000" dirty="0">
                <a:latin typeface="Arial" panose="020B0604020202020204" pitchFamily="34" charset="0"/>
                <a:cs typeface="Arial" panose="020B0604020202020204" pitchFamily="34" charset="0"/>
              </a:rPr>
              <a:t>}on the desired object. The object thus attended to may be a part of one’s body like one’s navel, the midpoint of the eyebrows etc. or it may be external to the body like the moon, the images of gods etc.</a:t>
            </a:r>
          </a:p>
        </p:txBody>
      </p:sp>
      <p:pic>
        <p:nvPicPr>
          <p:cNvPr id="5" name="Picture 4">
            <a:extLst>
              <a:ext uri="{FF2B5EF4-FFF2-40B4-BE49-F238E27FC236}">
                <a16:creationId xmlns:a16="http://schemas.microsoft.com/office/drawing/2014/main" id="{03768855-ADB8-E61F-1053-CFFF63E1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22" y="1772816"/>
            <a:ext cx="2005918"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16633"/>
            <a:ext cx="7704667" cy="936103"/>
          </a:xfrm>
        </p:spPr>
        <p:txBody>
          <a:bodyPr/>
          <a:lstStyle/>
          <a:p>
            <a:r>
              <a:rPr lang="en-US" dirty="0"/>
              <a:t>Seventh Discipline</a:t>
            </a:r>
          </a:p>
        </p:txBody>
      </p:sp>
      <p:sp>
        <p:nvSpPr>
          <p:cNvPr id="3" name="Content Placeholder 2"/>
          <p:cNvSpPr>
            <a:spLocks noGrp="1"/>
          </p:cNvSpPr>
          <p:nvPr>
            <p:ph idx="1"/>
          </p:nvPr>
        </p:nvSpPr>
        <p:spPr>
          <a:xfrm>
            <a:off x="982133" y="1052735"/>
            <a:ext cx="4453963" cy="4523883"/>
          </a:xfrm>
        </p:spPr>
        <p:txBody>
          <a:bodyPr/>
          <a:lstStyle/>
          <a:p>
            <a:pPr algn="just"/>
            <a:r>
              <a:rPr lang="en-US" sz="2000" b="1" dirty="0">
                <a:latin typeface="Arial" panose="020B0604020202020204" pitchFamily="34" charset="0"/>
                <a:cs typeface="Arial" panose="020B0604020202020204" pitchFamily="34" charset="0"/>
              </a:rPr>
              <a:t>Dhyana</a:t>
            </a:r>
            <a:r>
              <a:rPr lang="en-US" dirty="0"/>
              <a:t>-Dhyana or meditation is the next step. It means the even flow of thought about ,or rather, round about, the object of attention. It is the steadfast contemplation of the object without any break or any disturbance.</a:t>
            </a:r>
          </a:p>
        </p:txBody>
      </p:sp>
      <p:pic>
        <p:nvPicPr>
          <p:cNvPr id="5" name="Picture 4">
            <a:extLst>
              <a:ext uri="{FF2B5EF4-FFF2-40B4-BE49-F238E27FC236}">
                <a16:creationId xmlns:a16="http://schemas.microsoft.com/office/drawing/2014/main" id="{23954700-BE19-8445-0CDE-10CAD8C72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961" y="1052736"/>
            <a:ext cx="3637620" cy="41948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8641"/>
            <a:ext cx="7704667" cy="1080119"/>
          </a:xfrm>
        </p:spPr>
        <p:txBody>
          <a:bodyPr>
            <a:normAutofit/>
          </a:bodyPr>
          <a:lstStyle/>
          <a:p>
            <a:r>
              <a:rPr lang="en-US" sz="3200" b="1" dirty="0">
                <a:latin typeface="Arial" panose="020B0604020202020204" pitchFamily="34" charset="0"/>
                <a:cs typeface="Arial" panose="020B0604020202020204" pitchFamily="34" charset="0"/>
              </a:rPr>
              <a:t>Eighth Discipline</a:t>
            </a:r>
          </a:p>
        </p:txBody>
      </p:sp>
      <p:sp>
        <p:nvSpPr>
          <p:cNvPr id="3" name="Content Placeholder 2"/>
          <p:cNvSpPr>
            <a:spLocks noGrp="1"/>
          </p:cNvSpPr>
          <p:nvPr>
            <p:ph idx="1"/>
          </p:nvPr>
        </p:nvSpPr>
        <p:spPr>
          <a:xfrm>
            <a:off x="982133" y="1052737"/>
            <a:ext cx="7704667" cy="4947080"/>
          </a:xfrm>
        </p:spPr>
        <p:txBody>
          <a:bodyPr>
            <a:normAutofit/>
          </a:bodyPr>
          <a:lstStyle/>
          <a:p>
            <a:pPr algn="just"/>
            <a:r>
              <a:rPr lang="en-US" sz="2000" b="1" dirty="0">
                <a:latin typeface="Arial" panose="020B0604020202020204" pitchFamily="34" charset="0"/>
                <a:cs typeface="Arial" panose="020B0604020202020204" pitchFamily="34" charset="0"/>
              </a:rPr>
              <a:t>Samadhi</a:t>
            </a:r>
            <a:r>
              <a:rPr lang="en-US" sz="2000" dirty="0">
                <a:latin typeface="Arial" panose="020B0604020202020204" pitchFamily="34" charset="0"/>
                <a:cs typeface="Arial" panose="020B0604020202020204" pitchFamily="34" charset="0"/>
              </a:rPr>
              <a:t>-Samadhi or concentration is the final step in the practice of Yoga. In it the mind is so deeply absorbed in the object of contemplation that it loses itself in the object and has no awareness of itself. In the state of dhyana, the act and the object of thought remain distinct and separate states of consciousness. Here, only the object of thought remains shinning in the mind and we do not even know that there is a process of thought in the mind.</a:t>
            </a:r>
          </a:p>
          <a:p>
            <a:pPr algn="just"/>
            <a:r>
              <a:rPr lang="en-US" sz="2000" dirty="0">
                <a:latin typeface="Arial" panose="020B0604020202020204" pitchFamily="34" charset="0"/>
                <a:cs typeface="Arial" panose="020B0604020202020204" pitchFamily="34" charset="0"/>
              </a:rPr>
              <a:t>Last three steps in the practice is called internal means[</a:t>
            </a:r>
            <a:r>
              <a:rPr lang="en-US" sz="2000" b="1" dirty="0" err="1">
                <a:latin typeface="Arial" panose="020B0604020202020204" pitchFamily="34" charset="0"/>
                <a:cs typeface="Arial" panose="020B0604020202020204" pitchFamily="34" charset="0"/>
              </a:rPr>
              <a:t>antarangsadhana</a:t>
            </a:r>
            <a:r>
              <a:rPr lang="en-US" sz="2000" dirty="0">
                <a:latin typeface="Arial" panose="020B0604020202020204" pitchFamily="34" charset="0"/>
                <a:cs typeface="Arial" panose="020B0604020202020204" pitchFamily="34" charset="0"/>
              </a:rPr>
              <a:t>]and first five are called external means[</a:t>
            </a:r>
            <a:r>
              <a:rPr lang="en-US" sz="2000" b="1" dirty="0" err="1">
                <a:latin typeface="Arial" panose="020B0604020202020204" pitchFamily="34" charset="0"/>
                <a:cs typeface="Arial" panose="020B0604020202020204" pitchFamily="34" charset="0"/>
              </a:rPr>
              <a:t>bahirangsadhana</a:t>
            </a:r>
            <a:r>
              <a:rPr lang="en-US" sz="2000" dirty="0">
                <a:latin typeface="Arial" panose="020B0604020202020204" pitchFamily="34" charset="0"/>
                <a:cs typeface="Arial" panose="020B060402020202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B5C2CF-E27A-5690-5501-9FCE980C2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88640"/>
            <a:ext cx="7344816" cy="6408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838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77C2C-0B8F-48DE-2AC8-EBA58D9D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7789579" cy="6093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403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8641"/>
            <a:ext cx="7704667" cy="1296143"/>
          </a:xfrm>
        </p:spPr>
        <p:txBody>
          <a:bodyPr>
            <a:normAutofit/>
          </a:bodyPr>
          <a:lstStyle/>
          <a:p>
            <a:r>
              <a:rPr lang="en-US" sz="32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982133" y="1556792"/>
            <a:ext cx="5318059" cy="4248472"/>
          </a:xfrm>
        </p:spPr>
        <p:txBody>
          <a:bodyPr>
            <a:normAutofit/>
          </a:bodyPr>
          <a:lstStyle/>
          <a:p>
            <a:pPr algn="just"/>
            <a:r>
              <a:rPr lang="en-US" sz="2000" dirty="0">
                <a:latin typeface="Arial" panose="020B0604020202020204" pitchFamily="34" charset="0"/>
                <a:cs typeface="Arial" panose="020B0604020202020204" pitchFamily="34" charset="0"/>
              </a:rPr>
              <a:t>Yoga’s Philosophy is given by Maharshi Patanjali.</a:t>
            </a:r>
          </a:p>
          <a:p>
            <a:pPr algn="just"/>
            <a:r>
              <a:rPr lang="en-US" sz="2000" dirty="0">
                <a:latin typeface="Arial" panose="020B0604020202020204" pitchFamily="34" charset="0"/>
                <a:cs typeface="Arial" panose="020B0604020202020204" pitchFamily="34" charset="0"/>
              </a:rPr>
              <a:t>It is for realization of the existence of the spirit free from all the limitation of the body the senses and the mind.</a:t>
            </a:r>
          </a:p>
          <a:p>
            <a:pPr algn="just"/>
            <a:r>
              <a:rPr lang="en-US" sz="2000" dirty="0">
                <a:latin typeface="Arial" panose="020B0604020202020204" pitchFamily="34" charset="0"/>
                <a:cs typeface="Arial" panose="020B0604020202020204" pitchFamily="34" charset="0"/>
              </a:rPr>
              <a:t>It is known as the </a:t>
            </a:r>
            <a:r>
              <a:rPr lang="en-US" sz="2000" b="1" dirty="0" err="1">
                <a:latin typeface="Arial" panose="020B0604020202020204" pitchFamily="34" charset="0"/>
                <a:cs typeface="Arial" panose="020B0604020202020204" pitchFamily="34" charset="0"/>
              </a:rPr>
              <a:t>Paatanjal</a:t>
            </a:r>
            <a:r>
              <a:rPr lang="en-US" sz="2000" dirty="0">
                <a:latin typeface="Arial" panose="020B0604020202020204" pitchFamily="34" charset="0"/>
                <a:cs typeface="Arial" panose="020B0604020202020204" pitchFamily="34" charset="0"/>
              </a:rPr>
              <a:t> system.</a:t>
            </a:r>
          </a:p>
          <a:p>
            <a:pPr algn="just"/>
            <a:r>
              <a:rPr lang="en-US" sz="2000" dirty="0" err="1">
                <a:latin typeface="Arial" panose="020B0604020202020204" pitchFamily="34" charset="0"/>
                <a:cs typeface="Arial" panose="020B0604020202020204" pitchFamily="34" charset="0"/>
              </a:rPr>
              <a:t>Paatanjal</a:t>
            </a:r>
            <a:r>
              <a:rPr lang="en-US" sz="2000" dirty="0">
                <a:latin typeface="Arial" panose="020B0604020202020204" pitchFamily="34" charset="0"/>
                <a:cs typeface="Arial" panose="020B0604020202020204" pitchFamily="34" charset="0"/>
              </a:rPr>
              <a:t>-sutra or Yoga-sutra is the first book of this school of philosophy.</a:t>
            </a:r>
          </a:p>
          <a:p>
            <a:pPr algn="just"/>
            <a:r>
              <a:rPr lang="en-US" sz="2000" dirty="0">
                <a:latin typeface="Arial" panose="020B0604020202020204" pitchFamily="34" charset="0"/>
                <a:cs typeface="Arial" panose="020B0604020202020204" pitchFamily="34" charset="0"/>
              </a:rPr>
              <a:t>As long as the mind or the intellect of a man is impure and unsettled, he cannot properly understand anything profound.</a:t>
            </a:r>
          </a:p>
        </p:txBody>
      </p:sp>
      <p:pic>
        <p:nvPicPr>
          <p:cNvPr id="5" name="Picture 4">
            <a:extLst>
              <a:ext uri="{FF2B5EF4-FFF2-40B4-BE49-F238E27FC236}">
                <a16:creationId xmlns:a16="http://schemas.microsoft.com/office/drawing/2014/main" id="{544B080C-4D3B-2E8E-2849-52238DC2E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1" y="1412776"/>
            <a:ext cx="2670156"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8146A121-4F00-B0C6-3088-D7CC913C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664" y="3713317"/>
            <a:ext cx="2637692"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9863" y="692697"/>
            <a:ext cx="6948561" cy="4824536"/>
          </a:xfrm>
        </p:spPr>
        <p:txBody>
          <a:bodyPr>
            <a:normAutofit/>
          </a:bodyPr>
          <a:lstStyle/>
          <a:p>
            <a:pPr algn="just"/>
            <a:r>
              <a:rPr lang="en-US" sz="2000" dirty="0">
                <a:latin typeface="Arial" panose="020B0604020202020204" pitchFamily="34" charset="0"/>
                <a:cs typeface="Arial" panose="020B0604020202020204" pitchFamily="34" charset="0"/>
              </a:rPr>
              <a:t>We must have a pure heart and a tranquil mind if we want to know and realize the truth. The practice of Yoga is the best way of self –purification i.e. purification of the body and the intellect.</a:t>
            </a:r>
          </a:p>
          <a:p>
            <a:pPr algn="just"/>
            <a:r>
              <a:rPr lang="en-US" sz="2000" b="1" dirty="0" err="1">
                <a:latin typeface="Arial" panose="020B0604020202020204" pitchFamily="34" charset="0"/>
                <a:cs typeface="Arial" panose="020B0604020202020204" pitchFamily="34" charset="0"/>
              </a:rPr>
              <a:t>Chittavrittinirodha</a:t>
            </a:r>
            <a:r>
              <a:rPr lang="en-US" sz="2000" dirty="0">
                <a:latin typeface="Arial" panose="020B0604020202020204" pitchFamily="34" charset="0"/>
                <a:cs typeface="Arial" panose="020B0604020202020204" pitchFamily="34" charset="0"/>
              </a:rPr>
              <a:t> is Yoga.</a:t>
            </a:r>
          </a:p>
          <a:p>
            <a:pPr algn="just"/>
            <a:r>
              <a:rPr lang="en-US" sz="2000" dirty="0">
                <a:latin typeface="Arial" panose="020B0604020202020204" pitchFamily="34" charset="0"/>
                <a:cs typeface="Arial" panose="020B0604020202020204" pitchFamily="34" charset="0"/>
              </a:rPr>
              <a:t>The Yoga system lays down a practical path of self-realization.</a:t>
            </a:r>
          </a:p>
          <a:p>
            <a:pPr algn="just"/>
            <a:r>
              <a:rPr lang="en-US" sz="2000" dirty="0">
                <a:latin typeface="Arial" panose="020B0604020202020204" pitchFamily="34" charset="0"/>
                <a:cs typeface="Arial" panose="020B0604020202020204" pitchFamily="34" charset="0"/>
              </a:rPr>
              <a:t>The Yoga emphasizes the importance of the practical methods of  purification and concentration for realizing the self’s distinction from the body and mind.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7585" y="980728"/>
            <a:ext cx="7920879" cy="4824535"/>
          </a:xfrm>
        </p:spPr>
        <p:txBody>
          <a:bodyPr>
            <a:normAutofit/>
          </a:bodyPr>
          <a:lstStyle/>
          <a:p>
            <a:pPr algn="just"/>
            <a:r>
              <a:rPr lang="en-US" sz="2000" dirty="0">
                <a:latin typeface="Arial" panose="020B0604020202020204" pitchFamily="34" charset="0"/>
                <a:cs typeface="Arial" panose="020B0604020202020204" pitchFamily="34" charset="0"/>
              </a:rPr>
              <a:t>The Yoga emphasizes the importance of the practical methods of  purification and concentration for realizing the self’s distinction from the body and the mind .</a:t>
            </a:r>
          </a:p>
          <a:p>
            <a:pPr algn="just"/>
            <a:r>
              <a:rPr lang="en-US" sz="2000" dirty="0">
                <a:latin typeface="Arial" panose="020B0604020202020204" pitchFamily="34" charset="0"/>
                <a:cs typeface="Arial" panose="020B0604020202020204" pitchFamily="34" charset="0"/>
              </a:rPr>
              <a:t>A man cannot realize spiritual truths so long as his is tainted with impurities and his intellect vitiated by evil thoughts. It is in the pure heart and the clear understanding that the truth of the spirit is revealed and directly experienced.</a:t>
            </a:r>
          </a:p>
          <a:p>
            <a:pPr algn="just"/>
            <a:r>
              <a:rPr lang="en-US" sz="2000" dirty="0"/>
              <a:t>For the purification and enlightenment of </a:t>
            </a:r>
            <a:r>
              <a:rPr lang="en-US" sz="2000" dirty="0" err="1"/>
              <a:t>Chhitta</a:t>
            </a:r>
            <a:r>
              <a:rPr lang="en-US" sz="2000" dirty="0"/>
              <a:t> or the mind, for the purification and enlightenment of </a:t>
            </a:r>
            <a:r>
              <a:rPr lang="en-US" sz="2000" dirty="0" err="1"/>
              <a:t>chhitta</a:t>
            </a:r>
            <a:r>
              <a:rPr lang="en-US" sz="2000" dirty="0"/>
              <a:t> or the mind, the Yoga gives us the Eightfold means which consists of the disciplines which are mentioned in the following slides.</a:t>
            </a:r>
          </a:p>
          <a:p>
            <a:pPr algn="just"/>
            <a:endParaRPr lang="en-US" sz="2000" dirty="0"/>
          </a:p>
          <a:p>
            <a:pPr algn="just"/>
            <a:endParaRPr lang="en-US" sz="2000"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16633"/>
            <a:ext cx="7704667" cy="1440160"/>
          </a:xfrm>
        </p:spPr>
        <p:txBody>
          <a:bodyPr>
            <a:normAutofit/>
          </a:bodyPr>
          <a:lstStyle/>
          <a:p>
            <a:r>
              <a:rPr lang="en-US" sz="3200" b="1" dirty="0">
                <a:latin typeface="Arial" panose="020B0604020202020204" pitchFamily="34" charset="0"/>
                <a:cs typeface="Arial" panose="020B0604020202020204" pitchFamily="34" charset="0"/>
              </a:rPr>
              <a:t>First Discipline</a:t>
            </a:r>
          </a:p>
        </p:txBody>
      </p:sp>
      <p:sp>
        <p:nvSpPr>
          <p:cNvPr id="3" name="Content Placeholder 2"/>
          <p:cNvSpPr>
            <a:spLocks noGrp="1"/>
          </p:cNvSpPr>
          <p:nvPr>
            <p:ph idx="1"/>
          </p:nvPr>
        </p:nvSpPr>
        <p:spPr>
          <a:xfrm>
            <a:off x="982133" y="1556793"/>
            <a:ext cx="7704667" cy="4443023"/>
          </a:xfrm>
        </p:spPr>
        <p:txBody>
          <a:bodyPr>
            <a:normAutofit/>
          </a:bodyPr>
          <a:lstStyle/>
          <a:p>
            <a:pPr marL="0" indent="0">
              <a:buNone/>
            </a:pPr>
            <a:r>
              <a:rPr lang="en-US" sz="2000" dirty="0">
                <a:latin typeface="Arial" panose="020B0604020202020204" pitchFamily="34" charset="0"/>
                <a:cs typeface="Arial" panose="020B0604020202020204" pitchFamily="34" charset="0"/>
              </a:rPr>
              <a:t>First discipline is </a:t>
            </a:r>
            <a:r>
              <a:rPr lang="en-US" sz="2000" b="1" dirty="0">
                <a:latin typeface="Arial" panose="020B0604020202020204" pitchFamily="34" charset="0"/>
                <a:cs typeface="Arial" panose="020B0604020202020204" pitchFamily="34" charset="0"/>
              </a:rPr>
              <a:t>Yama</a:t>
            </a:r>
            <a:r>
              <a:rPr lang="en-US" sz="2000" dirty="0">
                <a:latin typeface="Arial" panose="020B0604020202020204" pitchFamily="34" charset="0"/>
                <a:cs typeface="Arial" panose="020B0604020202020204" pitchFamily="34" charset="0"/>
              </a:rPr>
              <a:t>. It restraints consists in—</a:t>
            </a:r>
          </a:p>
          <a:p>
            <a:r>
              <a:rPr lang="en-US" sz="2000" dirty="0">
                <a:latin typeface="Arial" panose="020B0604020202020204" pitchFamily="34" charset="0"/>
                <a:cs typeface="Arial" panose="020B0604020202020204" pitchFamily="34" charset="0"/>
              </a:rPr>
              <a:t>1. </a:t>
            </a:r>
            <a:r>
              <a:rPr lang="en-US" sz="2000" b="1" dirty="0" err="1">
                <a:latin typeface="Arial" panose="020B0604020202020204" pitchFamily="34" charset="0"/>
                <a:cs typeface="Arial" panose="020B0604020202020204" pitchFamily="34" charset="0"/>
              </a:rPr>
              <a:t>Ahinsa</a:t>
            </a:r>
            <a:r>
              <a:rPr lang="en-US" sz="2000" dirty="0">
                <a:latin typeface="Arial" panose="020B0604020202020204" pitchFamily="34" charset="0"/>
                <a:cs typeface="Arial" panose="020B0604020202020204" pitchFamily="34" charset="0"/>
              </a:rPr>
              <a:t>-It is abstention from all kinds of injury to any life.</a:t>
            </a:r>
          </a:p>
          <a:p>
            <a:r>
              <a:rPr lang="en-US" sz="2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Satya</a:t>
            </a:r>
            <a:r>
              <a:rPr lang="en-US" sz="2000" dirty="0">
                <a:latin typeface="Arial" panose="020B0604020202020204" pitchFamily="34" charset="0"/>
                <a:cs typeface="Arial" panose="020B0604020202020204" pitchFamily="34" charset="0"/>
              </a:rPr>
              <a:t>-It is truthfulness in thought and speech.</a:t>
            </a:r>
          </a:p>
          <a:p>
            <a:r>
              <a:rPr lang="en-US" sz="2000" dirty="0">
                <a:latin typeface="Arial" panose="020B0604020202020204" pitchFamily="34" charset="0"/>
                <a:cs typeface="Arial" panose="020B0604020202020204" pitchFamily="34" charset="0"/>
              </a:rPr>
              <a:t>3. </a:t>
            </a:r>
            <a:r>
              <a:rPr lang="en-US" sz="2000" b="1" dirty="0" err="1">
                <a:latin typeface="Arial" panose="020B0604020202020204" pitchFamily="34" charset="0"/>
                <a:cs typeface="Arial" panose="020B0604020202020204" pitchFamily="34" charset="0"/>
              </a:rPr>
              <a:t>Asteya</a:t>
            </a:r>
            <a:r>
              <a:rPr lang="en-US" sz="2000" dirty="0">
                <a:latin typeface="Arial" panose="020B0604020202020204" pitchFamily="34" charset="0"/>
                <a:cs typeface="Arial" panose="020B0604020202020204" pitchFamily="34" charset="0"/>
              </a:rPr>
              <a:t>-It is non-stealing.</a:t>
            </a:r>
          </a:p>
          <a:p>
            <a:r>
              <a:rPr lang="en-US" sz="2000" dirty="0">
                <a:latin typeface="Arial" panose="020B0604020202020204" pitchFamily="34" charset="0"/>
                <a:cs typeface="Arial" panose="020B0604020202020204" pitchFamily="34" charset="0"/>
              </a:rPr>
              <a:t>4. </a:t>
            </a:r>
            <a:r>
              <a:rPr lang="en-US" sz="2000" b="1" dirty="0">
                <a:latin typeface="Arial" panose="020B0604020202020204" pitchFamily="34" charset="0"/>
                <a:cs typeface="Arial" panose="020B0604020202020204" pitchFamily="34" charset="0"/>
              </a:rPr>
              <a:t>Brahmacharya</a:t>
            </a:r>
            <a:r>
              <a:rPr lang="en-US" sz="2000" dirty="0">
                <a:latin typeface="Arial" panose="020B0604020202020204" pitchFamily="34" charset="0"/>
                <a:cs typeface="Arial" panose="020B0604020202020204" pitchFamily="34" charset="0"/>
              </a:rPr>
              <a:t>-It is control of the carnal desires and passions.</a:t>
            </a:r>
          </a:p>
          <a:p>
            <a:r>
              <a:rPr lang="en-US" sz="2000" dirty="0">
                <a:latin typeface="Arial" panose="020B0604020202020204" pitchFamily="34" charset="0"/>
                <a:cs typeface="Arial" panose="020B0604020202020204" pitchFamily="34" charset="0"/>
              </a:rPr>
              <a:t>5. </a:t>
            </a:r>
            <a:r>
              <a:rPr lang="en-US" sz="2000" b="1" dirty="0" err="1">
                <a:latin typeface="Arial" panose="020B0604020202020204" pitchFamily="34" charset="0"/>
                <a:cs typeface="Arial" panose="020B0604020202020204" pitchFamily="34" charset="0"/>
              </a:rPr>
              <a:t>Aparigraha</a:t>
            </a:r>
            <a:r>
              <a:rPr lang="en-US" sz="2000" dirty="0">
                <a:latin typeface="Arial" panose="020B0604020202020204" pitchFamily="34" charset="0"/>
                <a:cs typeface="Arial" panose="020B0604020202020204" pitchFamily="34" charset="0"/>
              </a:rPr>
              <a:t>-It is non acceptance of unnecessary gifts from other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16633"/>
            <a:ext cx="7704667" cy="950167"/>
          </a:xfrm>
        </p:spPr>
        <p:txBody>
          <a:bodyPr>
            <a:normAutofit/>
          </a:bodyPr>
          <a:lstStyle/>
          <a:p>
            <a:r>
              <a:rPr lang="en-US" sz="3200" b="1" dirty="0">
                <a:latin typeface="Arial" panose="020B0604020202020204" pitchFamily="34" charset="0"/>
                <a:cs typeface="Arial" panose="020B0604020202020204" pitchFamily="34" charset="0"/>
              </a:rPr>
              <a:t>Second Discipline</a:t>
            </a:r>
          </a:p>
        </p:txBody>
      </p:sp>
      <p:sp>
        <p:nvSpPr>
          <p:cNvPr id="3" name="Content Placeholder 2"/>
          <p:cNvSpPr>
            <a:spLocks noGrp="1"/>
          </p:cNvSpPr>
          <p:nvPr>
            <p:ph idx="1"/>
          </p:nvPr>
        </p:nvSpPr>
        <p:spPr>
          <a:xfrm>
            <a:off x="982133" y="1574800"/>
            <a:ext cx="7704667" cy="4734520"/>
          </a:xfrm>
        </p:spPr>
        <p:txBody>
          <a:bodyPr>
            <a:normAutofit fontScale="92500"/>
          </a:bodyPr>
          <a:lstStyle/>
          <a:p>
            <a:pPr marL="0" indent="0" algn="just">
              <a:buNone/>
            </a:pPr>
            <a:r>
              <a:rPr lang="en-US" sz="2000" b="1" dirty="0">
                <a:latin typeface="Arial" panose="020B0604020202020204" pitchFamily="34" charset="0"/>
                <a:cs typeface="Arial" panose="020B0604020202020204" pitchFamily="34" charset="0"/>
              </a:rPr>
              <a:t>Niyama</a:t>
            </a:r>
            <a:r>
              <a:rPr lang="en-US" sz="2000" dirty="0">
                <a:latin typeface="Arial" panose="020B0604020202020204" pitchFamily="34" charset="0"/>
                <a:cs typeface="Arial" panose="020B0604020202020204" pitchFamily="34" charset="0"/>
              </a:rPr>
              <a:t>-Second discipline is niyama. It consists in the cultivation of the following good habits-</a:t>
            </a:r>
          </a:p>
          <a:p>
            <a:pPr algn="just"/>
            <a:r>
              <a:rPr lang="en-US" sz="2000" dirty="0">
                <a:latin typeface="Arial" panose="020B0604020202020204" pitchFamily="34" charset="0"/>
                <a:cs typeface="Arial" panose="020B0604020202020204" pitchFamily="34" charset="0"/>
              </a:rPr>
              <a:t>a. </a:t>
            </a:r>
            <a:r>
              <a:rPr lang="en-US" sz="2000" b="1" dirty="0" err="1">
                <a:latin typeface="Arial" panose="020B0604020202020204" pitchFamily="34" charset="0"/>
                <a:cs typeface="Arial" panose="020B0604020202020204" pitchFamily="34" charset="0"/>
              </a:rPr>
              <a:t>Shauch</a:t>
            </a:r>
            <a:r>
              <a:rPr lang="en-US" sz="2000" dirty="0">
                <a:latin typeface="Arial" panose="020B0604020202020204" pitchFamily="34" charset="0"/>
                <a:cs typeface="Arial" panose="020B0604020202020204" pitchFamily="34" charset="0"/>
              </a:rPr>
              <a:t> or purification of the body by washing and taking pure food, purification of the mind by cultivating good emotions and sentiments such as friendliness , kindness, cheerfulness for the virtues .</a:t>
            </a:r>
          </a:p>
          <a:p>
            <a:pPr algn="just"/>
            <a:r>
              <a:rPr lang="en-US" sz="2000" dirty="0">
                <a:latin typeface="Arial" panose="020B0604020202020204" pitchFamily="34" charset="0"/>
                <a:cs typeface="Arial" panose="020B0604020202020204" pitchFamily="34" charset="0"/>
              </a:rPr>
              <a:t>b. </a:t>
            </a:r>
            <a:r>
              <a:rPr lang="en-US" sz="2000" b="1" dirty="0">
                <a:latin typeface="Arial" panose="020B0604020202020204" pitchFamily="34" charset="0"/>
                <a:cs typeface="Arial" panose="020B0604020202020204" pitchFamily="34" charset="0"/>
              </a:rPr>
              <a:t>Santosh</a:t>
            </a:r>
            <a:r>
              <a:rPr lang="en-US" sz="2000" dirty="0">
                <a:latin typeface="Arial" panose="020B0604020202020204" pitchFamily="34" charset="0"/>
                <a:cs typeface="Arial" panose="020B0604020202020204" pitchFamily="34" charset="0"/>
              </a:rPr>
              <a:t> or the habit of being content with what comes of itself without undue exertion.</a:t>
            </a:r>
          </a:p>
          <a:p>
            <a:pPr algn="just"/>
            <a:r>
              <a:rPr lang="en-US" sz="2200" dirty="0">
                <a:latin typeface="Arial" panose="020B0604020202020204" pitchFamily="34" charset="0"/>
                <a:cs typeface="Arial" panose="020B0604020202020204" pitchFamily="34" charset="0"/>
              </a:rPr>
              <a:t>c. </a:t>
            </a:r>
            <a:r>
              <a:rPr lang="en-US" sz="2200" b="1" dirty="0">
                <a:latin typeface="Arial" panose="020B0604020202020204" pitchFamily="34" charset="0"/>
                <a:cs typeface="Arial" panose="020B0604020202020204" pitchFamily="34" charset="0"/>
              </a:rPr>
              <a:t>Tapas</a:t>
            </a:r>
            <a:r>
              <a:rPr lang="en-US" sz="2200" dirty="0">
                <a:latin typeface="Arial" panose="020B0604020202020204" pitchFamily="34" charset="0"/>
                <a:cs typeface="Arial" panose="020B0604020202020204" pitchFamily="34" charset="0"/>
              </a:rPr>
              <a:t> or penance which consists in the habit of enduring cold and heat etc.</a:t>
            </a:r>
          </a:p>
          <a:p>
            <a:pPr algn="just"/>
            <a:r>
              <a:rPr lang="en-US" sz="2200" dirty="0">
                <a:latin typeface="Arial" panose="020B0604020202020204" pitchFamily="34" charset="0"/>
                <a:cs typeface="Arial" panose="020B0604020202020204" pitchFamily="34" charset="0"/>
              </a:rPr>
              <a:t>d. </a:t>
            </a:r>
            <a:r>
              <a:rPr lang="en-US" sz="2200" b="1" dirty="0" err="1">
                <a:latin typeface="Arial" panose="020B0604020202020204" pitchFamily="34" charset="0"/>
                <a:cs typeface="Arial" panose="020B0604020202020204" pitchFamily="34" charset="0"/>
              </a:rPr>
              <a:t>Svadhyaya</a:t>
            </a:r>
            <a:r>
              <a:rPr lang="en-US" sz="2200" dirty="0">
                <a:latin typeface="Arial" panose="020B0604020202020204" pitchFamily="34" charset="0"/>
                <a:cs typeface="Arial" panose="020B0604020202020204" pitchFamily="34" charset="0"/>
              </a:rPr>
              <a:t> or the regular habit of study of religious authentic books.</a:t>
            </a:r>
          </a:p>
          <a:p>
            <a:pPr algn="just"/>
            <a:r>
              <a:rPr lang="en-US" sz="2200" dirty="0">
                <a:latin typeface="Arial" panose="020B0604020202020204" pitchFamily="34" charset="0"/>
                <a:cs typeface="Arial" panose="020B0604020202020204" pitchFamily="34" charset="0"/>
              </a:rPr>
              <a:t>e. </a:t>
            </a:r>
            <a:r>
              <a:rPr lang="en-US" sz="2200" b="1" dirty="0" err="1">
                <a:latin typeface="Arial" panose="020B0604020202020204" pitchFamily="34" charset="0"/>
                <a:cs typeface="Arial" panose="020B0604020202020204" pitchFamily="34" charset="0"/>
              </a:rPr>
              <a:t>Ishwarapranidhan</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 meditation of and resignation to God.</a:t>
            </a:r>
          </a:p>
          <a:p>
            <a:pPr algn="just"/>
            <a:endParaRPr lang="en-US" sz="2000"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4625"/>
            <a:ext cx="7704667" cy="1224135"/>
          </a:xfrm>
        </p:spPr>
        <p:txBody>
          <a:bodyPr>
            <a:normAutofit/>
          </a:bodyPr>
          <a:lstStyle/>
          <a:p>
            <a:r>
              <a:rPr lang="en-US" sz="3200" b="1" dirty="0"/>
              <a:t>Third Discipline</a:t>
            </a:r>
          </a:p>
        </p:txBody>
      </p:sp>
      <p:sp>
        <p:nvSpPr>
          <p:cNvPr id="3" name="Content Placeholder 2"/>
          <p:cNvSpPr>
            <a:spLocks noGrp="1"/>
          </p:cNvSpPr>
          <p:nvPr>
            <p:ph idx="1"/>
          </p:nvPr>
        </p:nvSpPr>
        <p:spPr>
          <a:xfrm>
            <a:off x="982133" y="1412776"/>
            <a:ext cx="5390067" cy="2160240"/>
          </a:xfrm>
        </p:spPr>
        <p:txBody>
          <a:bodyPr>
            <a:normAutofit/>
          </a:bodyPr>
          <a:lstStyle/>
          <a:p>
            <a:pPr algn="just"/>
            <a:r>
              <a:rPr lang="en-US" dirty="0"/>
              <a:t> </a:t>
            </a:r>
            <a:r>
              <a:rPr lang="en-US" sz="2000" b="1" dirty="0" err="1">
                <a:latin typeface="Arial" panose="020B0604020202020204" pitchFamily="34" charset="0"/>
                <a:cs typeface="Arial" panose="020B0604020202020204" pitchFamily="34" charset="0"/>
              </a:rPr>
              <a:t>Aasan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Aasan</a:t>
            </a:r>
            <a:r>
              <a:rPr lang="en-US" sz="2000" dirty="0">
                <a:latin typeface="Arial" panose="020B0604020202020204" pitchFamily="34" charset="0"/>
                <a:cs typeface="Arial" panose="020B0604020202020204" pitchFamily="34" charset="0"/>
              </a:rPr>
              <a:t> is a discipline of the body and consists in the adoption of steady and comfortable postures. There are various kinds of </a:t>
            </a:r>
            <a:r>
              <a:rPr lang="en-US" sz="2000" dirty="0" err="1">
                <a:latin typeface="Arial" panose="020B0604020202020204" pitchFamily="34" charset="0"/>
                <a:cs typeface="Arial" panose="020B0604020202020204" pitchFamily="34" charset="0"/>
              </a:rPr>
              <a:t>aasan</a:t>
            </a:r>
            <a:r>
              <a:rPr lang="en-US" sz="2000" dirty="0">
                <a:latin typeface="Arial" panose="020B0604020202020204" pitchFamily="34" charset="0"/>
                <a:cs typeface="Arial" panose="020B0604020202020204" pitchFamily="34" charset="0"/>
              </a:rPr>
              <a:t> such as </a:t>
            </a:r>
            <a:r>
              <a:rPr lang="en-US" sz="2000" dirty="0" err="1">
                <a:latin typeface="Arial" panose="020B0604020202020204" pitchFamily="34" charset="0"/>
                <a:cs typeface="Arial" panose="020B0604020202020204" pitchFamily="34" charset="0"/>
              </a:rPr>
              <a:t>Padmasan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Dhanurasan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Bhujangasan</a:t>
            </a:r>
            <a:r>
              <a:rPr lang="en-US" sz="2000" dirty="0">
                <a:latin typeface="Arial" panose="020B0604020202020204" pitchFamily="34" charset="0"/>
                <a:cs typeface="Arial" panose="020B0604020202020204" pitchFamily="34" charset="0"/>
              </a:rPr>
              <a:t> etc.</a:t>
            </a:r>
          </a:p>
        </p:txBody>
      </p:sp>
      <p:pic>
        <p:nvPicPr>
          <p:cNvPr id="5" name="Picture 4">
            <a:extLst>
              <a:ext uri="{FF2B5EF4-FFF2-40B4-BE49-F238E27FC236}">
                <a16:creationId xmlns:a16="http://schemas.microsoft.com/office/drawing/2014/main" id="{C6908C6E-4FE0-CF52-4521-D06284E90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543" y="1484784"/>
            <a:ext cx="2633917" cy="1724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30F830B6-294F-73EF-BAF7-BF66AD6BB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33" y="3728408"/>
            <a:ext cx="2201459" cy="2636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FEE8B4C1-A541-F704-32EC-978F10DA5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208" y="3717032"/>
            <a:ext cx="2084816" cy="2615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24AB9BE8-72EA-B05F-C182-FCDDD11E5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7543" y="3648854"/>
            <a:ext cx="2201459" cy="2629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1268759"/>
          </a:xfrm>
        </p:spPr>
        <p:txBody>
          <a:bodyPr>
            <a:normAutofit/>
          </a:bodyPr>
          <a:lstStyle/>
          <a:p>
            <a:r>
              <a:rPr lang="en-US" sz="3200" b="1" dirty="0">
                <a:latin typeface="Arial" panose="020B0604020202020204" pitchFamily="34" charset="0"/>
                <a:cs typeface="Arial" panose="020B0604020202020204" pitchFamily="34" charset="0"/>
              </a:rPr>
              <a:t>Fourth Discipline</a:t>
            </a:r>
          </a:p>
        </p:txBody>
      </p:sp>
      <p:sp>
        <p:nvSpPr>
          <p:cNvPr id="3" name="Content Placeholder 2"/>
          <p:cNvSpPr>
            <a:spLocks noGrp="1"/>
          </p:cNvSpPr>
          <p:nvPr>
            <p:ph idx="1"/>
          </p:nvPr>
        </p:nvSpPr>
        <p:spPr>
          <a:xfrm>
            <a:off x="982133" y="1196752"/>
            <a:ext cx="4381955" cy="4803064"/>
          </a:xfrm>
        </p:spPr>
        <p:txBody>
          <a:bodyPr>
            <a:normAutofit lnSpcReduction="10000"/>
          </a:bodyPr>
          <a:lstStyle/>
          <a:p>
            <a:pPr algn="just"/>
            <a:r>
              <a:rPr lang="en-US" b="1" dirty="0" err="1">
                <a:latin typeface="Arial" panose="020B0604020202020204" pitchFamily="34" charset="0"/>
                <a:cs typeface="Arial" panose="020B0604020202020204" pitchFamily="34" charset="0"/>
              </a:rPr>
              <a:t>Pranayam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Pranayam</a:t>
            </a:r>
            <a:r>
              <a:rPr lang="en-US" dirty="0">
                <a:latin typeface="Arial" panose="020B0604020202020204" pitchFamily="34" charset="0"/>
                <a:cs typeface="Arial" panose="020B0604020202020204" pitchFamily="34" charset="0"/>
              </a:rPr>
              <a:t> is the regulation of the breath. It consists in suspension of the breathing process either after exhalation[</a:t>
            </a:r>
            <a:r>
              <a:rPr lang="en-US" b="1" dirty="0" err="1">
                <a:latin typeface="Arial" panose="020B0604020202020204" pitchFamily="34" charset="0"/>
                <a:cs typeface="Arial" panose="020B0604020202020204" pitchFamily="34" charset="0"/>
              </a:rPr>
              <a:t>rechak</a:t>
            </a:r>
            <a:r>
              <a:rPr lang="en-US" dirty="0">
                <a:latin typeface="Arial" panose="020B0604020202020204" pitchFamily="34" charset="0"/>
                <a:cs typeface="Arial" panose="020B0604020202020204" pitchFamily="34" charset="0"/>
              </a:rPr>
              <a:t>], or inhalation[</a:t>
            </a:r>
            <a:r>
              <a:rPr lang="en-US" b="1" dirty="0" err="1">
                <a:latin typeface="Arial" panose="020B0604020202020204" pitchFamily="34" charset="0"/>
                <a:cs typeface="Arial" panose="020B0604020202020204" pitchFamily="34" charset="0"/>
              </a:rPr>
              <a:t>purak</a:t>
            </a:r>
            <a:r>
              <a:rPr lang="en-US" dirty="0">
                <a:latin typeface="Arial" panose="020B0604020202020204" pitchFamily="34" charset="0"/>
                <a:cs typeface="Arial" panose="020B0604020202020204" pitchFamily="34" charset="0"/>
              </a:rPr>
              <a:t>], or simply by retention of the vital breath[</a:t>
            </a:r>
            <a:r>
              <a:rPr lang="en-US" b="1" dirty="0" err="1">
                <a:latin typeface="Arial" panose="020B0604020202020204" pitchFamily="34" charset="0"/>
                <a:cs typeface="Arial" panose="020B0604020202020204" pitchFamily="34" charset="0"/>
              </a:rPr>
              <a:t>kumbhak</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.That the respiratory exercise are useful for strengthening the heart and improving its function is recognized by medical men.</a:t>
            </a:r>
          </a:p>
        </p:txBody>
      </p:sp>
      <p:pic>
        <p:nvPicPr>
          <p:cNvPr id="5" name="Picture 4">
            <a:extLst>
              <a:ext uri="{FF2B5EF4-FFF2-40B4-BE49-F238E27FC236}">
                <a16:creationId xmlns:a16="http://schemas.microsoft.com/office/drawing/2014/main" id="{E6AF6193-94D1-E421-7B96-A76720988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281457"/>
            <a:ext cx="3384376" cy="4104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232</TotalTime>
  <Words>859</Words>
  <Application>Microsoft Office PowerPoint</Application>
  <PresentationFormat>On-screen Show (4:3)</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Parallax</vt:lpstr>
      <vt:lpstr>The Eightfold Means Of Yoga…</vt:lpstr>
      <vt:lpstr>PowerPoint Presentation</vt:lpstr>
      <vt:lpstr>INTRODUCTION</vt:lpstr>
      <vt:lpstr>PowerPoint Presentation</vt:lpstr>
      <vt:lpstr>PowerPoint Presentation</vt:lpstr>
      <vt:lpstr>First Discipline</vt:lpstr>
      <vt:lpstr>Second Discipline</vt:lpstr>
      <vt:lpstr>Third Discipline</vt:lpstr>
      <vt:lpstr>Fourth Discipline</vt:lpstr>
      <vt:lpstr>Fifth Discipline</vt:lpstr>
      <vt:lpstr>Sixth Discipline</vt:lpstr>
      <vt:lpstr>Seventh Discipline</vt:lpstr>
      <vt:lpstr>Eighth Discipline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919424224722</cp:lastModifiedBy>
  <cp:revision>53</cp:revision>
  <dcterms:created xsi:type="dcterms:W3CDTF">2023-07-25T15:23:52Z</dcterms:created>
  <dcterms:modified xsi:type="dcterms:W3CDTF">2023-07-30T10:15:12Z</dcterms:modified>
</cp:coreProperties>
</file>