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6" r:id="rId10"/>
    <p:sldId id="267" r:id="rId11"/>
    <p:sldId id="268" r:id="rId12"/>
    <p:sldId id="269" r:id="rId13"/>
    <p:sldId id="270" r:id="rId14"/>
    <p:sldId id="271" r:id="rId15"/>
    <p:sldId id="272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2" d="100"/>
          <a:sy n="92" d="100"/>
        </p:scale>
        <p:origin x="1186" y="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presProps" Target="presProps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tableStyles" Target="tableStyle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10" Type="http://schemas.openxmlformats.org/officeDocument/2006/relationships/slide" Target="slides/slide9.xml" /><Relationship Id="rId19" Type="http://schemas.openxmlformats.org/officeDocument/2006/relationships/theme" Target="theme/theme1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8FF9D13-629B-4E57-B1F1-FEBBF9537A5C}" type="datetimeFigureOut">
              <a:rPr lang="en-US" smtClean="0"/>
              <a:pPr/>
              <a:t>7/30/2023</a:t>
            </a:fld>
            <a:endParaRPr lang="en-IN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IN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C1C1CC1-C96D-4656-9036-59EC7B33E50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F9D13-629B-4E57-B1F1-FEBBF9537A5C}" type="datetimeFigureOut">
              <a:rPr lang="en-US" smtClean="0"/>
              <a:pPr/>
              <a:t>7/30/2023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C1CC1-C96D-4656-9036-59EC7B33E50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F9D13-629B-4E57-B1F1-FEBBF9537A5C}" type="datetimeFigureOut">
              <a:rPr lang="en-US" smtClean="0"/>
              <a:pPr/>
              <a:t>7/30/2023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C1CC1-C96D-4656-9036-59EC7B33E50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F9D13-629B-4E57-B1F1-FEBBF9537A5C}" type="datetimeFigureOut">
              <a:rPr lang="en-US" smtClean="0"/>
              <a:pPr/>
              <a:t>7/30/2023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C1CC1-C96D-4656-9036-59EC7B33E50E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F9D13-629B-4E57-B1F1-FEBBF9537A5C}" type="datetimeFigureOut">
              <a:rPr lang="en-US" smtClean="0"/>
              <a:pPr/>
              <a:t>7/30/2023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C1CC1-C96D-4656-9036-59EC7B33E50E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F9D13-629B-4E57-B1F1-FEBBF9537A5C}" type="datetimeFigureOut">
              <a:rPr lang="en-US" smtClean="0"/>
              <a:pPr/>
              <a:t>7/30/2023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C1CC1-C96D-4656-9036-59EC7B33E50E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F9D13-629B-4E57-B1F1-FEBBF9537A5C}" type="datetimeFigureOut">
              <a:rPr lang="en-US" smtClean="0"/>
              <a:pPr/>
              <a:t>7/30/2023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C1CC1-C96D-4656-9036-59EC7B33E50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F9D13-629B-4E57-B1F1-FEBBF9537A5C}" type="datetimeFigureOut">
              <a:rPr lang="en-US" smtClean="0"/>
              <a:pPr/>
              <a:t>7/30/2023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C1CC1-C96D-4656-9036-59EC7B33E50E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F9D13-629B-4E57-B1F1-FEBBF9537A5C}" type="datetimeFigureOut">
              <a:rPr lang="en-US" smtClean="0"/>
              <a:pPr/>
              <a:t>7/30/2023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C1CC1-C96D-4656-9036-59EC7B33E50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58FF9D13-629B-4E57-B1F1-FEBBF9537A5C}" type="datetimeFigureOut">
              <a:rPr lang="en-US" smtClean="0"/>
              <a:pPr/>
              <a:t>7/30/2023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C1CC1-C96D-4656-9036-59EC7B33E50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8FF9D13-629B-4E57-B1F1-FEBBF9537A5C}" type="datetimeFigureOut">
              <a:rPr lang="en-US" smtClean="0"/>
              <a:pPr/>
              <a:t>7/30/2023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C1C1CC1-C96D-4656-9036-59EC7B33E50E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image" Target="../media/image1.jpeg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8FF9D13-629B-4E57-B1F1-FEBBF9537A5C}" type="datetimeFigureOut">
              <a:rPr lang="en-US" smtClean="0"/>
              <a:pPr/>
              <a:t>7/30/2023</a:t>
            </a:fld>
            <a:endParaRPr lang="en-IN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IN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C1C1CC1-C96D-4656-9036-59EC7B33E50E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6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7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6863"/>
            <a:ext cx="8229600" cy="987591"/>
          </a:xfrm>
        </p:spPr>
        <p:txBody>
          <a:bodyPr>
            <a:normAutofit/>
          </a:bodyPr>
          <a:lstStyle/>
          <a:p>
            <a:pPr algn="ctr"/>
            <a:r>
              <a:rPr lang="en-US" sz="4400" u="sng" dirty="0">
                <a:solidFill>
                  <a:srgbClr val="FFFF00"/>
                </a:solidFill>
                <a:effectLst/>
                <a:latin typeface="Aharoni" pitchFamily="2" charset="-79"/>
                <a:cs typeface="Aharoni" pitchFamily="2" charset="-79"/>
              </a:rPr>
              <a:t>Triratnas Of Jainism</a:t>
            </a:r>
            <a:endParaRPr lang="en-IN" sz="4400" u="sng" dirty="0">
              <a:solidFill>
                <a:srgbClr val="FFFF00"/>
              </a:solidFill>
              <a:effectLst/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5" name="Picture 4" descr="images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1285846" y="908720"/>
            <a:ext cx="6429419" cy="3960441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4860032" y="5445224"/>
            <a:ext cx="4283968" cy="112704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>
                <a:solidFill>
                  <a:srgbClr val="FFFF00"/>
                </a:solidFill>
              </a:rPr>
              <a:t>Presented By- </a:t>
            </a:r>
          </a:p>
          <a:p>
            <a:r>
              <a:rPr lang="en-US" sz="2000" b="1" dirty="0">
                <a:solidFill>
                  <a:srgbClr val="FFFF00"/>
                </a:solidFill>
              </a:rPr>
              <a:t>Dr. Ranjana Sharma</a:t>
            </a:r>
          </a:p>
          <a:p>
            <a:r>
              <a:rPr lang="en-US" sz="2000" b="1" dirty="0">
                <a:solidFill>
                  <a:srgbClr val="FFFF00"/>
                </a:solidFill>
              </a:rPr>
              <a:t>Head Dept. of Philosophy, Durga Mahavidyalaya</a:t>
            </a:r>
          </a:p>
          <a:p>
            <a:r>
              <a:rPr lang="en-US" sz="2000" b="1" dirty="0">
                <a:solidFill>
                  <a:srgbClr val="FFFF00"/>
                </a:solidFill>
              </a:rPr>
              <a:t>Raipur, C.G.</a:t>
            </a:r>
            <a:endParaRPr lang="en-IN" sz="20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diamond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/>
              <a:t>Abstinence from all “Injuries to life”.</a:t>
            </a:r>
          </a:p>
          <a:p>
            <a:pPr algn="just"/>
            <a:r>
              <a:rPr lang="en-US" dirty="0"/>
              <a:t>Jain </a:t>
            </a:r>
            <a:r>
              <a:rPr lang="en-US" dirty="0" err="1"/>
              <a:t>Darshniks</a:t>
            </a:r>
            <a:r>
              <a:rPr lang="en-US" dirty="0"/>
              <a:t> believe in moving beings[</a:t>
            </a:r>
            <a:r>
              <a:rPr lang="en-US" dirty="0" err="1"/>
              <a:t>trasa</a:t>
            </a:r>
            <a:r>
              <a:rPr lang="en-US" dirty="0"/>
              <a:t>] as well as in non moving beings[</a:t>
            </a:r>
            <a:r>
              <a:rPr lang="en-US" dirty="0" err="1"/>
              <a:t>sthavara</a:t>
            </a:r>
            <a:r>
              <a:rPr lang="en-US" dirty="0"/>
              <a:t>].</a:t>
            </a:r>
          </a:p>
          <a:p>
            <a:pPr algn="just"/>
            <a:r>
              <a:rPr lang="en-US" dirty="0"/>
              <a:t>Non moving ones [</a:t>
            </a:r>
            <a:r>
              <a:rPr lang="en-US" dirty="0" err="1"/>
              <a:t>sthavara</a:t>
            </a:r>
            <a:r>
              <a:rPr lang="en-US" dirty="0"/>
              <a:t>]live in Plants and other </a:t>
            </a:r>
            <a:r>
              <a:rPr lang="en-US" dirty="0" err="1"/>
              <a:t>Panchtatva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Ahimsa should not only be for Moving creatures but also for Non moving ones.</a:t>
            </a:r>
          </a:p>
          <a:p>
            <a:pPr algn="just"/>
            <a:r>
              <a:rPr lang="en-US" dirty="0"/>
              <a:t>Neither one should think , speak nor do </a:t>
            </a:r>
            <a:r>
              <a:rPr lang="en-US" dirty="0" err="1"/>
              <a:t>Hinsa</a:t>
            </a:r>
            <a:r>
              <a:rPr lang="en-US" dirty="0"/>
              <a:t>  nor permit or encourage others for violence.</a:t>
            </a:r>
            <a:endParaRPr lang="en-IN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u="sng" dirty="0" err="1"/>
              <a:t>Ahinsa</a:t>
            </a:r>
            <a:endParaRPr lang="en-IN" sz="4000" u="sng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2400" dirty="0"/>
              <a:t>Abstinence from “Falsehood” .</a:t>
            </a:r>
          </a:p>
          <a:p>
            <a:pPr algn="just"/>
            <a:r>
              <a:rPr lang="en-US" sz="2400" dirty="0"/>
              <a:t>Truthfulness is not speaking what is only true but speaking what is true as well as good and pleasant.</a:t>
            </a:r>
          </a:p>
          <a:p>
            <a:pPr algn="just"/>
            <a:r>
              <a:rPr lang="en-US" sz="2400" dirty="0"/>
              <a:t>For the perfect maintenance of this vow one must conquer greed, fear,  anger and even restrain the habit of jesting.</a:t>
            </a:r>
          </a:p>
          <a:p>
            <a:pPr algn="just"/>
            <a:r>
              <a:rPr lang="en-US" sz="2400" dirty="0"/>
              <a:t>This vow also is taken very rigorously.</a:t>
            </a:r>
            <a:endParaRPr lang="en-IN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u="sng" dirty="0" err="1"/>
              <a:t>Satya</a:t>
            </a:r>
            <a:endParaRPr lang="en-IN" sz="4000" u="sng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 </a:t>
            </a:r>
            <a:r>
              <a:rPr lang="en-US" sz="2400" dirty="0"/>
              <a:t>Abstinence from “Stealing”.</a:t>
            </a:r>
          </a:p>
          <a:p>
            <a:r>
              <a:rPr lang="en-US" sz="2400" dirty="0"/>
              <a:t>This vow consists in not taking what is not given.</a:t>
            </a:r>
          </a:p>
          <a:p>
            <a:r>
              <a:rPr lang="en-US" sz="2400" dirty="0"/>
              <a:t>Jain </a:t>
            </a:r>
            <a:r>
              <a:rPr lang="en-US" sz="2400" dirty="0" err="1"/>
              <a:t>Darshniks</a:t>
            </a:r>
            <a:r>
              <a:rPr lang="en-US" sz="2400" dirty="0"/>
              <a:t> </a:t>
            </a:r>
            <a:r>
              <a:rPr lang="en-US" sz="2400" dirty="0" err="1"/>
              <a:t>recognise</a:t>
            </a:r>
            <a:r>
              <a:rPr lang="en-US" sz="2400" dirty="0"/>
              <a:t> the property of others as their lives.</a:t>
            </a:r>
          </a:p>
          <a:p>
            <a:r>
              <a:rPr lang="en-US" sz="2400" dirty="0"/>
              <a:t>Wealth is the outer life of man so to rob the wealth is to rob the life.</a:t>
            </a:r>
          </a:p>
          <a:p>
            <a:r>
              <a:rPr lang="en-US" sz="2400" dirty="0"/>
              <a:t>This vow is logically inseparable from the vow of Ahimsa.</a:t>
            </a:r>
            <a:endParaRPr lang="en-IN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u="sng" dirty="0" err="1"/>
              <a:t>Asteya</a:t>
            </a:r>
            <a:endParaRPr lang="en-IN" sz="4000" u="sng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Abstinence from “Self –Indulgence”.</a:t>
            </a:r>
          </a:p>
          <a:p>
            <a:r>
              <a:rPr lang="en-US" sz="2400" dirty="0"/>
              <a:t>To give up </a:t>
            </a:r>
            <a:r>
              <a:rPr lang="en-US" sz="2400" dirty="0" err="1"/>
              <a:t>kaam</a:t>
            </a:r>
            <a:r>
              <a:rPr lang="en-US" sz="2400" dirty="0"/>
              <a:t> [self-indulgence] of every form.</a:t>
            </a:r>
          </a:p>
          <a:p>
            <a:r>
              <a:rPr lang="en-US" sz="2400" dirty="0"/>
              <a:t>To conquer all senses.</a:t>
            </a:r>
          </a:p>
          <a:p>
            <a:r>
              <a:rPr lang="en-US" sz="2400" dirty="0"/>
              <a:t>Desist from all external , internal , subtle and gross , mundane and extra –mundane , direct and indirect forms of self –indulgence.</a:t>
            </a:r>
          </a:p>
          <a:p>
            <a:r>
              <a:rPr lang="en-US" sz="2400" dirty="0"/>
              <a:t>In speech ,in thought, in the hopes of enjoyment hereafter in heaven , even in asking or permitting others to indulge themselves is prohibited.</a:t>
            </a:r>
            <a:endParaRPr lang="en-IN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u="sng" dirty="0" err="1"/>
              <a:t>Brahmacharya</a:t>
            </a:r>
            <a:endParaRPr lang="en-IN" sz="4000" u="sng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400" dirty="0"/>
              <a:t>Abstinence from all Attachments.</a:t>
            </a:r>
          </a:p>
          <a:p>
            <a:pPr algn="just"/>
            <a:r>
              <a:rPr lang="en-US" sz="2400" dirty="0"/>
              <a:t>To give up all attachments for the objects of the five senses-pleasant sound , touch , color , taste and smell . </a:t>
            </a:r>
          </a:p>
          <a:p>
            <a:pPr algn="just"/>
            <a:r>
              <a:rPr lang="en-US" sz="2400" dirty="0"/>
              <a:t>One should abstain from hoarding.</a:t>
            </a:r>
          </a:p>
          <a:p>
            <a:pPr algn="just"/>
            <a:r>
              <a:rPr lang="en-US" sz="2400" dirty="0"/>
              <a:t>Attachment to the world’s objects means bondage .</a:t>
            </a:r>
          </a:p>
          <a:p>
            <a:pPr algn="just"/>
            <a:r>
              <a:rPr lang="en-US" sz="2400" dirty="0"/>
              <a:t>Liberation means freedom from bondage.</a:t>
            </a:r>
          </a:p>
          <a:p>
            <a:pPr algn="just"/>
            <a:r>
              <a:rPr lang="en-US" sz="2400" dirty="0"/>
              <a:t>Liberation is impossible without the withdrawal of attachment of worldly objects.</a:t>
            </a:r>
            <a:endParaRPr lang="en-IN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u="sng" dirty="0" err="1"/>
              <a:t>Aparigrah</a:t>
            </a:r>
            <a:endParaRPr lang="en-IN" sz="4000" u="sng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785926"/>
            <a:ext cx="8229600" cy="3000396"/>
          </a:xfrm>
        </p:spPr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Thank You…..</a:t>
            </a:r>
            <a:endParaRPr lang="en-IN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400" dirty="0"/>
              <a:t>There are 24 Tirthankars in Jainism.</a:t>
            </a:r>
          </a:p>
          <a:p>
            <a:pPr algn="just"/>
            <a:r>
              <a:rPr lang="en-US" sz="2400" dirty="0"/>
              <a:t>The name of the first </a:t>
            </a:r>
            <a:r>
              <a:rPr lang="en-US" sz="2400" dirty="0" err="1"/>
              <a:t>Tirthankar</a:t>
            </a:r>
            <a:r>
              <a:rPr lang="en-US" sz="2400" dirty="0"/>
              <a:t> was </a:t>
            </a:r>
            <a:r>
              <a:rPr lang="en-US" sz="2400" dirty="0" err="1"/>
              <a:t>Rishabhdev</a:t>
            </a:r>
            <a:r>
              <a:rPr lang="en-US" sz="2400" dirty="0"/>
              <a:t>.</a:t>
            </a:r>
          </a:p>
          <a:p>
            <a:pPr algn="just"/>
            <a:r>
              <a:rPr lang="en-US" sz="2400" dirty="0" err="1"/>
              <a:t>Vardhaman</a:t>
            </a:r>
            <a:r>
              <a:rPr lang="en-US" sz="2400" dirty="0"/>
              <a:t> </a:t>
            </a:r>
            <a:r>
              <a:rPr lang="en-US" sz="2400" dirty="0" err="1"/>
              <a:t>Mahavira</a:t>
            </a:r>
            <a:r>
              <a:rPr lang="en-US" sz="2400" dirty="0"/>
              <a:t> was the last </a:t>
            </a:r>
            <a:r>
              <a:rPr lang="en-US" sz="2400" dirty="0" err="1"/>
              <a:t>Tirthankar</a:t>
            </a:r>
            <a:r>
              <a:rPr lang="en-US" sz="2400" dirty="0"/>
              <a:t>.</a:t>
            </a:r>
          </a:p>
          <a:p>
            <a:pPr algn="just"/>
            <a:r>
              <a:rPr lang="en-US" sz="2400" dirty="0"/>
              <a:t>He is said to have lived in the 6</a:t>
            </a:r>
            <a:r>
              <a:rPr lang="en-US" sz="2400" baseline="30000" dirty="0"/>
              <a:t>th</a:t>
            </a:r>
            <a:r>
              <a:rPr lang="en-US" sz="2400" dirty="0"/>
              <a:t> century B. C. </a:t>
            </a:r>
          </a:p>
          <a:p>
            <a:pPr algn="just"/>
            <a:r>
              <a:rPr lang="en-US" sz="2400" dirty="0" err="1"/>
              <a:t>Parshvanath</a:t>
            </a:r>
            <a:r>
              <a:rPr lang="en-US" sz="2400" dirty="0"/>
              <a:t>, the 23rd </a:t>
            </a:r>
            <a:r>
              <a:rPr lang="en-US" sz="2400" dirty="0" err="1"/>
              <a:t>Tirthankar</a:t>
            </a:r>
            <a:r>
              <a:rPr lang="en-US" sz="2400" dirty="0"/>
              <a:t> lived in the 9th century B.C. </a:t>
            </a:r>
          </a:p>
          <a:p>
            <a:pPr algn="just"/>
            <a:r>
              <a:rPr lang="en-US" sz="2400" dirty="0"/>
              <a:t>The other 22 Tirthankars belong to the prehistoric period.</a:t>
            </a:r>
            <a:endParaRPr lang="en-IN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642918"/>
            <a:ext cx="8229600" cy="70328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u="sng" dirty="0"/>
              <a:t>Historical Background</a:t>
            </a:r>
            <a:br>
              <a:rPr lang="en-US" dirty="0"/>
            </a:br>
            <a:endParaRPr lang="en-IN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400" dirty="0"/>
              <a:t>“</a:t>
            </a:r>
            <a:r>
              <a:rPr lang="en-US" sz="2400" dirty="0" err="1"/>
              <a:t>Triratna</a:t>
            </a:r>
            <a:r>
              <a:rPr lang="en-US" sz="2400" dirty="0"/>
              <a:t>” is the “Path to Liberation”.</a:t>
            </a:r>
          </a:p>
          <a:p>
            <a:pPr algn="just"/>
            <a:r>
              <a:rPr lang="en-US" sz="2400" dirty="0"/>
              <a:t>Liberation is the complete dissociation of the soul from matter.</a:t>
            </a:r>
          </a:p>
          <a:p>
            <a:pPr algn="just"/>
            <a:r>
              <a:rPr lang="en-US" sz="2400" dirty="0"/>
              <a:t>This stops the influx of new matter into the soul.</a:t>
            </a:r>
          </a:p>
          <a:p>
            <a:pPr algn="just"/>
            <a:r>
              <a:rPr lang="en-US" sz="2400" dirty="0"/>
              <a:t>This completely eliminates the matter which had been already attached to the soul.</a:t>
            </a:r>
          </a:p>
          <a:p>
            <a:pPr algn="just"/>
            <a:r>
              <a:rPr lang="en-US" sz="2400" dirty="0"/>
              <a:t>Samyag Darshan, Samyag Gyan, Samyag Charitra are the Triratnas of Jainism. </a:t>
            </a:r>
            <a:endParaRPr lang="en-IN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642918"/>
            <a:ext cx="8229600" cy="77472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		 				 		</a:t>
            </a:r>
            <a:r>
              <a:rPr lang="en-US" sz="4400" u="sng" dirty="0"/>
              <a:t>What is </a:t>
            </a:r>
            <a:r>
              <a:rPr lang="en-US" sz="4400" u="sng" dirty="0" err="1"/>
              <a:t>Triratna</a:t>
            </a:r>
            <a:r>
              <a:rPr lang="en-US" sz="4400" u="sng" dirty="0"/>
              <a:t>?</a:t>
            </a:r>
            <a:r>
              <a:rPr lang="en-US" dirty="0"/>
              <a:t>					</a:t>
            </a:r>
            <a:br>
              <a:rPr lang="en-US" dirty="0"/>
            </a:br>
            <a:endParaRPr lang="en-IN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400" dirty="0"/>
              <a:t>Samyag Darshan means right faith.</a:t>
            </a:r>
          </a:p>
          <a:p>
            <a:pPr algn="just"/>
            <a:r>
              <a:rPr lang="en-US" sz="2400" dirty="0"/>
              <a:t>We must have faith in the competence of these Teachers i.e. Tirthankars.</a:t>
            </a:r>
          </a:p>
          <a:p>
            <a:pPr algn="just"/>
            <a:r>
              <a:rPr lang="en-US" sz="2400" dirty="0"/>
              <a:t>We must have faith in their teachings.</a:t>
            </a:r>
          </a:p>
          <a:p>
            <a:pPr algn="just"/>
            <a:r>
              <a:rPr lang="en-US" sz="2400" dirty="0"/>
              <a:t>Jain </a:t>
            </a:r>
            <a:r>
              <a:rPr lang="en-US" sz="2400" dirty="0" err="1"/>
              <a:t>Darshnik</a:t>
            </a:r>
            <a:r>
              <a:rPr lang="en-US" sz="2400" dirty="0"/>
              <a:t> </a:t>
            </a:r>
            <a:r>
              <a:rPr lang="en-US" sz="2400" dirty="0" err="1"/>
              <a:t>Umaswami</a:t>
            </a:r>
            <a:r>
              <a:rPr lang="en-US" sz="2400" dirty="0"/>
              <a:t> defines Right Faith as the attitude of respect [shraddha] towards Truth.</a:t>
            </a:r>
          </a:p>
          <a:p>
            <a:pPr algn="just"/>
            <a:r>
              <a:rPr lang="en-US" sz="2400" dirty="0"/>
              <a:t>Faith may be inborn or it may be acquired by learning or culture.</a:t>
            </a:r>
            <a:endParaRPr lang="en-IN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/>
              <a:t>Samyag Darshan</a:t>
            </a:r>
            <a:endParaRPr lang="en-IN" u="sng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2400" dirty="0"/>
              <a:t>“Samyag Gyan” means “Right Knowledge”.</a:t>
            </a:r>
          </a:p>
          <a:p>
            <a:pPr algn="just"/>
            <a:r>
              <a:rPr lang="en-US" sz="2400" dirty="0"/>
              <a:t>The right knowledge is about the real nature of </a:t>
            </a:r>
            <a:r>
              <a:rPr lang="en-US" sz="2400" dirty="0" err="1"/>
              <a:t>Jiva</a:t>
            </a:r>
            <a:r>
              <a:rPr lang="en-US" sz="2400" dirty="0"/>
              <a:t> and  </a:t>
            </a:r>
            <a:r>
              <a:rPr lang="en-US" sz="2400" dirty="0" err="1"/>
              <a:t>Ajiva</a:t>
            </a:r>
            <a:r>
              <a:rPr lang="en-US" sz="2400" dirty="0"/>
              <a:t>.</a:t>
            </a:r>
          </a:p>
          <a:p>
            <a:pPr algn="just"/>
            <a:r>
              <a:rPr lang="en-US" sz="2400" dirty="0"/>
              <a:t>This right knowledge is free from doubt, error and uncertainty.</a:t>
            </a:r>
          </a:p>
          <a:p>
            <a:pPr algn="just"/>
            <a:r>
              <a:rPr lang="en-US" sz="2400" dirty="0"/>
              <a:t>A </a:t>
            </a:r>
            <a:r>
              <a:rPr lang="en-US" sz="2400" dirty="0" err="1"/>
              <a:t>Jiva</a:t>
            </a:r>
            <a:r>
              <a:rPr lang="en-US" sz="2400" dirty="0"/>
              <a:t> or a soul is a conscious substance.</a:t>
            </a:r>
          </a:p>
          <a:p>
            <a:pPr algn="just"/>
            <a:r>
              <a:rPr lang="en-US" sz="2400" dirty="0"/>
              <a:t>The soul is eternal and different from the body.</a:t>
            </a:r>
          </a:p>
          <a:p>
            <a:pPr algn="just">
              <a:buNone/>
            </a:pPr>
            <a:endParaRPr lang="en-IN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u="sng" dirty="0"/>
              <a:t>Samyag Gyan</a:t>
            </a:r>
            <a:endParaRPr lang="en-IN" sz="4000" u="sng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400" dirty="0"/>
              <a:t>“Samyag Charitra” means “Right Conducts”.</a:t>
            </a:r>
          </a:p>
          <a:p>
            <a:pPr algn="just"/>
            <a:r>
              <a:rPr lang="en-US" sz="2400" dirty="0"/>
              <a:t>Good conduct helps the self to get rid of the karmas that lead to bondage and sufferings.</a:t>
            </a:r>
          </a:p>
          <a:p>
            <a:pPr algn="just"/>
            <a:r>
              <a:rPr lang="en-US" sz="2400" dirty="0"/>
              <a:t>This good conduct stops the influx of new karmas and eradicates the old one.</a:t>
            </a:r>
          </a:p>
          <a:p>
            <a:pPr algn="just"/>
            <a:r>
              <a:rPr lang="en-US" sz="2400" dirty="0"/>
              <a:t>It means one should follow the Five Great Vows[</a:t>
            </a:r>
            <a:r>
              <a:rPr lang="en-US" sz="2400" dirty="0" err="1"/>
              <a:t>Panch</a:t>
            </a:r>
            <a:r>
              <a:rPr lang="en-US" sz="2400" dirty="0"/>
              <a:t> </a:t>
            </a:r>
            <a:r>
              <a:rPr lang="en-US" sz="2400" dirty="0" err="1"/>
              <a:t>Mahavrat</a:t>
            </a:r>
            <a:r>
              <a:rPr lang="en-US" sz="2400" dirty="0"/>
              <a:t>].</a:t>
            </a:r>
          </a:p>
          <a:p>
            <a:pPr algn="just"/>
            <a:r>
              <a:rPr lang="en-US" sz="2400" dirty="0"/>
              <a:t>Some believers of Jainism believe in </a:t>
            </a:r>
            <a:r>
              <a:rPr lang="en-US" sz="2400" dirty="0" err="1"/>
              <a:t>Practising</a:t>
            </a:r>
            <a:r>
              <a:rPr lang="en-US" sz="2400" dirty="0"/>
              <a:t> extreme carefulness in walking ,speaking , receiving  alms and answering calls of nature.</a:t>
            </a:r>
          </a:p>
          <a:p>
            <a:pPr algn="just">
              <a:buNone/>
            </a:pPr>
            <a:endParaRPr lang="en-US" dirty="0"/>
          </a:p>
          <a:p>
            <a:pPr algn="just"/>
            <a:endParaRPr lang="en-IN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u="sng" dirty="0"/>
              <a:t>Samyag Charitra</a:t>
            </a:r>
            <a:endParaRPr lang="en-IN" sz="4000" u="sng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857232"/>
            <a:ext cx="9144000" cy="5149868"/>
          </a:xfrm>
        </p:spPr>
        <p:txBody>
          <a:bodyPr>
            <a:normAutofit/>
          </a:bodyPr>
          <a:lstStyle/>
          <a:p>
            <a:r>
              <a:rPr lang="en-US" sz="2400" dirty="0"/>
              <a:t>Practice restraint of thoughts, speech and bodily movements.</a:t>
            </a:r>
          </a:p>
          <a:p>
            <a:r>
              <a:rPr lang="en-US" sz="2400" dirty="0"/>
              <a:t>Practice Ten </a:t>
            </a:r>
            <a:r>
              <a:rPr lang="en-US" sz="2400" dirty="0" err="1"/>
              <a:t>Dharmas</a:t>
            </a:r>
            <a:r>
              <a:rPr lang="en-US" sz="2400" dirty="0"/>
              <a:t>– Forgiveness,Humility,Straightforwardness,Truthfulness,Cleanliness,Self-restraint,Austerity[internal and external],Sacrifice, Non-attachment and Celibacy.</a:t>
            </a:r>
          </a:p>
          <a:p>
            <a:r>
              <a:rPr lang="en-US" sz="2400" dirty="0"/>
              <a:t>Meditate on the truth taught regarding the self and the world.</a:t>
            </a:r>
          </a:p>
          <a:p>
            <a:r>
              <a:rPr lang="en-US" sz="2400" dirty="0"/>
              <a:t>Conquer through fortitude all pains and discomforts that arise from hunger , thirst, heat, </a:t>
            </a:r>
            <a:r>
              <a:rPr lang="en-US" sz="2400" dirty="0" err="1"/>
              <a:t>cold,etc</a:t>
            </a:r>
            <a:r>
              <a:rPr lang="en-US" sz="2400" dirty="0"/>
              <a:t>.</a:t>
            </a:r>
          </a:p>
          <a:p>
            <a:pPr algn="just"/>
            <a:endParaRPr lang="en-US" sz="2400" dirty="0"/>
          </a:p>
          <a:p>
            <a:pPr algn="just"/>
            <a:endParaRPr lang="en-US" sz="2400" dirty="0"/>
          </a:p>
          <a:p>
            <a:pPr algn="just"/>
            <a:endParaRPr lang="en-IN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428604"/>
            <a:ext cx="9144000" cy="5578496"/>
          </a:xfrm>
        </p:spPr>
        <p:txBody>
          <a:bodyPr>
            <a:normAutofit/>
          </a:bodyPr>
          <a:lstStyle/>
          <a:p>
            <a:pPr algn="just"/>
            <a:r>
              <a:rPr lang="en-US" sz="2400" dirty="0"/>
              <a:t>Attain Equanimity, Purity, Absence of Greed and Perfect conduct.</a:t>
            </a:r>
          </a:p>
          <a:p>
            <a:pPr algn="just"/>
            <a:r>
              <a:rPr lang="en-US" sz="2400" dirty="0"/>
              <a:t>Some Jain </a:t>
            </a:r>
            <a:r>
              <a:rPr lang="en-US" sz="2400" dirty="0" err="1"/>
              <a:t>Darshanik</a:t>
            </a:r>
            <a:r>
              <a:rPr lang="en-US" sz="2400" dirty="0"/>
              <a:t> believe that only Five Great Vows </a:t>
            </a:r>
            <a:r>
              <a:rPr lang="en-US" sz="2400" dirty="0" err="1"/>
              <a:t>Panch</a:t>
            </a:r>
            <a:r>
              <a:rPr lang="en-US" sz="2400" dirty="0"/>
              <a:t> </a:t>
            </a:r>
            <a:r>
              <a:rPr lang="en-US" sz="2400" dirty="0" err="1"/>
              <a:t>Mahavrat</a:t>
            </a:r>
            <a:r>
              <a:rPr lang="en-US" sz="2400" dirty="0"/>
              <a:t> is sufficient for Samyag Charitra i.e. Right Conduct</a:t>
            </a:r>
            <a:r>
              <a:rPr lang="en-US" dirty="0"/>
              <a:t>.</a:t>
            </a:r>
            <a:endParaRPr lang="en-IN" dirty="0"/>
          </a:p>
        </p:txBody>
      </p:sp>
      <p:pic>
        <p:nvPicPr>
          <p:cNvPr id="4" name="Picture 3" descr="images (2)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7423" y="2190324"/>
            <a:ext cx="4572032" cy="438192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14554"/>
            <a:ext cx="8229600" cy="3792737"/>
          </a:xfrm>
        </p:spPr>
        <p:txBody>
          <a:bodyPr>
            <a:normAutofit/>
          </a:bodyPr>
          <a:lstStyle/>
          <a:p>
            <a:r>
              <a:rPr lang="en-US" sz="2400" dirty="0" err="1"/>
              <a:t>Ahinsa</a:t>
            </a:r>
            <a:endParaRPr lang="en-US" sz="2400" dirty="0"/>
          </a:p>
          <a:p>
            <a:r>
              <a:rPr lang="en-US" sz="2400" dirty="0" err="1"/>
              <a:t>Satya</a:t>
            </a:r>
            <a:endParaRPr lang="en-US" sz="2400" dirty="0"/>
          </a:p>
          <a:p>
            <a:r>
              <a:rPr lang="en-US" sz="2400" dirty="0" err="1"/>
              <a:t>Asteya</a:t>
            </a:r>
            <a:endParaRPr lang="en-US" sz="2400" dirty="0"/>
          </a:p>
          <a:p>
            <a:r>
              <a:rPr lang="en-US" sz="2400" dirty="0" err="1"/>
              <a:t>Brahmacharya</a:t>
            </a:r>
            <a:endParaRPr lang="en-US" sz="2400" dirty="0"/>
          </a:p>
          <a:p>
            <a:r>
              <a:rPr lang="en-US" sz="2400" dirty="0" err="1"/>
              <a:t>Aparigrah</a:t>
            </a:r>
            <a:endParaRPr lang="en-IN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u="sng" dirty="0" err="1"/>
              <a:t>Panch</a:t>
            </a:r>
            <a:r>
              <a:rPr lang="en-US" sz="4000" u="sng" dirty="0"/>
              <a:t> </a:t>
            </a:r>
            <a:r>
              <a:rPr lang="en-US" sz="4000" u="sng" dirty="0" err="1"/>
              <a:t>Mahavrat</a:t>
            </a:r>
            <a:br>
              <a:rPr lang="en-US" sz="4000" u="sng" dirty="0"/>
            </a:br>
            <a:r>
              <a:rPr lang="en-US" sz="4000" u="sng" dirty="0"/>
              <a:t>The Five Great Vows</a:t>
            </a:r>
            <a:endParaRPr lang="en-IN" sz="4000" u="sng" dirty="0"/>
          </a:p>
        </p:txBody>
      </p:sp>
      <p:pic>
        <p:nvPicPr>
          <p:cNvPr id="4" name="Picture 3" descr="images (1)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0496" y="1857364"/>
            <a:ext cx="4048132" cy="3036099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271</TotalTime>
  <Words>811</Words>
  <Application>Microsoft Office PowerPoint</Application>
  <PresentationFormat>On-screen Show (4:3)</PresentationFormat>
  <Paragraphs>80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Concourse</vt:lpstr>
      <vt:lpstr>Triratnas Of Jainism</vt:lpstr>
      <vt:lpstr>Historical Background </vt:lpstr>
      <vt:lpstr>          What is Triratna?      </vt:lpstr>
      <vt:lpstr>Samyag Darshan</vt:lpstr>
      <vt:lpstr>Samyag Gyan</vt:lpstr>
      <vt:lpstr>Samyag Charitra</vt:lpstr>
      <vt:lpstr>PowerPoint Presentation</vt:lpstr>
      <vt:lpstr>PowerPoint Presentation</vt:lpstr>
      <vt:lpstr>Panch Mahavrat The Five Great Vows</vt:lpstr>
      <vt:lpstr>Ahinsa</vt:lpstr>
      <vt:lpstr>Satya</vt:lpstr>
      <vt:lpstr>Asteya</vt:lpstr>
      <vt:lpstr>Brahmacharya</vt:lpstr>
      <vt:lpstr>Aparigrah</vt:lpstr>
      <vt:lpstr>Thank You…..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Triratna Of Jainism</dc:title>
  <dc:creator>user</dc:creator>
  <cp:lastModifiedBy>919424224722</cp:lastModifiedBy>
  <cp:revision>65</cp:revision>
  <dcterms:created xsi:type="dcterms:W3CDTF">2019-10-01T08:15:06Z</dcterms:created>
  <dcterms:modified xsi:type="dcterms:W3CDTF">2023-07-30T10:11:22Z</dcterms:modified>
</cp:coreProperties>
</file>