
<file path=[Content_Types].xml><?xml version="1.0" encoding="utf-8"?>
<Types xmlns="http://schemas.openxmlformats.org/package/2006/content-types">
  <Override PartName="/ppt/slides/slide29.xml" ContentType="application/vnd.openxmlformats-officedocument.presentationml.slide+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tags/tag2.xml" ContentType="application/vnd.openxmlformats-officedocument.presentationml.tags+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Layouts/slideLayout13.xml" ContentType="application/vnd.openxmlformats-officedocument.presentationml.slideLayout+xml"/>
  <Override PartName="/ppt/tags/tag29.xml" ContentType="application/vnd.openxmlformats-officedocument.presentationml.tags+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tags/tag16.xml" ContentType="application/vnd.openxmlformats-officedocument.presentationml.tags+xml"/>
  <Override PartName="/ppt/tags/tag18.xml" ContentType="application/vnd.openxmlformats-officedocument.presentationml.tags+xml"/>
  <Override PartName="/ppt/tags/tag27.xml" ContentType="application/vnd.openxmlformats-officedocument.presentationml.tags+xml"/>
  <Override PartName="/docProps/custom.xml" ContentType="application/vnd.openxmlformats-officedocument.custom-properties+xml"/>
  <Override PartName="/ppt/tags/tag14.xml" ContentType="application/vnd.openxmlformats-officedocument.presentationml.tags+xml"/>
  <Override PartName="/ppt/tags/tag25.xml" ContentType="application/vnd.openxmlformats-officedocument.presentationml.tags+xml"/>
  <Override PartName="/ppt/tags/tag34.xml" ContentType="application/vnd.openxmlformats-officedocument.presentationml.tags+xml"/>
  <Override PartName="/ppt/tags/tag12.xml" ContentType="application/vnd.openxmlformats-officedocument.presentationml.tags+xml"/>
  <Override PartName="/ppt/tags/tag23.xml" ContentType="application/vnd.openxmlformats-officedocument.presentationml.tags+xml"/>
  <Override PartName="/ppt/tags/tag32.xml" ContentType="application/vnd.openxmlformats-officedocument.presentationml.tag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21.xml" ContentType="application/vnd.openxmlformats-officedocument.presentationml.tags+xml"/>
  <Override PartName="/ppt/tags/tag30.xml" ContentType="application/vnd.openxmlformats-officedocument.presentationml.tag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ags/tag7.xml" ContentType="application/vnd.openxmlformats-officedocument.presentationml.tags+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tags/tag3.xml" ContentType="application/vnd.openxmlformats-officedocument.presentationml.tags+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ags/tag19.xml" ContentType="application/vnd.openxmlformats-officedocument.presentationml.tags+xml"/>
  <Override PartName="/ppt/tags/tag28.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tags/tag17.xml" ContentType="application/vnd.openxmlformats-officedocument.presentationml.tags+xml"/>
  <Override PartName="/ppt/tags/tag26.xml" ContentType="application/vnd.openxmlformats-officedocument.presentationml.tags+xml"/>
  <Override PartName="/ppt/tags/tag35.xml" ContentType="application/vnd.openxmlformats-officedocument.presentationml.tags+xml"/>
  <Override PartName="/ppt/slideLayouts/slideLayout10.xml" ContentType="application/vnd.openxmlformats-officedocument.presentationml.slideLayout+xml"/>
  <Override PartName="/ppt/tags/tag15.xml" ContentType="application/vnd.openxmlformats-officedocument.presentationml.tags+xml"/>
  <Override PartName="/ppt/tags/tag24.xml" ContentType="application/vnd.openxmlformats-officedocument.presentationml.tags+xml"/>
  <Override PartName="/ppt/tags/tag33.xml" ContentType="application/vnd.openxmlformats-officedocument.presentationml.tags+xml"/>
  <Override PartName="/ppt/tags/tag13.xml" ContentType="application/vnd.openxmlformats-officedocument.presentationml.tags+xml"/>
  <Override PartName="/ppt/tags/tag22.xml" ContentType="application/vnd.openxmlformats-officedocument.presentationml.tags+xml"/>
  <Override PartName="/ppt/tags/tag31.xml" ContentType="application/vnd.openxmlformats-officedocument.presentationml.tags+xml"/>
  <Override PartName="/ppt/slides/slide8.xml" ContentType="application/vnd.openxmlformats-officedocument.presentationml.slide+xml"/>
  <Override PartName="/ppt/tags/tag11.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92" r:id="rId2"/>
    <p:sldId id="256" r:id="rId3"/>
    <p:sldId id="287" r:id="rId4"/>
    <p:sldId id="288" r:id="rId5"/>
    <p:sldId id="281" r:id="rId6"/>
    <p:sldId id="282" r:id="rId7"/>
    <p:sldId id="283" r:id="rId8"/>
    <p:sldId id="257" r:id="rId9"/>
    <p:sldId id="289" r:id="rId10"/>
    <p:sldId id="286" r:id="rId11"/>
    <p:sldId id="266" r:id="rId12"/>
    <p:sldId id="273" r:id="rId13"/>
    <p:sldId id="269" r:id="rId14"/>
    <p:sldId id="270" r:id="rId15"/>
    <p:sldId id="271" r:id="rId16"/>
    <p:sldId id="275" r:id="rId17"/>
    <p:sldId id="274" r:id="rId18"/>
    <p:sldId id="276" r:id="rId19"/>
    <p:sldId id="277" r:id="rId20"/>
    <p:sldId id="284" r:id="rId21"/>
    <p:sldId id="285" r:id="rId22"/>
    <p:sldId id="279" r:id="rId23"/>
    <p:sldId id="259" r:id="rId24"/>
    <p:sldId id="280" r:id="rId25"/>
    <p:sldId id="260" r:id="rId26"/>
    <p:sldId id="261" r:id="rId27"/>
    <p:sldId id="262" r:id="rId28"/>
    <p:sldId id="263" r:id="rId29"/>
    <p:sldId id="272" r:id="rId30"/>
    <p:sldId id="267" r:id="rId31"/>
    <p:sldId id="264" r:id="rId32"/>
    <p:sldId id="265" r:id="rId33"/>
    <p:sldId id="278" r:id="rId34"/>
    <p:sldId id="290" r:id="rId35"/>
  </p:sldIdLst>
  <p:sldSz cx="12192000" cy="6858000"/>
  <p:notesSz cx="6858000" cy="9144000"/>
  <p:custDataLst>
    <p:tags r:id="rId36"/>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8986" autoAdjust="0"/>
    <p:restoredTop sz="94660"/>
  </p:normalViewPr>
  <p:slideViewPr>
    <p:cSldViewPr snapToGrid="0">
      <p:cViewPr varScale="1">
        <p:scale>
          <a:sx n="61" d="100"/>
          <a:sy n="61" d="100"/>
        </p:scale>
        <p:origin x="-60" y="-300"/>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5/6/2025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adhukamra09@gmail.com" TargetMode="External"/><Relationship Id="rId2" Type="http://schemas.openxmlformats.org/officeDocument/2006/relationships/slideLayout" Target="../slideLayouts/slideLayout4.xml"/><Relationship Id="rId1" Type="http://schemas.openxmlformats.org/officeDocument/2006/relationships/tags" Target="../tags/tag2.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xml"/><Relationship Id="rId1" Type="http://schemas.openxmlformats.org/officeDocument/2006/relationships/tags" Target="../tags/tag23.xml"/><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4.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1.xml"/><Relationship Id="rId1" Type="http://schemas.openxmlformats.org/officeDocument/2006/relationships/tags" Target="../tags/tag25.xml"/><Relationship Id="rId5" Type="http://schemas.openxmlformats.org/officeDocument/2006/relationships/image" Target="../media/image6.jpeg"/><Relationship Id="rId4" Type="http://schemas.openxmlformats.org/officeDocument/2006/relationships/image" Target="../media/image5.jpeg"/></Relationships>
</file>

<file path=ppt/slides/_rels/slide2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1.xml"/><Relationship Id="rId1" Type="http://schemas.openxmlformats.org/officeDocument/2006/relationships/tags" Target="../tags/tag26.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1.xml"/><Relationship Id="rId1" Type="http://schemas.openxmlformats.org/officeDocument/2006/relationships/tags" Target="../tags/tag27.xml"/></Relationships>
</file>

<file path=ppt/slides/_rels/slide2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1.xml"/><Relationship Id="rId1" Type="http://schemas.openxmlformats.org/officeDocument/2006/relationships/tags" Target="../tags/tag28.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9.xml"/></Relationships>
</file>

<file path=ppt/slides/_rels/slide2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Layout" Target="../slideLayouts/slideLayout1.xml"/><Relationship Id="rId1" Type="http://schemas.openxmlformats.org/officeDocument/2006/relationships/tags" Target="../tags/tag30.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1.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2.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3.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4.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35.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9860" y="502060"/>
            <a:ext cx="8044303" cy="615914"/>
          </a:xfr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fontScale="90000"/>
          </a:bodyPr>
          <a:lstStyle/>
          <a:p>
            <a:pPr algn="ctr"/>
            <a:r>
              <a:rPr lang="en-GB" b="1" dirty="0"/>
              <a:t>Reassessing Children’s Literature</a:t>
            </a:r>
          </a:p>
        </p:txBody>
      </p:sp>
      <p:sp>
        <p:nvSpPr>
          <p:cNvPr id="3" name="Content Placeholder 2"/>
          <p:cNvSpPr>
            <a:spLocks noGrp="1"/>
          </p:cNvSpPr>
          <p:nvPr>
            <p:ph sz="half" idx="1"/>
          </p:nvPr>
        </p:nvSpPr>
        <p:spPr>
          <a:xfrm>
            <a:off x="2399860" y="1632853"/>
            <a:ext cx="4271771" cy="4107169"/>
          </a:xfrm>
        </p:spPr>
        <p:txBody>
          <a:bodyPr>
            <a:normAutofit/>
          </a:bodyPr>
          <a:lstStyle/>
          <a:p>
            <a:pPr marL="0" indent="0">
              <a:buNone/>
            </a:pPr>
            <a:endParaRPr lang="en-GB" sz="2000" dirty="0">
              <a:latin typeface="Baskerville Old Face" panose="02020602080505020303" pitchFamily="18" charset="0"/>
            </a:endParaRPr>
          </a:p>
          <a:p>
            <a:pPr marL="0" indent="0">
              <a:buNone/>
            </a:pPr>
            <a:endParaRPr lang="en-GB" sz="2000" dirty="0">
              <a:latin typeface="Baskerville Old Face" panose="02020602080505020303" pitchFamily="18" charset="0"/>
            </a:endParaRPr>
          </a:p>
          <a:p>
            <a:pPr marL="0" indent="0">
              <a:buNone/>
            </a:pPr>
            <a:r>
              <a:rPr lang="en-GB" sz="2000" dirty="0">
                <a:latin typeface="Baskerville Old Face" panose="02020602080505020303" pitchFamily="18" charset="0"/>
              </a:rPr>
              <a:t>Dr. Madhu Kamra </a:t>
            </a:r>
          </a:p>
          <a:p>
            <a:pPr marL="0" indent="0">
              <a:buNone/>
            </a:pPr>
            <a:r>
              <a:rPr lang="en-GB" sz="2000" dirty="0">
                <a:latin typeface="Baskerville Old Face" panose="02020602080505020303" pitchFamily="18" charset="0"/>
              </a:rPr>
              <a:t>Ph. D English; Ph. D </a:t>
            </a:r>
            <a:r>
              <a:rPr lang="en-GB" sz="2000" dirty="0" smtClean="0">
                <a:latin typeface="Baskerville Old Face" panose="02020602080505020303" pitchFamily="18" charset="0"/>
              </a:rPr>
              <a:t>Linguistics</a:t>
            </a:r>
          </a:p>
          <a:p>
            <a:pPr marL="0" indent="0">
              <a:buNone/>
            </a:pPr>
            <a:r>
              <a:rPr lang="en-GB" sz="2000" dirty="0" smtClean="0">
                <a:latin typeface="Baskerville Old Face" panose="02020602080505020303" pitchFamily="18" charset="0"/>
              </a:rPr>
              <a:t>Head, Dept. </a:t>
            </a:r>
            <a:r>
              <a:rPr lang="en-GB" sz="2000" smtClean="0">
                <a:latin typeface="Baskerville Old Face" panose="02020602080505020303" pitchFamily="18" charset="0"/>
              </a:rPr>
              <a:t>of English</a:t>
            </a:r>
            <a:r>
              <a:rPr lang="en-GB" sz="2000" smtClean="0">
                <a:latin typeface="Baskerville Old Face" panose="02020602080505020303" pitchFamily="18" charset="0"/>
              </a:rPr>
              <a:t> </a:t>
            </a:r>
            <a:endParaRPr lang="en-GB" sz="2000" dirty="0">
              <a:latin typeface="Baskerville Old Face" panose="02020602080505020303" pitchFamily="18" charset="0"/>
            </a:endParaRPr>
          </a:p>
          <a:p>
            <a:pPr marL="0" indent="0">
              <a:buNone/>
            </a:pPr>
            <a:r>
              <a:rPr lang="en-GB" sz="2000" dirty="0" err="1" smtClean="0">
                <a:latin typeface="Baskerville Old Face" panose="02020602080505020303" pitchFamily="18" charset="0"/>
              </a:rPr>
              <a:t>Durga</a:t>
            </a:r>
            <a:r>
              <a:rPr lang="en-GB" sz="2000" dirty="0" smtClean="0">
                <a:latin typeface="Baskerville Old Face" panose="02020602080505020303" pitchFamily="18" charset="0"/>
              </a:rPr>
              <a:t> </a:t>
            </a:r>
            <a:r>
              <a:rPr lang="en-GB" sz="2000" dirty="0" err="1" smtClean="0">
                <a:latin typeface="Baskerville Old Face" panose="02020602080505020303" pitchFamily="18" charset="0"/>
              </a:rPr>
              <a:t>Mahavidyalaya</a:t>
            </a:r>
            <a:r>
              <a:rPr lang="en-GB" sz="2000" dirty="0" smtClean="0">
                <a:latin typeface="Baskerville Old Face" panose="02020602080505020303" pitchFamily="18" charset="0"/>
              </a:rPr>
              <a:t>, Raipur</a:t>
            </a:r>
            <a:endParaRPr lang="en-GB" sz="2000" dirty="0">
              <a:latin typeface="Baskerville Old Face" panose="02020602080505020303" pitchFamily="18" charset="0"/>
            </a:endParaRPr>
          </a:p>
          <a:p>
            <a:pPr marL="0" indent="0">
              <a:buNone/>
            </a:pPr>
            <a:r>
              <a:rPr lang="en-GB" sz="2000" dirty="0">
                <a:latin typeface="Baskerville Old Face" panose="02020602080505020303" pitchFamily="18" charset="0"/>
              </a:rPr>
              <a:t>Raipur, Chhattisgarh</a:t>
            </a:r>
          </a:p>
          <a:p>
            <a:pPr marL="0" indent="0">
              <a:buNone/>
            </a:pPr>
            <a:r>
              <a:rPr lang="en-GB" dirty="0">
                <a:latin typeface="Baskerville Old Face" panose="02020602080505020303" pitchFamily="18" charset="0"/>
              </a:rPr>
              <a:t>Email ID: </a:t>
            </a:r>
            <a:r>
              <a:rPr lang="en-GB" dirty="0">
                <a:latin typeface="Baskerville Old Face" panose="02020602080505020303" pitchFamily="18" charset="0"/>
                <a:hlinkClick r:id="rId3"/>
              </a:rPr>
              <a:t>madhukamra09@gmail.com</a:t>
            </a:r>
            <a:endParaRPr lang="en-GB" dirty="0">
              <a:latin typeface="Baskerville Old Face" panose="02020602080505020303" pitchFamily="18" charset="0"/>
            </a:endParaRPr>
          </a:p>
          <a:p>
            <a:pPr marL="0" indent="0">
              <a:buNone/>
            </a:pPr>
            <a:r>
              <a:rPr lang="en-GB" dirty="0">
                <a:latin typeface="Baskerville Old Face" panose="02020602080505020303" pitchFamily="18" charset="0"/>
              </a:rPr>
              <a:t>Mobile No.: 7024101095</a:t>
            </a:r>
          </a:p>
        </p:txBody>
      </p:sp>
      <p:pic>
        <p:nvPicPr>
          <p:cNvPr id="5" name="Content Placeholder 4"/>
          <p:cNvPicPr>
            <a:picLocks noGrp="1" noChangeAspect="1"/>
          </p:cNvPicPr>
          <p:nvPr>
            <p:ph sz="half" idx="2"/>
          </p:nvPr>
        </p:nvPicPr>
        <p:blipFill>
          <a:blip r:embed="rId4" cstate="hqprint">
            <a:extLst>
              <a:ext uri="{28A0092B-C50C-407E-A947-70E740481C1C}">
                <a14:useLocalDpi xmlns:a14="http://schemas.microsoft.com/office/drawing/2010/main" xmlns="" val="0"/>
              </a:ext>
            </a:extLst>
          </a:blip>
          <a:stretch>
            <a:fillRect/>
          </a:stretch>
        </p:blipFill>
        <p:spPr>
          <a:xfrm>
            <a:off x="7123239" y="2476617"/>
            <a:ext cx="3320924" cy="2851692"/>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Tree>
    <p:custDataLst>
      <p:tags r:id="rId1"/>
    </p:custDataLst>
    <p:extLst>
      <p:ext uri="{BB962C8B-B14F-4D97-AF65-F5344CB8AC3E}">
        <p14:creationId xmlns:p14="http://schemas.microsoft.com/office/powerpoint/2010/main" xmlns="" val="35237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FA4717-A990-4F09-AA86-7957EA294D67}"/>
              </a:ext>
            </a:extLst>
          </p:cNvPr>
          <p:cNvSpPr>
            <a:spLocks noGrp="1"/>
          </p:cNvSpPr>
          <p:nvPr>
            <p:ph type="ctrTitle"/>
          </p:nvPr>
        </p:nvSpPr>
        <p:spPr>
          <a:xfrm>
            <a:off x="1931988" y="320332"/>
            <a:ext cx="8915399" cy="634006"/>
          </a:xfrm>
        </p:spPr>
        <p:txBody>
          <a:bodyPr>
            <a:normAutofit/>
          </a:bodyPr>
          <a:lstStyle/>
          <a:p>
            <a:pPr algn="ctr"/>
            <a:r>
              <a:rPr lang="en-IN" sz="2800" b="1" dirty="0"/>
              <a:t>Texture of Children’s Literature</a:t>
            </a:r>
            <a:endParaRPr lang="en-IN" sz="2800" dirty="0"/>
          </a:p>
        </p:txBody>
      </p:sp>
      <p:sp>
        <p:nvSpPr>
          <p:cNvPr id="3" name="Subtitle 2">
            <a:extLst>
              <a:ext uri="{FF2B5EF4-FFF2-40B4-BE49-F238E27FC236}">
                <a16:creationId xmlns:a16="http://schemas.microsoft.com/office/drawing/2014/main" xmlns="" id="{4F6777F7-28CA-44D9-8664-1928AE168E0A}"/>
              </a:ext>
            </a:extLst>
          </p:cNvPr>
          <p:cNvSpPr>
            <a:spLocks noGrp="1"/>
          </p:cNvSpPr>
          <p:nvPr>
            <p:ph type="subTitle" idx="1"/>
          </p:nvPr>
        </p:nvSpPr>
        <p:spPr>
          <a:xfrm>
            <a:off x="2157413" y="1500188"/>
            <a:ext cx="9347199" cy="5037479"/>
          </a:xfrm>
        </p:spPr>
        <p:txBody>
          <a:bodyPr>
            <a:normAutofit/>
          </a:bodyPr>
          <a:lstStyle/>
          <a:p>
            <a:r>
              <a:rPr lang="en-IN" dirty="0">
                <a:solidFill>
                  <a:schemeClr val="tx1"/>
                </a:solidFill>
              </a:rPr>
              <a:t>6.    According to Grimm in the later version – this new concept of childhood is 	explained in the following three aspects –</a:t>
            </a:r>
          </a:p>
          <a:p>
            <a:pPr lvl="1" algn="l"/>
            <a:endParaRPr lang="en-IN" dirty="0">
              <a:solidFill>
                <a:schemeClr val="tx1"/>
              </a:solidFill>
            </a:endParaRPr>
          </a:p>
          <a:p>
            <a:pPr marL="800100" lvl="1" indent="-342900" algn="l">
              <a:buFont typeface="+mj-lt"/>
              <a:buAutoNum type="alphaLcPeriod"/>
            </a:pPr>
            <a:r>
              <a:rPr lang="en-IN" sz="1800" dirty="0">
                <a:solidFill>
                  <a:schemeClr val="tx1"/>
                </a:solidFill>
              </a:rPr>
              <a:t>The relations in the family Circle</a:t>
            </a:r>
          </a:p>
          <a:p>
            <a:pPr marL="800100" lvl="1" indent="-342900" algn="l">
              <a:buFont typeface="+mj-lt"/>
              <a:buAutoNum type="alphaLcPeriod"/>
            </a:pPr>
            <a:endParaRPr lang="en-IN" sz="1800" dirty="0">
              <a:solidFill>
                <a:schemeClr val="tx1"/>
              </a:solidFill>
            </a:endParaRPr>
          </a:p>
          <a:p>
            <a:pPr marL="800100" lvl="1" indent="-342900" algn="l">
              <a:buFont typeface="+mj-lt"/>
              <a:buAutoNum type="alphaLcPeriod"/>
            </a:pPr>
            <a:r>
              <a:rPr lang="en-IN" sz="1800" dirty="0">
                <a:solidFill>
                  <a:schemeClr val="tx1"/>
                </a:solidFill>
              </a:rPr>
              <a:t>The innocence of the Child</a:t>
            </a:r>
          </a:p>
          <a:p>
            <a:pPr marL="800100" lvl="1" indent="-342900" algn="l">
              <a:buFont typeface="+mj-lt"/>
              <a:buAutoNum type="alphaLcPeriod"/>
            </a:pPr>
            <a:endParaRPr lang="en-IN" sz="1800" dirty="0">
              <a:solidFill>
                <a:schemeClr val="tx1"/>
              </a:solidFill>
            </a:endParaRPr>
          </a:p>
          <a:p>
            <a:pPr marL="800100" lvl="1" indent="-342900" algn="l">
              <a:buFont typeface="+mj-lt"/>
              <a:buAutoNum type="alphaLcPeriod"/>
            </a:pPr>
            <a:r>
              <a:rPr lang="en-IN" sz="1800" dirty="0">
                <a:solidFill>
                  <a:schemeClr val="tx1"/>
                </a:solidFill>
              </a:rPr>
              <a:t>The need for instruction of the Child</a:t>
            </a:r>
          </a:p>
          <a:p>
            <a:endParaRPr lang="en-IN" dirty="0">
              <a:solidFill>
                <a:schemeClr val="tx1"/>
              </a:solidFill>
            </a:endParaRPr>
          </a:p>
        </p:txBody>
      </p:sp>
    </p:spTree>
    <p:custDataLst>
      <p:tags r:id="rId1"/>
    </p:custDataLst>
    <p:extLst>
      <p:ext uri="{BB962C8B-B14F-4D97-AF65-F5344CB8AC3E}">
        <p14:creationId xmlns:p14="http://schemas.microsoft.com/office/powerpoint/2010/main" xmlns="" val="4098063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21654" y="244365"/>
            <a:ext cx="8915399" cy="654269"/>
          </a:xfrm>
        </p:spPr>
        <p:txBody>
          <a:bodyPr>
            <a:normAutofit/>
          </a:bodyPr>
          <a:lstStyle/>
          <a:p>
            <a:pPr algn="ctr"/>
            <a:r>
              <a:rPr lang="en-GB" sz="2800" b="1" dirty="0"/>
              <a:t>Dormant state of Children’s Literature</a:t>
            </a:r>
          </a:p>
        </p:txBody>
      </p:sp>
      <p:sp>
        <p:nvSpPr>
          <p:cNvPr id="3" name="Subtitle 2"/>
          <p:cNvSpPr>
            <a:spLocks noGrp="1"/>
          </p:cNvSpPr>
          <p:nvPr>
            <p:ph type="subTitle" idx="1"/>
          </p:nvPr>
        </p:nvSpPr>
        <p:spPr>
          <a:xfrm>
            <a:off x="2144111" y="1103586"/>
            <a:ext cx="9360502" cy="5423337"/>
          </a:xfrm>
        </p:spPr>
        <p:txBody>
          <a:bodyPr>
            <a:normAutofit fontScale="92500" lnSpcReduction="20000"/>
          </a:bodyPr>
          <a:lstStyle/>
          <a:p>
            <a:r>
              <a:rPr lang="en-GB" dirty="0">
                <a:solidFill>
                  <a:schemeClr val="tx1"/>
                </a:solidFill>
              </a:rPr>
              <a:t>1. Children’s literature analysis requires interdisciplinary approach and activity.</a:t>
            </a:r>
          </a:p>
          <a:p>
            <a:endParaRPr lang="en-GB" dirty="0">
              <a:solidFill>
                <a:schemeClr val="tx1"/>
              </a:solidFill>
            </a:endParaRPr>
          </a:p>
          <a:p>
            <a:pPr marL="342900" indent="-342900">
              <a:buAutoNum type="arabicPeriod" startAt="2"/>
            </a:pPr>
            <a:r>
              <a:rPr lang="en-GB" dirty="0">
                <a:solidFill>
                  <a:schemeClr val="tx1"/>
                </a:solidFill>
              </a:rPr>
              <a:t>At the beginning the focus was primarily on plot character and settling and theme as stubbornly conservative approach.</a:t>
            </a:r>
          </a:p>
          <a:p>
            <a:pPr marL="342900" indent="-342900">
              <a:buAutoNum type="arabicPeriod" startAt="2"/>
            </a:pPr>
            <a:endParaRPr lang="en-GB" dirty="0">
              <a:solidFill>
                <a:schemeClr val="tx1"/>
              </a:solidFill>
            </a:endParaRPr>
          </a:p>
          <a:p>
            <a:pPr marL="342900" indent="-342900">
              <a:buAutoNum type="arabicPeriod" startAt="2"/>
            </a:pPr>
            <a:r>
              <a:rPr lang="en-GB" dirty="0">
                <a:solidFill>
                  <a:schemeClr val="tx1"/>
                </a:solidFill>
              </a:rPr>
              <a:t>Teaching of Children’s Literature is the University of Global stand is short in History of 35 Years. </a:t>
            </a:r>
          </a:p>
          <a:p>
            <a:pPr marL="342900" indent="-342900">
              <a:buAutoNum type="arabicPeriod" startAt="2"/>
            </a:pPr>
            <a:endParaRPr lang="en-GB" dirty="0">
              <a:solidFill>
                <a:schemeClr val="tx1"/>
              </a:solidFill>
            </a:endParaRPr>
          </a:p>
          <a:p>
            <a:pPr marL="342900" indent="-342900">
              <a:buAutoNum type="arabicPeriod" startAt="2"/>
            </a:pPr>
            <a:r>
              <a:rPr lang="en-GB" dirty="0">
                <a:solidFill>
                  <a:schemeClr val="tx1"/>
                </a:solidFill>
              </a:rPr>
              <a:t>In India, Children’s Literature is still waiting at the threshold academia to be awarded a specific academic unit.</a:t>
            </a:r>
          </a:p>
          <a:p>
            <a:pPr marL="342900" indent="-342900">
              <a:buAutoNum type="arabicPeriod" startAt="2"/>
            </a:pPr>
            <a:endParaRPr lang="en-GB" dirty="0">
              <a:solidFill>
                <a:schemeClr val="tx1"/>
              </a:solidFill>
            </a:endParaRPr>
          </a:p>
          <a:p>
            <a:pPr marL="342900" indent="-342900">
              <a:buAutoNum type="arabicPeriod" startAt="2"/>
            </a:pPr>
            <a:r>
              <a:rPr lang="en-GB" dirty="0">
                <a:solidFill>
                  <a:schemeClr val="tx1"/>
                </a:solidFill>
              </a:rPr>
              <a:t>Children’s Literature insisted on the usefulness of reading – to establish connection between pleasure and reflection.</a:t>
            </a:r>
          </a:p>
          <a:p>
            <a:pPr marL="342900" indent="-342900">
              <a:buAutoNum type="arabicPeriod" startAt="2"/>
            </a:pPr>
            <a:endParaRPr lang="en-GB" dirty="0">
              <a:solidFill>
                <a:schemeClr val="tx1"/>
              </a:solidFill>
            </a:endParaRPr>
          </a:p>
          <a:p>
            <a:r>
              <a:rPr lang="en-GB" dirty="0">
                <a:solidFill>
                  <a:schemeClr val="tx1"/>
                </a:solidFill>
              </a:rPr>
              <a:t>Children are imaginative and creatives </a:t>
            </a:r>
          </a:p>
          <a:p>
            <a:r>
              <a:rPr lang="en-GB" dirty="0">
                <a:solidFill>
                  <a:schemeClr val="tx1"/>
                </a:solidFill>
              </a:rPr>
              <a:t>Adults are rational creatures </a:t>
            </a:r>
          </a:p>
          <a:p>
            <a:pPr marL="285750" indent="-285750">
              <a:buFont typeface="Arial" panose="020B0604020202020204" pitchFamily="34" charset="0"/>
              <a:buChar char="•"/>
            </a:pPr>
            <a:r>
              <a:rPr lang="en-GB" dirty="0">
                <a:solidFill>
                  <a:schemeClr val="tx1"/>
                </a:solidFill>
              </a:rPr>
              <a:t>Indicates a cross fertilized approach</a:t>
            </a:r>
          </a:p>
          <a:p>
            <a:pPr marL="285750" indent="-285750">
              <a:buFont typeface="Arial" panose="020B0604020202020204" pitchFamily="34" charset="0"/>
              <a:buChar char="•"/>
            </a:pPr>
            <a:endParaRPr lang="en-GB" dirty="0">
              <a:solidFill>
                <a:schemeClr val="tx1"/>
              </a:solidFill>
            </a:endParaRPr>
          </a:p>
          <a:p>
            <a:pPr algn="ctr"/>
            <a:endParaRPr lang="en-GB" b="1" i="1" dirty="0">
              <a:solidFill>
                <a:schemeClr val="tx1"/>
              </a:solidFill>
            </a:endParaRPr>
          </a:p>
          <a:p>
            <a:endParaRPr lang="en-GB" b="1" dirty="0">
              <a:solidFill>
                <a:schemeClr val="tx1"/>
              </a:solidFill>
            </a:endParaRPr>
          </a:p>
          <a:p>
            <a:pPr marL="342900" indent="-342900">
              <a:buAutoNum type="arabicPeriod" startAt="2"/>
            </a:pPr>
            <a:endParaRPr lang="en-GB" dirty="0">
              <a:solidFill>
                <a:schemeClr val="tx1"/>
              </a:solidFill>
            </a:endParaRPr>
          </a:p>
        </p:txBody>
      </p:sp>
    </p:spTree>
    <p:custDataLst>
      <p:tags r:id="rId1"/>
    </p:custDataLst>
    <p:extLst>
      <p:ext uri="{BB962C8B-B14F-4D97-AF65-F5344CB8AC3E}">
        <p14:creationId xmlns:p14="http://schemas.microsoft.com/office/powerpoint/2010/main" xmlns="" val="35295992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83811" y="372271"/>
            <a:ext cx="8915399" cy="646611"/>
          </a:xfrm>
        </p:spPr>
        <p:txBody>
          <a:bodyPr>
            <a:normAutofit/>
          </a:bodyPr>
          <a:lstStyle/>
          <a:p>
            <a:pPr algn="ctr"/>
            <a:r>
              <a:rPr lang="en-US" sz="2800" b="1" dirty="0"/>
              <a:t>Paradox of Children’s Literature</a:t>
            </a:r>
          </a:p>
        </p:txBody>
      </p:sp>
      <p:sp>
        <p:nvSpPr>
          <p:cNvPr id="3" name="Subtitle 2"/>
          <p:cNvSpPr>
            <a:spLocks noGrp="1"/>
          </p:cNvSpPr>
          <p:nvPr>
            <p:ph type="subTitle" idx="1"/>
          </p:nvPr>
        </p:nvSpPr>
        <p:spPr>
          <a:xfrm>
            <a:off x="1867989" y="1293223"/>
            <a:ext cx="9535885" cy="5185954"/>
          </a:xfrm>
        </p:spPr>
        <p:txBody>
          <a:bodyPr>
            <a:normAutofit fontScale="92500" lnSpcReduction="10000"/>
          </a:bodyPr>
          <a:lstStyle/>
          <a:p>
            <a:pPr marL="342900" indent="-342900" algn="just">
              <a:lnSpc>
                <a:spcPct val="110000"/>
              </a:lnSpc>
              <a:buAutoNum type="arabicPeriod"/>
            </a:pPr>
            <a:r>
              <a:rPr lang="en-US" dirty="0">
                <a:solidFill>
                  <a:schemeClr val="tx1"/>
                </a:solidFill>
              </a:rPr>
              <a:t>The voice and point of view of an adult author is inadequate.</a:t>
            </a:r>
          </a:p>
          <a:p>
            <a:pPr marL="342900" indent="-342900" algn="just">
              <a:lnSpc>
                <a:spcPct val="110000"/>
              </a:lnSpc>
              <a:buAutoNum type="arabicPeriod"/>
            </a:pPr>
            <a:endParaRPr lang="en-US" dirty="0">
              <a:solidFill>
                <a:schemeClr val="tx1"/>
              </a:solidFill>
            </a:endParaRPr>
          </a:p>
          <a:p>
            <a:pPr marL="342900" indent="-342900" algn="just">
              <a:lnSpc>
                <a:spcPct val="110000"/>
              </a:lnSpc>
              <a:buAutoNum type="arabicPeriod"/>
            </a:pPr>
            <a:r>
              <a:rPr lang="en-US" dirty="0">
                <a:solidFill>
                  <a:schemeClr val="tx1"/>
                </a:solidFill>
              </a:rPr>
              <a:t>Is the author  sharing the experience of being a child.</a:t>
            </a:r>
          </a:p>
          <a:p>
            <a:pPr marL="342900" indent="-342900" algn="just">
              <a:lnSpc>
                <a:spcPct val="110000"/>
              </a:lnSpc>
              <a:buAutoNum type="arabicPeriod"/>
            </a:pPr>
            <a:endParaRPr lang="en-US" dirty="0">
              <a:solidFill>
                <a:schemeClr val="tx1"/>
              </a:solidFill>
            </a:endParaRPr>
          </a:p>
          <a:p>
            <a:pPr marL="342900" indent="-342900" algn="just">
              <a:lnSpc>
                <a:spcPct val="110000"/>
              </a:lnSpc>
              <a:buAutoNum type="arabicPeriod"/>
            </a:pPr>
            <a:r>
              <a:rPr lang="en-US" dirty="0">
                <a:solidFill>
                  <a:schemeClr val="tx1"/>
                </a:solidFill>
              </a:rPr>
              <a:t>Children’s literature is not owned by children.</a:t>
            </a:r>
          </a:p>
          <a:p>
            <a:pPr marL="342900" indent="-342900" algn="just">
              <a:lnSpc>
                <a:spcPct val="110000"/>
              </a:lnSpc>
              <a:buAutoNum type="arabicPeriod"/>
            </a:pPr>
            <a:endParaRPr lang="en-US" dirty="0">
              <a:solidFill>
                <a:schemeClr val="tx1"/>
              </a:solidFill>
            </a:endParaRPr>
          </a:p>
          <a:p>
            <a:pPr marL="342900" indent="-342900" algn="just">
              <a:lnSpc>
                <a:spcPct val="110000"/>
              </a:lnSpc>
              <a:buAutoNum type="arabicPeriod"/>
            </a:pPr>
            <a:r>
              <a:rPr lang="en-US" dirty="0">
                <a:solidFill>
                  <a:schemeClr val="tx1"/>
                </a:solidFill>
              </a:rPr>
              <a:t>Callousness  to  George Mac Donald’s cry – “do not write for Children, but for the childlike, Whether of five or fifty or Seventy - five. (A Dish of orts London: Sampson law, 1985)</a:t>
            </a:r>
          </a:p>
          <a:p>
            <a:pPr marL="342900" indent="-342900" algn="just">
              <a:lnSpc>
                <a:spcPct val="110000"/>
              </a:lnSpc>
              <a:buAutoNum type="arabicPeriod"/>
            </a:pPr>
            <a:endParaRPr lang="en-US" dirty="0">
              <a:solidFill>
                <a:schemeClr val="tx1"/>
              </a:solidFill>
            </a:endParaRPr>
          </a:p>
          <a:p>
            <a:pPr marL="342900" indent="-342900" algn="just">
              <a:lnSpc>
                <a:spcPct val="110000"/>
              </a:lnSpc>
              <a:buAutoNum type="arabicPeriod"/>
            </a:pPr>
            <a:r>
              <a:rPr lang="en-US" dirty="0">
                <a:solidFill>
                  <a:schemeClr val="tx1"/>
                </a:solidFill>
              </a:rPr>
              <a:t>Children’s literature is the only literature defined by its addresses.</a:t>
            </a:r>
          </a:p>
          <a:p>
            <a:pPr marL="342900" indent="-342900" algn="just">
              <a:lnSpc>
                <a:spcPct val="110000"/>
              </a:lnSpc>
              <a:buAutoNum type="arabicPeriod"/>
            </a:pPr>
            <a:endParaRPr lang="en-US" dirty="0">
              <a:solidFill>
                <a:schemeClr val="tx1"/>
              </a:solidFill>
            </a:endParaRPr>
          </a:p>
          <a:p>
            <a:pPr marL="342900" indent="-342900" algn="just">
              <a:lnSpc>
                <a:spcPct val="110000"/>
              </a:lnSpc>
              <a:buAutoNum type="arabicPeriod"/>
            </a:pPr>
            <a:r>
              <a:rPr lang="en-US" dirty="0">
                <a:solidFill>
                  <a:schemeClr val="tx1"/>
                </a:solidFill>
              </a:rPr>
              <a:t>Perry Nodelman raises a need for </a:t>
            </a:r>
          </a:p>
          <a:p>
            <a:pPr marL="342900" indent="-342900" algn="just">
              <a:lnSpc>
                <a:spcPct val="110000"/>
              </a:lnSpc>
            </a:pPr>
            <a:r>
              <a:rPr lang="en-US" dirty="0">
                <a:solidFill>
                  <a:schemeClr val="tx1"/>
                </a:solidFill>
              </a:rPr>
              <a:t>				“a space necessarily separate from the world of adults”.</a:t>
            </a:r>
          </a:p>
        </p:txBody>
      </p:sp>
    </p:spTree>
    <p:custDataLst>
      <p:tags r:id="rId1"/>
    </p:custDataLst>
    <p:extLst>
      <p:ext uri="{BB962C8B-B14F-4D97-AF65-F5344CB8AC3E}">
        <p14:creationId xmlns:p14="http://schemas.microsoft.com/office/powerpoint/2010/main" xmlns="" val="688472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52028" y="197169"/>
            <a:ext cx="8915399" cy="659674"/>
          </a:xfrm>
        </p:spPr>
        <p:txBody>
          <a:bodyPr>
            <a:normAutofit/>
          </a:bodyPr>
          <a:lstStyle/>
          <a:p>
            <a:pPr algn="ctr"/>
            <a:r>
              <a:rPr lang="en-GB" sz="2800" b="1" dirty="0"/>
              <a:t>How do Children respond?</a:t>
            </a:r>
          </a:p>
        </p:txBody>
      </p:sp>
      <p:sp>
        <p:nvSpPr>
          <p:cNvPr id="3" name="Subtitle 2"/>
          <p:cNvSpPr>
            <a:spLocks noGrp="1"/>
          </p:cNvSpPr>
          <p:nvPr>
            <p:ph type="subTitle" idx="1"/>
          </p:nvPr>
        </p:nvSpPr>
        <p:spPr>
          <a:xfrm>
            <a:off x="1879828" y="1042988"/>
            <a:ext cx="10084526" cy="5403531"/>
          </a:xfrm>
        </p:spPr>
        <p:txBody>
          <a:bodyPr>
            <a:noAutofit/>
          </a:bodyPr>
          <a:lstStyle/>
          <a:p>
            <a:pPr marL="285750" indent="-285750" algn="just">
              <a:lnSpc>
                <a:spcPct val="120000"/>
              </a:lnSpc>
              <a:buFont typeface="Arial" panose="020B0604020202020204" pitchFamily="34" charset="0"/>
              <a:buChar char="•"/>
            </a:pPr>
            <a:r>
              <a:rPr lang="en-GB" dirty="0">
                <a:solidFill>
                  <a:schemeClr val="tx1"/>
                </a:solidFill>
              </a:rPr>
              <a:t>The greater the involvement, the stronger is happiness binding due to gratification.</a:t>
            </a:r>
          </a:p>
          <a:p>
            <a:pPr marL="285750" indent="-285750" algn="just">
              <a:lnSpc>
                <a:spcPct val="120000"/>
              </a:lnSpc>
              <a:buFont typeface="Arial" panose="020B0604020202020204" pitchFamily="34" charset="0"/>
              <a:buChar char="•"/>
            </a:pPr>
            <a:r>
              <a:rPr lang="en-GB" dirty="0">
                <a:solidFill>
                  <a:schemeClr val="tx1"/>
                </a:solidFill>
              </a:rPr>
              <a:t>Benton and Fox elaborated how the reader creates a secondary world.</a:t>
            </a:r>
          </a:p>
          <a:p>
            <a:pPr marL="285750" indent="-285750" algn="just">
              <a:lnSpc>
                <a:spcPct val="120000"/>
              </a:lnSpc>
              <a:buFont typeface="Arial" panose="020B0604020202020204" pitchFamily="34" charset="0"/>
              <a:buChar char="•"/>
            </a:pPr>
            <a:r>
              <a:rPr lang="en-GB" dirty="0">
                <a:solidFill>
                  <a:schemeClr val="tx1"/>
                </a:solidFill>
              </a:rPr>
              <a:t>The reading experience is characterised in 2 ways- </a:t>
            </a:r>
          </a:p>
          <a:p>
            <a:pPr algn="just">
              <a:lnSpc>
                <a:spcPct val="120000"/>
              </a:lnSpc>
            </a:pPr>
            <a:r>
              <a:rPr lang="en-GB" dirty="0">
                <a:solidFill>
                  <a:schemeClr val="tx1"/>
                </a:solidFill>
              </a:rPr>
              <a:t>  									a. A four phase process of feeling like:</a:t>
            </a:r>
          </a:p>
          <a:p>
            <a:pPr lvl="8" algn="just">
              <a:lnSpc>
                <a:spcPct val="120000"/>
              </a:lnSpc>
            </a:pPr>
            <a:r>
              <a:rPr lang="en-GB" dirty="0">
                <a:solidFill>
                  <a:schemeClr val="tx1"/>
                </a:solidFill>
              </a:rPr>
              <a:t> </a:t>
            </a:r>
            <a:r>
              <a:rPr lang="en-GB" sz="1600" dirty="0">
                <a:solidFill>
                  <a:schemeClr val="tx1"/>
                </a:solidFill>
              </a:rPr>
              <a:t>    		 1.  a. Reading</a:t>
            </a:r>
          </a:p>
          <a:p>
            <a:pPr lvl="8" algn="just">
              <a:lnSpc>
                <a:spcPct val="120000"/>
              </a:lnSpc>
            </a:pPr>
            <a:r>
              <a:rPr lang="en-GB" sz="1600" dirty="0">
                <a:solidFill>
                  <a:schemeClr val="tx1"/>
                </a:solidFill>
              </a:rPr>
              <a:t>         	       b. Getting into story</a:t>
            </a:r>
          </a:p>
          <a:p>
            <a:pPr lvl="8" algn="just">
              <a:lnSpc>
                <a:spcPct val="120000"/>
              </a:lnSpc>
            </a:pPr>
            <a:r>
              <a:rPr lang="en-GB" sz="1600" dirty="0">
                <a:solidFill>
                  <a:schemeClr val="tx1"/>
                </a:solidFill>
              </a:rPr>
              <a:t>         	       c.  Being lost in the book </a:t>
            </a:r>
          </a:p>
          <a:p>
            <a:pPr lvl="8" algn="just">
              <a:lnSpc>
                <a:spcPct val="120000"/>
              </a:lnSpc>
            </a:pPr>
            <a:r>
              <a:rPr lang="en-GB" sz="1600" dirty="0">
                <a:solidFill>
                  <a:schemeClr val="tx1"/>
                </a:solidFill>
              </a:rPr>
              <a:t>                        d. An increasing sense of ending </a:t>
            </a:r>
          </a:p>
          <a:p>
            <a:pPr algn="just">
              <a:lnSpc>
                <a:spcPct val="120000"/>
              </a:lnSpc>
            </a:pPr>
            <a:r>
              <a:rPr lang="en-GB" sz="1800" dirty="0"/>
              <a:t> 										</a:t>
            </a:r>
            <a:r>
              <a:rPr lang="en-GB" sz="2800" dirty="0"/>
              <a:t> </a:t>
            </a:r>
            <a:r>
              <a:rPr lang="en-GB" sz="1600" dirty="0"/>
              <a:t>2</a:t>
            </a:r>
            <a:r>
              <a:rPr lang="en-GB" sz="1600" dirty="0">
                <a:solidFill>
                  <a:schemeClr val="tx1"/>
                </a:solidFill>
              </a:rPr>
              <a:t>. On activity consisting of four elements:</a:t>
            </a:r>
          </a:p>
          <a:p>
            <a:pPr algn="just">
              <a:lnSpc>
                <a:spcPct val="120000"/>
              </a:lnSpc>
            </a:pPr>
            <a:r>
              <a:rPr lang="en-GB" sz="1600" dirty="0">
                <a:solidFill>
                  <a:schemeClr val="tx1"/>
                </a:solidFill>
              </a:rPr>
              <a:t>            										a. Picturing </a:t>
            </a:r>
          </a:p>
          <a:p>
            <a:pPr algn="just">
              <a:lnSpc>
                <a:spcPct val="120000"/>
              </a:lnSpc>
            </a:pPr>
            <a:r>
              <a:rPr lang="en-GB" sz="1600" dirty="0">
                <a:solidFill>
                  <a:schemeClr val="tx1"/>
                </a:solidFill>
              </a:rPr>
              <a:t>	     										b. Anticipating and Restrospecting </a:t>
            </a:r>
          </a:p>
          <a:p>
            <a:pPr algn="just">
              <a:lnSpc>
                <a:spcPct val="120000"/>
              </a:lnSpc>
            </a:pPr>
            <a:r>
              <a:rPr lang="en-GB" sz="1600" dirty="0">
                <a:solidFill>
                  <a:schemeClr val="tx1"/>
                </a:solidFill>
              </a:rPr>
              <a:t>	     										c. Interacting</a:t>
            </a:r>
          </a:p>
          <a:p>
            <a:pPr algn="just">
              <a:lnSpc>
                <a:spcPct val="120000"/>
              </a:lnSpc>
            </a:pPr>
            <a:r>
              <a:rPr lang="en-GB" sz="1600" dirty="0">
                <a:solidFill>
                  <a:schemeClr val="tx1"/>
                </a:solidFill>
              </a:rPr>
              <a:t>            										d. Evaluating</a:t>
            </a:r>
            <a:endParaRPr lang="en-GB" sz="1100" dirty="0"/>
          </a:p>
        </p:txBody>
      </p:sp>
    </p:spTree>
    <p:custDataLst>
      <p:tags r:id="rId1"/>
    </p:custDataLst>
    <p:extLst>
      <p:ext uri="{BB962C8B-B14F-4D97-AF65-F5344CB8AC3E}">
        <p14:creationId xmlns:p14="http://schemas.microsoft.com/office/powerpoint/2010/main" xmlns="" val="4000538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71201" y="463731"/>
            <a:ext cx="8915399" cy="555171"/>
          </a:xfrm>
        </p:spPr>
        <p:txBody>
          <a:bodyPr>
            <a:normAutofit/>
          </a:bodyPr>
          <a:lstStyle/>
          <a:p>
            <a:pPr algn="ctr"/>
            <a:r>
              <a:rPr lang="en-GB" sz="2800" b="1" dirty="0"/>
              <a:t>How Does Children’s Respond?</a:t>
            </a:r>
          </a:p>
        </p:txBody>
      </p:sp>
      <p:sp>
        <p:nvSpPr>
          <p:cNvPr id="3" name="Subtitle 2"/>
          <p:cNvSpPr>
            <a:spLocks noGrp="1"/>
          </p:cNvSpPr>
          <p:nvPr>
            <p:ph type="subTitle" idx="1"/>
          </p:nvPr>
        </p:nvSpPr>
        <p:spPr>
          <a:xfrm>
            <a:off x="1841863" y="1214847"/>
            <a:ext cx="10032274" cy="5303520"/>
          </a:xfrm>
        </p:spPr>
        <p:txBody>
          <a:bodyPr>
            <a:normAutofit/>
          </a:bodyPr>
          <a:lstStyle/>
          <a:p>
            <a:pPr marL="285750" indent="-285750" algn="just">
              <a:lnSpc>
                <a:spcPct val="120000"/>
              </a:lnSpc>
              <a:buFont typeface="Arial" panose="020B0604020202020204" pitchFamily="34" charset="0"/>
              <a:buChar char="•"/>
            </a:pPr>
            <a:r>
              <a:rPr lang="en-GB" b="1" dirty="0">
                <a:solidFill>
                  <a:schemeClr val="tx1"/>
                </a:solidFill>
              </a:rPr>
              <a:t>N. Tucker</a:t>
            </a:r>
            <a:r>
              <a:rPr lang="en-GB" dirty="0">
                <a:solidFill>
                  <a:schemeClr val="tx1"/>
                </a:solidFill>
              </a:rPr>
              <a:t> observed that children emphasizes on the “Quality of the writing” as opposed to the “Pace of the plot”.</a:t>
            </a:r>
          </a:p>
          <a:p>
            <a:pPr marL="285750" indent="-285750" algn="just">
              <a:lnSpc>
                <a:spcPct val="120000"/>
              </a:lnSpc>
              <a:buFont typeface="Arial" panose="020B0604020202020204" pitchFamily="34" charset="0"/>
              <a:buChar char="•"/>
            </a:pPr>
            <a:endParaRPr lang="en-GB" dirty="0">
              <a:solidFill>
                <a:schemeClr val="tx1"/>
              </a:solidFill>
            </a:endParaRPr>
          </a:p>
          <a:p>
            <a:pPr marL="285750" indent="-285750" algn="just">
              <a:lnSpc>
                <a:spcPct val="120000"/>
              </a:lnSpc>
              <a:buFont typeface="Arial" panose="020B0604020202020204" pitchFamily="34" charset="0"/>
              <a:buChar char="•"/>
            </a:pPr>
            <a:r>
              <a:rPr lang="en-GB" dirty="0">
                <a:solidFill>
                  <a:schemeClr val="tx1"/>
                </a:solidFill>
              </a:rPr>
              <a:t>During the primary phase ‘Acquiescent’ reading style is noticeable inclusive of (RAPS) responding – aloud protocols like-</a:t>
            </a:r>
          </a:p>
          <a:p>
            <a:pPr marL="800100" lvl="1" indent="-342900" algn="just">
              <a:lnSpc>
                <a:spcPct val="120000"/>
              </a:lnSpc>
              <a:buAutoNum type="arabicPeriod"/>
            </a:pPr>
            <a:r>
              <a:rPr lang="en-GB" sz="1700" dirty="0">
                <a:solidFill>
                  <a:schemeClr val="tx1"/>
                </a:solidFill>
              </a:rPr>
              <a:t>Paraphrasing</a:t>
            </a:r>
          </a:p>
          <a:p>
            <a:pPr marL="800100" lvl="1" indent="-342900" algn="just">
              <a:lnSpc>
                <a:spcPct val="120000"/>
              </a:lnSpc>
              <a:buAutoNum type="arabicPeriod"/>
            </a:pPr>
            <a:r>
              <a:rPr lang="en-GB" sz="1700" dirty="0">
                <a:solidFill>
                  <a:schemeClr val="tx1"/>
                </a:solidFill>
              </a:rPr>
              <a:t>Thematising</a:t>
            </a:r>
          </a:p>
          <a:p>
            <a:pPr marL="800100" lvl="1" indent="-342900" algn="just">
              <a:lnSpc>
                <a:spcPct val="120000"/>
              </a:lnSpc>
              <a:buAutoNum type="arabicPeriod"/>
            </a:pPr>
            <a:r>
              <a:rPr lang="en-GB" sz="1700" dirty="0">
                <a:solidFill>
                  <a:schemeClr val="tx1"/>
                </a:solidFill>
              </a:rPr>
              <a:t>Allegorising</a:t>
            </a:r>
          </a:p>
          <a:p>
            <a:pPr marL="800100" lvl="1" indent="-342900" algn="just">
              <a:lnSpc>
                <a:spcPct val="120000"/>
              </a:lnSpc>
              <a:buAutoNum type="arabicPeriod"/>
            </a:pPr>
            <a:r>
              <a:rPr lang="en-GB" sz="1700" dirty="0">
                <a:solidFill>
                  <a:schemeClr val="tx1"/>
                </a:solidFill>
              </a:rPr>
              <a:t>Problem Solving</a:t>
            </a:r>
          </a:p>
        </p:txBody>
      </p:sp>
    </p:spTree>
    <p:custDataLst>
      <p:tags r:id="rId1"/>
    </p:custDataLst>
    <p:extLst>
      <p:ext uri="{BB962C8B-B14F-4D97-AF65-F5344CB8AC3E}">
        <p14:creationId xmlns:p14="http://schemas.microsoft.com/office/powerpoint/2010/main" xmlns="" val="17871533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23453" y="489859"/>
            <a:ext cx="8915399" cy="529046"/>
          </a:xfrm>
        </p:spPr>
        <p:txBody>
          <a:bodyPr>
            <a:normAutofit/>
          </a:bodyPr>
          <a:lstStyle/>
          <a:p>
            <a:pPr algn="ctr"/>
            <a:r>
              <a:rPr lang="en-GB" sz="2800" b="1" dirty="0"/>
              <a:t>Modes of Story Telling</a:t>
            </a:r>
          </a:p>
        </p:txBody>
      </p:sp>
      <p:sp>
        <p:nvSpPr>
          <p:cNvPr id="3" name="Subtitle 2"/>
          <p:cNvSpPr>
            <a:spLocks noGrp="1"/>
          </p:cNvSpPr>
          <p:nvPr>
            <p:ph type="subTitle" idx="1"/>
          </p:nvPr>
        </p:nvSpPr>
        <p:spPr>
          <a:xfrm>
            <a:off x="2223453" y="1306287"/>
            <a:ext cx="9281159" cy="4990010"/>
          </a:xfrm>
        </p:spPr>
        <p:txBody>
          <a:bodyPr>
            <a:normAutofit/>
          </a:bodyPr>
          <a:lstStyle/>
          <a:p>
            <a:r>
              <a:rPr lang="en-GB" b="1" dirty="0">
                <a:solidFill>
                  <a:schemeClr val="tx1"/>
                </a:solidFill>
              </a:rPr>
              <a:t>Andrea Schwenke Wyile’s</a:t>
            </a:r>
            <a:r>
              <a:rPr lang="en-GB" dirty="0">
                <a:solidFill>
                  <a:schemeClr val="tx1"/>
                </a:solidFill>
              </a:rPr>
              <a:t> (1999- 2003) accounts of three types of narration Children’s Literature – </a:t>
            </a:r>
          </a:p>
          <a:p>
            <a:pPr marL="742950" lvl="1" indent="-285750" algn="l">
              <a:buFont typeface="Arial" panose="020B0604020202020204" pitchFamily="34" charset="0"/>
              <a:buChar char="•"/>
            </a:pPr>
            <a:r>
              <a:rPr lang="en-GB" sz="1800" dirty="0">
                <a:solidFill>
                  <a:schemeClr val="tx1"/>
                </a:solidFill>
              </a:rPr>
              <a:t>Immediate </a:t>
            </a:r>
          </a:p>
          <a:p>
            <a:pPr marL="742950" lvl="1" indent="-285750" algn="l">
              <a:buFont typeface="Arial" panose="020B0604020202020204" pitchFamily="34" charset="0"/>
              <a:buChar char="•"/>
            </a:pPr>
            <a:r>
              <a:rPr lang="en-GB" sz="1800" dirty="0">
                <a:solidFill>
                  <a:schemeClr val="tx1"/>
                </a:solidFill>
              </a:rPr>
              <a:t>Distant – Engaging </a:t>
            </a:r>
          </a:p>
          <a:p>
            <a:pPr marL="742950" lvl="1" indent="-285750" algn="l">
              <a:buFont typeface="Arial" panose="020B0604020202020204" pitchFamily="34" charset="0"/>
              <a:buChar char="•"/>
            </a:pPr>
            <a:r>
              <a:rPr lang="en-GB" sz="1800" dirty="0">
                <a:solidFill>
                  <a:schemeClr val="tx1"/>
                </a:solidFill>
              </a:rPr>
              <a:t>Distancing Narration</a:t>
            </a:r>
          </a:p>
        </p:txBody>
      </p:sp>
    </p:spTree>
    <p:custDataLst>
      <p:tags r:id="rId1"/>
    </p:custDataLst>
    <p:extLst>
      <p:ext uri="{BB962C8B-B14F-4D97-AF65-F5344CB8AC3E}">
        <p14:creationId xmlns:p14="http://schemas.microsoft.com/office/powerpoint/2010/main" xmlns="" val="12641589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23007" y="346166"/>
            <a:ext cx="8915399" cy="698863"/>
          </a:xfrm>
        </p:spPr>
        <p:txBody>
          <a:bodyPr>
            <a:normAutofit/>
          </a:bodyPr>
          <a:lstStyle/>
          <a:p>
            <a:pPr algn="ctr"/>
            <a:r>
              <a:rPr lang="en-US" sz="2800" b="1" dirty="0"/>
              <a:t>What sells?</a:t>
            </a:r>
          </a:p>
        </p:txBody>
      </p:sp>
      <p:sp>
        <p:nvSpPr>
          <p:cNvPr id="3" name="Subtitle 2"/>
          <p:cNvSpPr>
            <a:spLocks noGrp="1"/>
          </p:cNvSpPr>
          <p:nvPr>
            <p:ph type="subTitle" idx="1"/>
          </p:nvPr>
        </p:nvSpPr>
        <p:spPr>
          <a:xfrm>
            <a:off x="1854927" y="1371600"/>
            <a:ext cx="9649686" cy="5238205"/>
          </a:xfrm>
        </p:spPr>
        <p:txBody>
          <a:bodyPr/>
          <a:lstStyle/>
          <a:p>
            <a:pPr marL="342900" indent="-342900" algn="just">
              <a:lnSpc>
                <a:spcPct val="150000"/>
              </a:lnSpc>
              <a:buAutoNum type="arabicPeriod"/>
            </a:pPr>
            <a:r>
              <a:rPr lang="en-US" dirty="0">
                <a:solidFill>
                  <a:schemeClr val="tx1"/>
                </a:solidFill>
              </a:rPr>
              <a:t>Best sellers are high or domestic fantasy.</a:t>
            </a:r>
          </a:p>
          <a:p>
            <a:pPr marL="342900" indent="-342900" algn="just">
              <a:lnSpc>
                <a:spcPct val="150000"/>
              </a:lnSpc>
              <a:buAutoNum type="arabicPeriod"/>
            </a:pPr>
            <a:endParaRPr lang="en-US" dirty="0">
              <a:solidFill>
                <a:schemeClr val="tx1"/>
              </a:solidFill>
            </a:endParaRPr>
          </a:p>
          <a:p>
            <a:pPr marL="342900" indent="-342900" algn="just">
              <a:lnSpc>
                <a:spcPct val="150000"/>
              </a:lnSpc>
              <a:buAutoNum type="arabicPeriod"/>
            </a:pPr>
            <a:r>
              <a:rPr lang="en-US" dirty="0">
                <a:solidFill>
                  <a:schemeClr val="tx1"/>
                </a:solidFill>
              </a:rPr>
              <a:t>Fantasy is unhindered vista by realistic constraints.</a:t>
            </a:r>
          </a:p>
          <a:p>
            <a:pPr marL="342900" indent="-342900" algn="just">
              <a:lnSpc>
                <a:spcPct val="150000"/>
              </a:lnSpc>
              <a:buAutoNum type="arabicPeriod"/>
            </a:pPr>
            <a:endParaRPr lang="en-US" dirty="0">
              <a:solidFill>
                <a:schemeClr val="tx1"/>
              </a:solidFill>
            </a:endParaRPr>
          </a:p>
          <a:p>
            <a:pPr marL="342900" indent="-342900" algn="just">
              <a:lnSpc>
                <a:spcPct val="150000"/>
              </a:lnSpc>
              <a:buAutoNum type="arabicPeriod"/>
            </a:pPr>
            <a:r>
              <a:rPr lang="en-US" dirty="0">
                <a:solidFill>
                  <a:schemeClr val="tx1"/>
                </a:solidFill>
              </a:rPr>
              <a:t>For adults, the secondary world of Fantasy provide the adult with a utopian unknown universe.</a:t>
            </a:r>
          </a:p>
          <a:p>
            <a:pPr marL="342900" indent="-342900" algn="just">
              <a:lnSpc>
                <a:spcPct val="150000"/>
              </a:lnSpc>
              <a:buAutoNum type="arabicPeriod"/>
            </a:pPr>
            <a:endParaRPr lang="en-US" dirty="0">
              <a:solidFill>
                <a:schemeClr val="tx1"/>
              </a:solidFill>
            </a:endParaRPr>
          </a:p>
          <a:p>
            <a:pPr marL="342900" indent="-342900" algn="just">
              <a:lnSpc>
                <a:spcPct val="150000"/>
              </a:lnSpc>
              <a:buAutoNum type="arabicPeriod"/>
            </a:pPr>
            <a:r>
              <a:rPr lang="en-US" dirty="0">
                <a:solidFill>
                  <a:schemeClr val="tx1"/>
                </a:solidFill>
              </a:rPr>
              <a:t>Commodification of the child’s innocence to a child reader. It encapsulates  the essence of innocent – living, but for an adult, it is nostalgic and voyeuristic need.</a:t>
            </a:r>
          </a:p>
        </p:txBody>
      </p:sp>
    </p:spTree>
    <p:custDataLst>
      <p:tags r:id="rId1"/>
    </p:custDataLst>
    <p:extLst>
      <p:ext uri="{BB962C8B-B14F-4D97-AF65-F5344CB8AC3E}">
        <p14:creationId xmlns:p14="http://schemas.microsoft.com/office/powerpoint/2010/main" xmlns="" val="38603358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18950" y="437606"/>
            <a:ext cx="8915399" cy="698863"/>
          </a:xfrm>
        </p:spPr>
        <p:txBody>
          <a:bodyPr>
            <a:normAutofit/>
          </a:bodyPr>
          <a:lstStyle/>
          <a:p>
            <a:pPr algn="ctr"/>
            <a:r>
              <a:rPr lang="en-US" sz="2800" b="1" dirty="0"/>
              <a:t>New Steps </a:t>
            </a:r>
          </a:p>
        </p:txBody>
      </p:sp>
      <p:sp>
        <p:nvSpPr>
          <p:cNvPr id="3" name="Subtitle 2"/>
          <p:cNvSpPr>
            <a:spLocks noGrp="1"/>
          </p:cNvSpPr>
          <p:nvPr>
            <p:ph type="subTitle" idx="1"/>
          </p:nvPr>
        </p:nvSpPr>
        <p:spPr>
          <a:xfrm>
            <a:off x="1972491" y="1463041"/>
            <a:ext cx="9532121" cy="5199016"/>
          </a:xfrm>
        </p:spPr>
        <p:txBody>
          <a:bodyPr/>
          <a:lstStyle/>
          <a:p>
            <a:pPr marL="342900" indent="-342900" algn="just">
              <a:lnSpc>
                <a:spcPct val="150000"/>
              </a:lnSpc>
              <a:spcBef>
                <a:spcPts val="0"/>
              </a:spcBef>
              <a:buAutoNum type="arabicPeriod"/>
            </a:pPr>
            <a:r>
              <a:rPr lang="en-US" dirty="0">
                <a:solidFill>
                  <a:schemeClr val="tx1"/>
                </a:solidFill>
              </a:rPr>
              <a:t>Peter Hunt pioneers “the childist  criticism, which propounds  that the child is not </a:t>
            </a:r>
            <a:r>
              <a:rPr lang="en-US" b="1" dirty="0">
                <a:solidFill>
                  <a:schemeClr val="tx1"/>
                </a:solidFill>
              </a:rPr>
              <a:t>a</a:t>
            </a:r>
            <a:r>
              <a:rPr lang="en-US" dirty="0">
                <a:solidFill>
                  <a:schemeClr val="tx1"/>
                </a:solidFill>
              </a:rPr>
              <a:t> </a:t>
            </a:r>
            <a:r>
              <a:rPr lang="en-US" b="1" dirty="0">
                <a:solidFill>
                  <a:schemeClr val="tx1"/>
                </a:solidFill>
              </a:rPr>
              <a:t>mere paper being</a:t>
            </a:r>
            <a:r>
              <a:rPr lang="en-US" dirty="0">
                <a:solidFill>
                  <a:schemeClr val="tx1"/>
                </a:solidFill>
              </a:rPr>
              <a:t>  devoid of all power in the world of Children’s books.</a:t>
            </a:r>
          </a:p>
          <a:p>
            <a:pPr marL="342900" indent="-342900" algn="just">
              <a:lnSpc>
                <a:spcPct val="150000"/>
              </a:lnSpc>
              <a:spcBef>
                <a:spcPts val="0"/>
              </a:spcBef>
              <a:buAutoNum type="arabicPeriod"/>
            </a:pPr>
            <a:endParaRPr lang="en-US" dirty="0">
              <a:solidFill>
                <a:schemeClr val="tx1"/>
              </a:solidFill>
            </a:endParaRPr>
          </a:p>
          <a:p>
            <a:pPr marL="342900" indent="-342900" algn="just">
              <a:lnSpc>
                <a:spcPct val="150000"/>
              </a:lnSpc>
              <a:spcBef>
                <a:spcPts val="0"/>
              </a:spcBef>
              <a:buAutoNum type="arabicPeriod"/>
            </a:pPr>
            <a:r>
              <a:rPr lang="en-US" dirty="0">
                <a:solidFill>
                  <a:schemeClr val="tx1"/>
                </a:solidFill>
              </a:rPr>
              <a:t>Children’s literature is now considered a legitimate field of academic research.</a:t>
            </a:r>
          </a:p>
          <a:p>
            <a:pPr marL="342900" indent="-342900" algn="just">
              <a:lnSpc>
                <a:spcPct val="150000"/>
              </a:lnSpc>
              <a:spcBef>
                <a:spcPts val="0"/>
              </a:spcBef>
              <a:buAutoNum type="arabicPeriod"/>
            </a:pPr>
            <a:endParaRPr lang="en-US" dirty="0">
              <a:solidFill>
                <a:schemeClr val="tx1"/>
              </a:solidFill>
            </a:endParaRPr>
          </a:p>
          <a:p>
            <a:pPr marL="342900" indent="-342900" algn="just">
              <a:lnSpc>
                <a:spcPct val="150000"/>
              </a:lnSpc>
              <a:spcBef>
                <a:spcPts val="0"/>
              </a:spcBef>
              <a:buAutoNum type="arabicPeriod"/>
            </a:pPr>
            <a:r>
              <a:rPr lang="en-US" dirty="0">
                <a:solidFill>
                  <a:schemeClr val="tx1"/>
                </a:solidFill>
              </a:rPr>
              <a:t> Assertion of the concept that children’s literature is an important vehicle for achieving required aims of healthy education.</a:t>
            </a:r>
          </a:p>
          <a:p>
            <a:pPr marL="342900" indent="-342900" algn="just">
              <a:lnSpc>
                <a:spcPct val="150000"/>
              </a:lnSpc>
              <a:spcBef>
                <a:spcPts val="0"/>
              </a:spcBef>
              <a:buAutoNum type="arabicPeriod"/>
            </a:pPr>
            <a:endParaRPr lang="en-US" dirty="0">
              <a:solidFill>
                <a:schemeClr val="tx1"/>
              </a:solidFill>
            </a:endParaRPr>
          </a:p>
          <a:p>
            <a:pPr marL="342900" indent="-342900" algn="just">
              <a:lnSpc>
                <a:spcPct val="150000"/>
              </a:lnSpc>
              <a:spcBef>
                <a:spcPts val="0"/>
              </a:spcBef>
              <a:buAutoNum type="arabicPeriod"/>
            </a:pPr>
            <a:r>
              <a:rPr lang="en-US" dirty="0">
                <a:solidFill>
                  <a:schemeClr val="tx1"/>
                </a:solidFill>
              </a:rPr>
              <a:t>No longer occupies an inferior status within the literary polysystem.</a:t>
            </a:r>
          </a:p>
          <a:p>
            <a:pPr marL="342900" indent="-342900" algn="just">
              <a:lnSpc>
                <a:spcPct val="150000"/>
              </a:lnSpc>
              <a:spcBef>
                <a:spcPts val="0"/>
              </a:spcBef>
              <a:buAutoNum type="arabicPeriod"/>
            </a:pPr>
            <a:endParaRPr lang="en-US" dirty="0">
              <a:solidFill>
                <a:schemeClr val="tx1"/>
              </a:solidFill>
            </a:endParaRPr>
          </a:p>
          <a:p>
            <a:pPr marL="342900" indent="-342900" algn="just">
              <a:lnSpc>
                <a:spcPct val="150000"/>
              </a:lnSpc>
              <a:spcBef>
                <a:spcPts val="0"/>
              </a:spcBef>
              <a:buAutoNum type="arabicPeriod"/>
            </a:pPr>
            <a:r>
              <a:rPr lang="en-US" dirty="0">
                <a:solidFill>
                  <a:schemeClr val="tx1"/>
                </a:solidFill>
              </a:rPr>
              <a:t> Cultural institutions, Curriculum and National libraries as well as to Encyclopedia are now open to receive CL.</a:t>
            </a:r>
          </a:p>
        </p:txBody>
      </p:sp>
    </p:spTree>
    <p:custDataLst>
      <p:tags r:id="rId1"/>
    </p:custDataLst>
    <p:extLst>
      <p:ext uri="{BB962C8B-B14F-4D97-AF65-F5344CB8AC3E}">
        <p14:creationId xmlns:p14="http://schemas.microsoft.com/office/powerpoint/2010/main" xmlns="" val="31324874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5259" y="280852"/>
            <a:ext cx="8915399" cy="633549"/>
          </a:xfrm>
        </p:spPr>
        <p:txBody>
          <a:bodyPr>
            <a:normAutofit/>
          </a:bodyPr>
          <a:lstStyle/>
          <a:p>
            <a:pPr algn="ctr"/>
            <a:r>
              <a:rPr lang="en-US" sz="2800" b="1" dirty="0"/>
              <a:t>Purpose and Policy</a:t>
            </a:r>
          </a:p>
        </p:txBody>
      </p:sp>
      <p:sp>
        <p:nvSpPr>
          <p:cNvPr id="3" name="Subtitle 2"/>
          <p:cNvSpPr>
            <a:spLocks noGrp="1"/>
          </p:cNvSpPr>
          <p:nvPr>
            <p:ph type="subTitle" idx="1"/>
          </p:nvPr>
        </p:nvSpPr>
        <p:spPr>
          <a:xfrm>
            <a:off x="1881051" y="1332411"/>
            <a:ext cx="9623561" cy="5251269"/>
          </a:xfrm>
        </p:spPr>
        <p:txBody>
          <a:bodyPr/>
          <a:lstStyle/>
          <a:p>
            <a:pPr algn="just">
              <a:buFont typeface="Arial" pitchFamily="34" charset="0"/>
              <a:buChar char="•"/>
            </a:pPr>
            <a:r>
              <a:rPr lang="en-US" dirty="0">
                <a:solidFill>
                  <a:schemeClr val="tx1"/>
                </a:solidFill>
              </a:rPr>
              <a:t> Dormant sexuality in the west.</a:t>
            </a:r>
          </a:p>
          <a:p>
            <a:pPr algn="just">
              <a:buFont typeface="Arial" pitchFamily="34" charset="0"/>
              <a:buChar char="•"/>
            </a:pPr>
            <a:r>
              <a:rPr lang="en-US" dirty="0">
                <a:solidFill>
                  <a:schemeClr val="tx1"/>
                </a:solidFill>
              </a:rPr>
              <a:t> Assertion of Racism.</a:t>
            </a:r>
          </a:p>
          <a:p>
            <a:pPr algn="just">
              <a:buFont typeface="Arial" pitchFamily="34" charset="0"/>
              <a:buChar char="•"/>
            </a:pPr>
            <a:r>
              <a:rPr lang="en-US" dirty="0">
                <a:solidFill>
                  <a:schemeClr val="tx1"/>
                </a:solidFill>
              </a:rPr>
              <a:t> Projecting social misfits as real life people.</a:t>
            </a:r>
          </a:p>
          <a:p>
            <a:pPr algn="just"/>
            <a:endParaRPr lang="en-US" dirty="0">
              <a:solidFill>
                <a:schemeClr val="tx1"/>
              </a:solidFill>
            </a:endParaRPr>
          </a:p>
          <a:p>
            <a:pPr algn="just"/>
            <a:r>
              <a:rPr lang="en-US" dirty="0">
                <a:solidFill>
                  <a:schemeClr val="tx1"/>
                </a:solidFill>
              </a:rPr>
              <a:t>Nasty instances:</a:t>
            </a:r>
          </a:p>
          <a:p>
            <a:pPr algn="just">
              <a:lnSpc>
                <a:spcPct val="150000"/>
              </a:lnSpc>
            </a:pPr>
            <a:r>
              <a:rPr lang="en-US" dirty="0">
                <a:solidFill>
                  <a:schemeClr val="tx1"/>
                </a:solidFill>
              </a:rPr>
              <a:t>1. Lewis </a:t>
            </a:r>
            <a:r>
              <a:rPr lang="en-US" dirty="0" err="1">
                <a:solidFill>
                  <a:schemeClr val="tx1"/>
                </a:solidFill>
              </a:rPr>
              <a:t>carroll</a:t>
            </a:r>
            <a:r>
              <a:rPr lang="en-US" dirty="0">
                <a:solidFill>
                  <a:schemeClr val="tx1"/>
                </a:solidFill>
              </a:rPr>
              <a:t> known  for inventing </a:t>
            </a:r>
            <a:r>
              <a:rPr lang="en-US" b="1" dirty="0">
                <a:solidFill>
                  <a:schemeClr val="tx1"/>
                </a:solidFill>
              </a:rPr>
              <a:t> Alice’s Adventures in Wonderland </a:t>
            </a:r>
            <a:r>
              <a:rPr lang="en-US" dirty="0">
                <a:solidFill>
                  <a:schemeClr val="tx1"/>
                </a:solidFill>
              </a:rPr>
              <a:t> whose criminal intent resulted in taking nude photographs of little girls.</a:t>
            </a:r>
          </a:p>
          <a:p>
            <a:pPr algn="just">
              <a:lnSpc>
                <a:spcPct val="150000"/>
              </a:lnSpc>
            </a:pPr>
            <a:endParaRPr lang="en-US" dirty="0">
              <a:solidFill>
                <a:schemeClr val="tx1"/>
              </a:solidFill>
            </a:endParaRPr>
          </a:p>
          <a:p>
            <a:pPr algn="just">
              <a:lnSpc>
                <a:spcPct val="150000"/>
              </a:lnSpc>
            </a:pPr>
            <a:r>
              <a:rPr lang="en-US" dirty="0">
                <a:solidFill>
                  <a:schemeClr val="tx1"/>
                </a:solidFill>
              </a:rPr>
              <a:t>2. William Mayne, popular British author of </a:t>
            </a:r>
            <a:r>
              <a:rPr lang="en-US" b="1" dirty="0">
                <a:solidFill>
                  <a:schemeClr val="tx1"/>
                </a:solidFill>
              </a:rPr>
              <a:t> The Chair School Series (1955 – 1963) </a:t>
            </a:r>
            <a:r>
              <a:rPr lang="en-US" dirty="0">
                <a:solidFill>
                  <a:schemeClr val="tx1"/>
                </a:solidFill>
              </a:rPr>
              <a:t>was put  behind  bass for assaulting several minor – girls of his fandom.</a:t>
            </a:r>
          </a:p>
          <a:p>
            <a:pPr algn="just">
              <a:lnSpc>
                <a:spcPct val="150000"/>
              </a:lnSpc>
            </a:pPr>
            <a:r>
              <a:rPr lang="en-US" dirty="0">
                <a:solidFill>
                  <a:schemeClr val="tx1"/>
                </a:solidFill>
              </a:rPr>
              <a:t>Ambiguous state between ‘Romantic’ or  ‘Sentimental Portrayal’ of childhood.</a:t>
            </a:r>
          </a:p>
        </p:txBody>
      </p:sp>
    </p:spTree>
    <p:custDataLst>
      <p:tags r:id="rId1"/>
    </p:custDataLst>
    <p:extLst>
      <p:ext uri="{BB962C8B-B14F-4D97-AF65-F5344CB8AC3E}">
        <p14:creationId xmlns:p14="http://schemas.microsoft.com/office/powerpoint/2010/main" xmlns="" val="19251719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8315" y="463710"/>
            <a:ext cx="8915399" cy="529046"/>
          </a:xfrm>
        </p:spPr>
        <p:txBody>
          <a:bodyPr>
            <a:normAutofit/>
          </a:bodyPr>
          <a:lstStyle/>
          <a:p>
            <a:pPr algn="ctr"/>
            <a:r>
              <a:rPr lang="en-US" sz="2800" b="1" dirty="0"/>
              <a:t>Purpose and Policy</a:t>
            </a:r>
            <a:endParaRPr lang="en-US" sz="2800" dirty="0"/>
          </a:p>
        </p:txBody>
      </p:sp>
      <p:sp>
        <p:nvSpPr>
          <p:cNvPr id="3" name="Subtitle 2"/>
          <p:cNvSpPr>
            <a:spLocks noGrp="1"/>
          </p:cNvSpPr>
          <p:nvPr>
            <p:ph type="subTitle" idx="1"/>
          </p:nvPr>
        </p:nvSpPr>
        <p:spPr>
          <a:xfrm>
            <a:off x="1763487" y="1227909"/>
            <a:ext cx="9741126" cy="5251268"/>
          </a:xfrm>
        </p:spPr>
        <p:txBody>
          <a:bodyPr/>
          <a:lstStyle/>
          <a:p>
            <a:pPr algn="just">
              <a:lnSpc>
                <a:spcPct val="150000"/>
              </a:lnSpc>
              <a:buFont typeface="Arial" pitchFamily="34" charset="0"/>
              <a:buChar char="•"/>
            </a:pPr>
            <a:r>
              <a:rPr lang="en-US" dirty="0">
                <a:solidFill>
                  <a:schemeClr val="tx1"/>
                </a:solidFill>
              </a:rPr>
              <a:t>Attempts to extricate children’s Literature from the narrow boundaries to place it in the foreground of literary scholarship.</a:t>
            </a:r>
          </a:p>
          <a:p>
            <a:pPr algn="just">
              <a:lnSpc>
                <a:spcPct val="150000"/>
              </a:lnSpc>
              <a:buFont typeface="Arial" pitchFamily="34" charset="0"/>
              <a:buChar char="•"/>
            </a:pPr>
            <a:endParaRPr lang="en-US" dirty="0">
              <a:solidFill>
                <a:schemeClr val="tx1"/>
              </a:solidFill>
            </a:endParaRPr>
          </a:p>
          <a:p>
            <a:pPr algn="just">
              <a:lnSpc>
                <a:spcPct val="150000"/>
              </a:lnSpc>
              <a:buFont typeface="Arial" pitchFamily="34" charset="0"/>
              <a:buChar char="•"/>
            </a:pPr>
            <a:r>
              <a:rPr lang="en-US" dirty="0">
                <a:solidFill>
                  <a:schemeClr val="tx1"/>
                </a:solidFill>
              </a:rPr>
              <a:t>Attempts to check polarization.</a:t>
            </a:r>
          </a:p>
        </p:txBody>
      </p:sp>
    </p:spTree>
    <p:custDataLst>
      <p:tags r:id="rId1"/>
    </p:custDataLst>
    <p:extLst>
      <p:ext uri="{BB962C8B-B14F-4D97-AF65-F5344CB8AC3E}">
        <p14:creationId xmlns:p14="http://schemas.microsoft.com/office/powerpoint/2010/main" xmlns="" val="3635232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05434" y="370489"/>
            <a:ext cx="9250690" cy="685801"/>
          </a:xfrm>
        </p:spPr>
        <p:txBody>
          <a:bodyPr>
            <a:normAutofit/>
          </a:bodyPr>
          <a:lstStyle/>
          <a:p>
            <a:pPr algn="ctr"/>
            <a:r>
              <a:rPr lang="en-GB" sz="2800" b="1" dirty="0"/>
              <a:t>Why Children’s Literature </a:t>
            </a:r>
            <a:endParaRPr lang="en-GB" sz="2400" b="1" dirty="0"/>
          </a:p>
        </p:txBody>
      </p:sp>
      <p:sp>
        <p:nvSpPr>
          <p:cNvPr id="3" name="Subtitle 2"/>
          <p:cNvSpPr>
            <a:spLocks noGrp="1"/>
          </p:cNvSpPr>
          <p:nvPr>
            <p:ph type="subTitle" idx="1"/>
          </p:nvPr>
        </p:nvSpPr>
        <p:spPr>
          <a:xfrm>
            <a:off x="2305434" y="1371600"/>
            <a:ext cx="9250690" cy="5171090"/>
          </a:xfrm>
        </p:spPr>
        <p:txBody>
          <a:bodyPr>
            <a:normAutofit/>
          </a:bodyPr>
          <a:lstStyle/>
          <a:p>
            <a:pPr marL="457200" indent="-457200" algn="just">
              <a:buAutoNum type="alphaLcPeriod"/>
            </a:pPr>
            <a:r>
              <a:rPr lang="en-GB" dirty="0">
                <a:solidFill>
                  <a:schemeClr val="tx1"/>
                </a:solidFill>
              </a:rPr>
              <a:t>Extension of the warmth the comfort / the security they treasure.</a:t>
            </a:r>
          </a:p>
          <a:p>
            <a:pPr marL="457200" indent="-457200" algn="just">
              <a:buAutoNum type="alphaLcPeriod"/>
            </a:pPr>
            <a:endParaRPr lang="en-GB" dirty="0">
              <a:solidFill>
                <a:schemeClr val="tx1"/>
              </a:solidFill>
            </a:endParaRPr>
          </a:p>
          <a:p>
            <a:pPr marL="457200" indent="-457200" algn="just">
              <a:buAutoNum type="alphaLcPeriod"/>
            </a:pPr>
            <a:r>
              <a:rPr lang="en-GB" dirty="0">
                <a:solidFill>
                  <a:schemeClr val="tx1"/>
                </a:solidFill>
              </a:rPr>
              <a:t>Makes two world – concept clearer.</a:t>
            </a:r>
          </a:p>
          <a:p>
            <a:pPr marL="457200" indent="-457200" algn="just">
              <a:buAutoNum type="alphaLcPeriod"/>
            </a:pPr>
            <a:endParaRPr lang="en-GB" dirty="0">
              <a:solidFill>
                <a:schemeClr val="tx1"/>
              </a:solidFill>
            </a:endParaRPr>
          </a:p>
          <a:p>
            <a:pPr marL="457200" indent="-457200" algn="just">
              <a:buAutoNum type="alphaLcPeriod"/>
            </a:pPr>
            <a:r>
              <a:rPr lang="en-GB" dirty="0">
                <a:solidFill>
                  <a:schemeClr val="tx1"/>
                </a:solidFill>
              </a:rPr>
              <a:t>Construct the world beyond home, housed by other children, adults, Vegetative and Animal Kingdom.</a:t>
            </a:r>
          </a:p>
          <a:p>
            <a:pPr marL="457200" indent="-457200" algn="just">
              <a:buAutoNum type="alphaLcPeriod"/>
            </a:pPr>
            <a:endParaRPr lang="en-GB" dirty="0">
              <a:solidFill>
                <a:schemeClr val="tx1"/>
              </a:solidFill>
            </a:endParaRPr>
          </a:p>
          <a:p>
            <a:pPr marL="457200" indent="-457200" algn="just">
              <a:buAutoNum type="alphaLcPeriod"/>
            </a:pPr>
            <a:r>
              <a:rPr lang="en-GB" dirty="0">
                <a:solidFill>
                  <a:schemeClr val="tx1"/>
                </a:solidFill>
              </a:rPr>
              <a:t>Children are not born with ‘good taste’ by birth, books do the required pruning. </a:t>
            </a:r>
          </a:p>
        </p:txBody>
      </p:sp>
    </p:spTree>
    <p:custDataLst>
      <p:tags r:id="rId1"/>
    </p:custDataLst>
    <p:extLst>
      <p:ext uri="{BB962C8B-B14F-4D97-AF65-F5344CB8AC3E}">
        <p14:creationId xmlns:p14="http://schemas.microsoft.com/office/powerpoint/2010/main" xmlns="" val="204087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A2E5E94-A248-4E4A-BD73-4FDEFEF09B19}"/>
              </a:ext>
            </a:extLst>
          </p:cNvPr>
          <p:cNvSpPr>
            <a:spLocks noGrp="1"/>
          </p:cNvSpPr>
          <p:nvPr>
            <p:ph type="ctrTitle"/>
          </p:nvPr>
        </p:nvSpPr>
        <p:spPr>
          <a:xfrm>
            <a:off x="2139270" y="410028"/>
            <a:ext cx="8915399" cy="664029"/>
          </a:xfrm>
        </p:spPr>
        <p:txBody>
          <a:bodyPr>
            <a:noAutofit/>
          </a:bodyPr>
          <a:lstStyle/>
          <a:p>
            <a:pPr algn="ctr"/>
            <a:r>
              <a:rPr lang="en-IN" sz="2800" b="1" dirty="0"/>
              <a:t>What are Picture Books and Why</a:t>
            </a:r>
          </a:p>
        </p:txBody>
      </p:sp>
      <p:sp>
        <p:nvSpPr>
          <p:cNvPr id="3" name="Subtitle 2">
            <a:extLst>
              <a:ext uri="{FF2B5EF4-FFF2-40B4-BE49-F238E27FC236}">
                <a16:creationId xmlns:a16="http://schemas.microsoft.com/office/drawing/2014/main" xmlns="" id="{FF94CC43-E211-4B76-A87C-1314FFE81A60}"/>
              </a:ext>
            </a:extLst>
          </p:cNvPr>
          <p:cNvSpPr>
            <a:spLocks noGrp="1"/>
          </p:cNvSpPr>
          <p:nvPr>
            <p:ph type="subTitle" idx="1"/>
          </p:nvPr>
        </p:nvSpPr>
        <p:spPr>
          <a:xfrm>
            <a:off x="2028825" y="1371600"/>
            <a:ext cx="9475787" cy="5257799"/>
          </a:xfrm>
        </p:spPr>
        <p:txBody>
          <a:bodyPr/>
          <a:lstStyle/>
          <a:p>
            <a:pPr marL="342900" indent="-342900">
              <a:buFont typeface="+mj-lt"/>
              <a:buAutoNum type="arabicParenR"/>
            </a:pPr>
            <a:r>
              <a:rPr lang="en-IN" dirty="0">
                <a:solidFill>
                  <a:schemeClr val="tx1"/>
                </a:solidFill>
              </a:rPr>
              <a:t>They are ‘Signs’ – Something [which] stands to somebody for something else in some respect or capacity (Umberto Eco).</a:t>
            </a:r>
          </a:p>
          <a:p>
            <a:pPr marL="342900" indent="-342900">
              <a:buFont typeface="+mj-lt"/>
              <a:buAutoNum type="arabicParenR"/>
            </a:pPr>
            <a:endParaRPr lang="en-IN" dirty="0">
              <a:solidFill>
                <a:schemeClr val="tx1"/>
              </a:solidFill>
            </a:endParaRPr>
          </a:p>
          <a:p>
            <a:pPr marL="342900" indent="-342900">
              <a:buFont typeface="+mj-lt"/>
              <a:buAutoNum type="arabicParenR"/>
            </a:pPr>
            <a:r>
              <a:rPr lang="en-IN" dirty="0">
                <a:solidFill>
                  <a:schemeClr val="tx1"/>
                </a:solidFill>
              </a:rPr>
              <a:t>As iconic signs they resemble what they depict – to see the actual in terms of fictional visualization of it.</a:t>
            </a:r>
          </a:p>
          <a:p>
            <a:pPr marL="342900" indent="-342900">
              <a:buFont typeface="+mj-lt"/>
              <a:buAutoNum type="arabicParenR"/>
            </a:pPr>
            <a:endParaRPr lang="en-IN" dirty="0">
              <a:solidFill>
                <a:schemeClr val="tx1"/>
              </a:solidFill>
            </a:endParaRPr>
          </a:p>
          <a:p>
            <a:pPr marL="342900" indent="-342900">
              <a:buFont typeface="+mj-lt"/>
              <a:buAutoNum type="arabicParenR"/>
            </a:pPr>
            <a:r>
              <a:rPr lang="en-IN" dirty="0">
                <a:solidFill>
                  <a:schemeClr val="tx1"/>
                </a:solidFill>
              </a:rPr>
              <a:t>They purport to “show” us what the words “tell”.</a:t>
            </a:r>
          </a:p>
          <a:p>
            <a:pPr marL="342900" indent="-342900">
              <a:buFont typeface="+mj-lt"/>
              <a:buAutoNum type="arabicParenR"/>
            </a:pPr>
            <a:endParaRPr lang="en-IN" dirty="0">
              <a:solidFill>
                <a:schemeClr val="tx1"/>
              </a:solidFill>
            </a:endParaRPr>
          </a:p>
          <a:p>
            <a:pPr marL="342900" indent="-342900">
              <a:buFont typeface="+mj-lt"/>
              <a:buAutoNum type="arabicParenR"/>
            </a:pPr>
            <a:r>
              <a:rPr lang="en-IN" dirty="0">
                <a:solidFill>
                  <a:schemeClr val="tx1"/>
                </a:solidFill>
              </a:rPr>
              <a:t>They are easy and smooth ways to integrate children into the ideology of our culture.</a:t>
            </a:r>
          </a:p>
          <a:p>
            <a:pPr marL="342900" indent="-342900">
              <a:buFont typeface="+mj-lt"/>
              <a:buAutoNum type="arabicParenR"/>
            </a:pPr>
            <a:endParaRPr lang="en-IN" dirty="0">
              <a:solidFill>
                <a:schemeClr val="tx1"/>
              </a:solidFill>
            </a:endParaRPr>
          </a:p>
          <a:p>
            <a:pPr marL="342900" indent="-342900">
              <a:buFont typeface="+mj-lt"/>
              <a:buAutoNum type="arabicParenR"/>
            </a:pPr>
            <a:r>
              <a:rPr lang="en-IN" dirty="0">
                <a:solidFill>
                  <a:schemeClr val="tx1"/>
                </a:solidFill>
              </a:rPr>
              <a:t>Trains young minds to mumble – “What do you mean?” </a:t>
            </a:r>
          </a:p>
        </p:txBody>
      </p:sp>
    </p:spTree>
    <p:custDataLst>
      <p:tags r:id="rId1"/>
    </p:custDataLst>
    <p:extLst>
      <p:ext uri="{BB962C8B-B14F-4D97-AF65-F5344CB8AC3E}">
        <p14:creationId xmlns:p14="http://schemas.microsoft.com/office/powerpoint/2010/main" xmlns="" val="37739560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D3CD63-50DE-4608-A013-F6A55B165C67}"/>
              </a:ext>
            </a:extLst>
          </p:cNvPr>
          <p:cNvSpPr>
            <a:spLocks noGrp="1"/>
          </p:cNvSpPr>
          <p:nvPr>
            <p:ph type="ctrTitle"/>
          </p:nvPr>
        </p:nvSpPr>
        <p:spPr>
          <a:xfrm>
            <a:off x="2031992" y="314318"/>
            <a:ext cx="8915399" cy="600082"/>
          </a:xfrm>
        </p:spPr>
        <p:txBody>
          <a:bodyPr>
            <a:noAutofit/>
          </a:bodyPr>
          <a:lstStyle/>
          <a:p>
            <a:pPr algn="ctr"/>
            <a:r>
              <a:rPr lang="en-IN" sz="2800" b="1" dirty="0"/>
              <a:t>What are Picture Books and Why</a:t>
            </a:r>
          </a:p>
        </p:txBody>
      </p:sp>
      <p:sp>
        <p:nvSpPr>
          <p:cNvPr id="3" name="Subtitle 2">
            <a:extLst>
              <a:ext uri="{FF2B5EF4-FFF2-40B4-BE49-F238E27FC236}">
                <a16:creationId xmlns:a16="http://schemas.microsoft.com/office/drawing/2014/main" xmlns="" id="{E923DA74-0182-4536-93C7-F70FEE344EAF}"/>
              </a:ext>
            </a:extLst>
          </p:cNvPr>
          <p:cNvSpPr>
            <a:spLocks noGrp="1"/>
          </p:cNvSpPr>
          <p:nvPr>
            <p:ph type="subTitle" idx="1"/>
          </p:nvPr>
        </p:nvSpPr>
        <p:spPr>
          <a:xfrm>
            <a:off x="1900239" y="1385889"/>
            <a:ext cx="9604374" cy="5014912"/>
          </a:xfrm>
        </p:spPr>
        <p:txBody>
          <a:bodyPr/>
          <a:lstStyle/>
          <a:p>
            <a:r>
              <a:rPr lang="en-IN" dirty="0">
                <a:solidFill>
                  <a:schemeClr val="tx1"/>
                </a:solidFill>
              </a:rPr>
              <a:t>7)   Pictures need to have ideal optical for consistency.</a:t>
            </a:r>
          </a:p>
          <a:p>
            <a:endParaRPr lang="en-IN" dirty="0">
              <a:solidFill>
                <a:schemeClr val="tx1"/>
              </a:solidFill>
            </a:endParaRPr>
          </a:p>
          <a:p>
            <a:r>
              <a:rPr lang="en-IN" dirty="0">
                <a:solidFill>
                  <a:schemeClr val="tx1"/>
                </a:solidFill>
              </a:rPr>
              <a:t>8)    Pictures capture Decisive moments which </a:t>
            </a:r>
            <a:r>
              <a:rPr lang="en-IN" dirty="0" err="1">
                <a:solidFill>
                  <a:schemeClr val="tx1"/>
                </a:solidFill>
              </a:rPr>
              <a:t>lessing</a:t>
            </a:r>
            <a:r>
              <a:rPr lang="en-IN" dirty="0">
                <a:solidFill>
                  <a:schemeClr val="tx1"/>
                </a:solidFill>
              </a:rPr>
              <a:t> calls as “Privileged moment”    	and picture has more of ‘Material limits’.</a:t>
            </a:r>
          </a:p>
          <a:p>
            <a:endParaRPr lang="en-IN" dirty="0">
              <a:solidFill>
                <a:schemeClr val="tx1"/>
              </a:solidFill>
            </a:endParaRPr>
          </a:p>
          <a:p>
            <a:r>
              <a:rPr lang="en-IN" dirty="0">
                <a:solidFill>
                  <a:schemeClr val="tx1"/>
                </a:solidFill>
              </a:rPr>
              <a:t>9)     Locus of gaze is more defined and detailed.</a:t>
            </a:r>
          </a:p>
          <a:p>
            <a:endParaRPr lang="en-IN" dirty="0">
              <a:solidFill>
                <a:schemeClr val="tx1"/>
              </a:solidFill>
            </a:endParaRPr>
          </a:p>
        </p:txBody>
      </p:sp>
    </p:spTree>
    <p:custDataLst>
      <p:tags r:id="rId1"/>
    </p:custDataLst>
    <p:extLst>
      <p:ext uri="{BB962C8B-B14F-4D97-AF65-F5344CB8AC3E}">
        <p14:creationId xmlns:p14="http://schemas.microsoft.com/office/powerpoint/2010/main" xmlns="" val="35779348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36070" y="372292"/>
            <a:ext cx="9585370" cy="607423"/>
          </a:xfrm>
        </p:spPr>
        <p:txBody>
          <a:bodyPr>
            <a:normAutofit/>
          </a:bodyPr>
          <a:lstStyle/>
          <a:p>
            <a:pPr algn="ctr"/>
            <a:r>
              <a:rPr lang="en-US" sz="2800" b="1" dirty="0"/>
              <a:t>Cross – Over Literature </a:t>
            </a:r>
          </a:p>
        </p:txBody>
      </p:sp>
      <p:sp>
        <p:nvSpPr>
          <p:cNvPr id="3" name="Subtitle 2"/>
          <p:cNvSpPr>
            <a:spLocks noGrp="1"/>
          </p:cNvSpPr>
          <p:nvPr>
            <p:ph type="subTitle" idx="1"/>
          </p:nvPr>
        </p:nvSpPr>
        <p:spPr>
          <a:xfrm>
            <a:off x="1972492" y="1267097"/>
            <a:ext cx="9052560" cy="5212080"/>
          </a:xfrm>
        </p:spPr>
        <p:txBody>
          <a:bodyPr/>
          <a:lstStyle/>
          <a:p>
            <a:pPr algn="just"/>
            <a:endParaRPr lang="en-US" dirty="0"/>
          </a:p>
        </p:txBody>
      </p:sp>
      <p:pic>
        <p:nvPicPr>
          <p:cNvPr id="6" name="Picture 5" descr="IMG_1527.JPG"/>
          <p:cNvPicPr>
            <a:picLocks noChangeAspect="1"/>
          </p:cNvPicPr>
          <p:nvPr/>
        </p:nvPicPr>
        <p:blipFill>
          <a:blip r:embed="rId3"/>
          <a:stretch>
            <a:fillRect/>
          </a:stretch>
        </p:blipFill>
        <p:spPr>
          <a:xfrm>
            <a:off x="1972466" y="1254033"/>
            <a:ext cx="4406588" cy="523820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7" name="Picture 6" descr="IMG_1528.JPG"/>
          <p:cNvPicPr>
            <a:picLocks noChangeAspect="1"/>
          </p:cNvPicPr>
          <p:nvPr/>
        </p:nvPicPr>
        <p:blipFill>
          <a:blip r:embed="rId4"/>
          <a:stretch>
            <a:fillRect/>
          </a:stretch>
        </p:blipFill>
        <p:spPr>
          <a:xfrm>
            <a:off x="6560638" y="1238250"/>
            <a:ext cx="4477476" cy="525399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ustDataLst>
      <p:tags r:id="rId1"/>
    </p:custDataLst>
    <p:extLst>
      <p:ext uri="{BB962C8B-B14F-4D97-AF65-F5344CB8AC3E}">
        <p14:creationId xmlns:p14="http://schemas.microsoft.com/office/powerpoint/2010/main" xmlns="" val="4460278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32013" y="528145"/>
            <a:ext cx="8915399" cy="827690"/>
          </a:xfrm>
        </p:spPr>
        <p:txBody>
          <a:bodyPr>
            <a:normAutofit/>
          </a:bodyPr>
          <a:lstStyle/>
          <a:p>
            <a:pPr algn="ctr"/>
            <a:r>
              <a:rPr lang="en-GB" sz="2800" b="1" dirty="0"/>
              <a:t>Popular Stories</a:t>
            </a:r>
          </a:p>
        </p:txBody>
      </p:sp>
      <p:sp>
        <p:nvSpPr>
          <p:cNvPr id="3" name="Subtitle 2"/>
          <p:cNvSpPr>
            <a:spLocks noGrp="1"/>
          </p:cNvSpPr>
          <p:nvPr>
            <p:ph type="subTitle" idx="1"/>
          </p:nvPr>
        </p:nvSpPr>
        <p:spPr>
          <a:xfrm>
            <a:off x="2132013" y="1718441"/>
            <a:ext cx="9372599" cy="4508938"/>
          </a:xfrm>
        </p:spPr>
        <p:txBody>
          <a:bodyPr/>
          <a:lstStyle/>
          <a:p>
            <a:pPr marL="457200" indent="-457200" algn="just">
              <a:buFont typeface="+mj-lt"/>
              <a:buAutoNum type="arabicPeriod"/>
            </a:pPr>
            <a:r>
              <a:rPr lang="en-GB" sz="2000" i="1" dirty="0">
                <a:solidFill>
                  <a:schemeClr val="tx1"/>
                </a:solidFill>
              </a:rPr>
              <a:t>Cinderella </a:t>
            </a:r>
          </a:p>
          <a:p>
            <a:pPr marL="342900" indent="-342900" algn="just">
              <a:buAutoNum type="arabicPeriod"/>
            </a:pPr>
            <a:endParaRPr lang="en-GB" sz="2000" i="1" dirty="0">
              <a:solidFill>
                <a:schemeClr val="tx1"/>
              </a:solidFill>
            </a:endParaRPr>
          </a:p>
          <a:p>
            <a:pPr marL="342900" indent="-342900" algn="just">
              <a:buAutoNum type="arabicPeriod"/>
            </a:pPr>
            <a:r>
              <a:rPr lang="en-GB" sz="2000" i="1" dirty="0">
                <a:solidFill>
                  <a:schemeClr val="tx1"/>
                </a:solidFill>
              </a:rPr>
              <a:t>Snow White</a:t>
            </a:r>
          </a:p>
          <a:p>
            <a:pPr marL="342900" indent="-342900" algn="just">
              <a:buAutoNum type="arabicPeriod"/>
            </a:pPr>
            <a:endParaRPr lang="en-GB" sz="2000" i="1" dirty="0">
              <a:solidFill>
                <a:schemeClr val="tx1"/>
              </a:solidFill>
            </a:endParaRPr>
          </a:p>
          <a:p>
            <a:pPr marL="342900" indent="-342900" algn="just">
              <a:buAutoNum type="arabicPeriod"/>
            </a:pPr>
            <a:r>
              <a:rPr lang="en-GB" sz="2000" i="1" dirty="0">
                <a:solidFill>
                  <a:schemeClr val="tx1"/>
                </a:solidFill>
              </a:rPr>
              <a:t>Rumpelstiltskin </a:t>
            </a:r>
            <a:endParaRPr lang="en-GB" i="1" dirty="0">
              <a:solidFill>
                <a:schemeClr val="tx1"/>
              </a:solidFill>
            </a:endParaRPr>
          </a:p>
        </p:txBody>
      </p:sp>
    </p:spTree>
    <p:custDataLst>
      <p:tags r:id="rId1"/>
    </p:custDataLst>
    <p:extLst>
      <p:ext uri="{BB962C8B-B14F-4D97-AF65-F5344CB8AC3E}">
        <p14:creationId xmlns:p14="http://schemas.microsoft.com/office/powerpoint/2010/main" xmlns="" val="21441021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83818" y="359230"/>
            <a:ext cx="8915399" cy="594360"/>
          </a:xfrm>
        </p:spPr>
        <p:txBody>
          <a:bodyPr>
            <a:normAutofit/>
          </a:bodyPr>
          <a:lstStyle/>
          <a:p>
            <a:pPr algn="ctr"/>
            <a:r>
              <a:rPr lang="en-US" sz="2800" b="1" dirty="0"/>
              <a:t>Children’s Literature Corpus</a:t>
            </a:r>
          </a:p>
        </p:txBody>
      </p:sp>
      <p:sp>
        <p:nvSpPr>
          <p:cNvPr id="3" name="Subtitle 2"/>
          <p:cNvSpPr>
            <a:spLocks noGrp="1"/>
          </p:cNvSpPr>
          <p:nvPr>
            <p:ph type="subTitle" idx="1"/>
          </p:nvPr>
        </p:nvSpPr>
        <p:spPr>
          <a:xfrm>
            <a:off x="2220686" y="1384663"/>
            <a:ext cx="9026433" cy="5133703"/>
          </a:xfrm>
        </p:spPr>
        <p:txBody>
          <a:bodyPr/>
          <a:lstStyle/>
          <a:p>
            <a:endParaRPr lang="en-US" dirty="0"/>
          </a:p>
        </p:txBody>
      </p:sp>
      <p:pic>
        <p:nvPicPr>
          <p:cNvPr id="4" name="Picture 3" descr="IMG_1529.JPG"/>
          <p:cNvPicPr>
            <a:picLocks noChangeAspect="1"/>
          </p:cNvPicPr>
          <p:nvPr/>
        </p:nvPicPr>
        <p:blipFill>
          <a:blip r:embed="rId3"/>
          <a:srcRect b="8952"/>
          <a:stretch>
            <a:fillRect/>
          </a:stretch>
        </p:blipFill>
        <p:spPr>
          <a:xfrm>
            <a:off x="214151" y="1410789"/>
            <a:ext cx="3939838" cy="508145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5" name="Picture 4" descr="IMG_1530.JPG"/>
          <p:cNvPicPr>
            <a:picLocks noChangeAspect="1"/>
          </p:cNvPicPr>
          <p:nvPr/>
        </p:nvPicPr>
        <p:blipFill>
          <a:blip r:embed="rId4"/>
          <a:srcRect l="12786" r="13072"/>
          <a:stretch>
            <a:fillRect/>
          </a:stretch>
        </p:blipFill>
        <p:spPr>
          <a:xfrm>
            <a:off x="4153989" y="1384663"/>
            <a:ext cx="3762103" cy="514023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Picture 5" descr="IMG_1531.JPG"/>
          <p:cNvPicPr>
            <a:picLocks noChangeAspect="1"/>
          </p:cNvPicPr>
          <p:nvPr/>
        </p:nvPicPr>
        <p:blipFill>
          <a:blip r:embed="rId5"/>
          <a:stretch>
            <a:fillRect/>
          </a:stretch>
        </p:blipFill>
        <p:spPr>
          <a:xfrm>
            <a:off x="7907383" y="1371600"/>
            <a:ext cx="4284617" cy="5146766"/>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Tree>
    <p:custDataLst>
      <p:tags r:id="rId1"/>
    </p:custDataLst>
    <p:extLst>
      <p:ext uri="{BB962C8B-B14F-4D97-AF65-F5344CB8AC3E}">
        <p14:creationId xmlns:p14="http://schemas.microsoft.com/office/powerpoint/2010/main" xmlns="" val="28013792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7779" y="465082"/>
            <a:ext cx="8915399" cy="796159"/>
          </a:xfrm>
        </p:spPr>
        <p:txBody>
          <a:bodyPr>
            <a:noAutofit/>
          </a:bodyPr>
          <a:lstStyle/>
          <a:p>
            <a:pPr algn="ctr"/>
            <a:r>
              <a:rPr lang="en-GB" sz="2800" b="1" dirty="0"/>
              <a:t>Theorist- Mitzi Myers</a:t>
            </a:r>
          </a:p>
        </p:txBody>
      </p:sp>
      <p:sp>
        <p:nvSpPr>
          <p:cNvPr id="3" name="Subtitle 2"/>
          <p:cNvSpPr>
            <a:spLocks noGrp="1"/>
          </p:cNvSpPr>
          <p:nvPr>
            <p:ph type="subTitle" idx="1"/>
          </p:nvPr>
        </p:nvSpPr>
        <p:spPr>
          <a:xfrm>
            <a:off x="2147779" y="1560786"/>
            <a:ext cx="9356833" cy="5171090"/>
          </a:xfrm>
        </p:spPr>
        <p:txBody>
          <a:bodyPr/>
          <a:lstStyle/>
          <a:p>
            <a:pPr algn="just">
              <a:lnSpc>
                <a:spcPct val="150000"/>
              </a:lnSpc>
            </a:pPr>
            <a:r>
              <a:rPr lang="en-GB" sz="2000" dirty="0">
                <a:solidFill>
                  <a:schemeClr val="tx1"/>
                </a:solidFill>
              </a:rPr>
              <a:t>Mitzi Myers was a formative scholar who revived wee – wee stories and contributed richly to Encyclopaedia American and to the Cambridge companion. To her books were her biological children.</a:t>
            </a:r>
            <a:r>
              <a:rPr lang="en-GB" sz="2000" b="1" dirty="0">
                <a:solidFill>
                  <a:schemeClr val="tx1"/>
                </a:solidFill>
              </a:rPr>
              <a:t> Culturing The Child – 1690 – 1914 (2005) (Author: Danelle Ruwe) </a:t>
            </a:r>
            <a:r>
              <a:rPr lang="en-GB" sz="2000" dirty="0">
                <a:solidFill>
                  <a:schemeClr val="tx1"/>
                </a:solidFill>
              </a:rPr>
              <a:t>hints at agencies in children’s lives. Core themes are family, friends, neighbourhood, animal and vegetative kingdom along with airy World to contextualize agency in the cultures and voices of the future adults she had an extensive library for children’s book and was an extremely rigorous scholars. She worked with Zest and no sleep for “Kids turned into sophisticated consumers”.</a:t>
            </a:r>
          </a:p>
          <a:p>
            <a:pPr algn="just">
              <a:lnSpc>
                <a:spcPct val="150000"/>
              </a:lnSpc>
            </a:pPr>
            <a:endParaRPr lang="en-GB" dirty="0">
              <a:solidFill>
                <a:schemeClr val="tx1"/>
              </a:solidFill>
            </a:endParaRPr>
          </a:p>
        </p:txBody>
      </p:sp>
      <p:pic>
        <p:nvPicPr>
          <p:cNvPr id="4" name="Picture 3"/>
          <p:cNvPicPr>
            <a:picLocks noChangeAspect="1"/>
          </p:cNvPicPr>
          <p:nvPr/>
        </p:nvPicPr>
        <p:blipFill rotWithShape="1">
          <a:blip r:embed="rId3">
            <a:extLst>
              <a:ext uri="{28A0092B-C50C-407E-A947-70E740481C1C}">
                <a14:useLocalDpi xmlns:a14="http://schemas.microsoft.com/office/drawing/2010/main" xmlns="" val="0"/>
              </a:ext>
            </a:extLst>
          </a:blip>
          <a:srcRect b="9483"/>
          <a:stretch/>
        </p:blipFill>
        <p:spPr>
          <a:xfrm>
            <a:off x="284251" y="1652226"/>
            <a:ext cx="1675178" cy="2044563"/>
          </a:xfrm>
          <a:prstGeom prst="rect">
            <a:avLst/>
          </a:prstGeom>
        </p:spPr>
      </p:pic>
    </p:spTree>
    <p:custDataLst>
      <p:tags r:id="rId1"/>
    </p:custDataLst>
    <p:extLst>
      <p:ext uri="{BB962C8B-B14F-4D97-AF65-F5344CB8AC3E}">
        <p14:creationId xmlns:p14="http://schemas.microsoft.com/office/powerpoint/2010/main" xmlns="" val="19473564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63544" y="543912"/>
            <a:ext cx="8915399" cy="685800"/>
          </a:xfrm>
        </p:spPr>
        <p:txBody>
          <a:bodyPr>
            <a:noAutofit/>
          </a:bodyPr>
          <a:lstStyle/>
          <a:p>
            <a:pPr algn="ctr"/>
            <a:r>
              <a:rPr lang="en-GB" sz="2800" b="1" dirty="0"/>
              <a:t>Maria Nikolajeva</a:t>
            </a:r>
          </a:p>
        </p:txBody>
      </p:sp>
      <p:sp>
        <p:nvSpPr>
          <p:cNvPr id="3" name="Subtitle 2"/>
          <p:cNvSpPr>
            <a:spLocks noGrp="1"/>
          </p:cNvSpPr>
          <p:nvPr>
            <p:ph type="subTitle" idx="1"/>
          </p:nvPr>
        </p:nvSpPr>
        <p:spPr>
          <a:xfrm>
            <a:off x="2163543" y="1529257"/>
            <a:ext cx="8915399" cy="4492745"/>
          </a:xfrm>
        </p:spPr>
        <p:txBody>
          <a:bodyPr/>
          <a:lstStyle/>
          <a:p>
            <a:pPr algn="just">
              <a:lnSpc>
                <a:spcPct val="150000"/>
              </a:lnSpc>
            </a:pPr>
            <a:r>
              <a:rPr lang="en-GB" b="1" dirty="0">
                <a:solidFill>
                  <a:schemeClr val="tx1"/>
                </a:solidFill>
              </a:rPr>
              <a:t>Aesthetic approaches to children’s Literature: An Introduction by Maria Niko LAJEVA . </a:t>
            </a:r>
          </a:p>
          <a:p>
            <a:pPr algn="just">
              <a:lnSpc>
                <a:spcPct val="150000"/>
              </a:lnSpc>
            </a:pPr>
            <a:r>
              <a:rPr lang="en-GB" dirty="0">
                <a:solidFill>
                  <a:schemeClr val="tx1"/>
                </a:solidFill>
              </a:rPr>
              <a:t>As the title indicates, this is a marked approach to children’s Literature. The tool kit it suggests explores the aesthetics of content, Scene, Composition , Character, Narration and the like. A Professor of Comparative Literature at Stockholm University (Sweden), has authored books of immense analytical depth like: </a:t>
            </a:r>
            <a:r>
              <a:rPr lang="en-GB" b="1" dirty="0">
                <a:solidFill>
                  <a:schemeClr val="tx1"/>
                </a:solidFill>
              </a:rPr>
              <a:t> The Rhetoric of Children’s Literature, </a:t>
            </a:r>
            <a:r>
              <a:rPr lang="en-GB" dirty="0">
                <a:solidFill>
                  <a:schemeClr val="tx1"/>
                </a:solidFill>
              </a:rPr>
              <a:t>2002 and</a:t>
            </a:r>
            <a:r>
              <a:rPr lang="en-GB" b="1" dirty="0">
                <a:solidFill>
                  <a:schemeClr val="tx1"/>
                </a:solidFill>
              </a:rPr>
              <a:t> From Myths to Linear Time</a:t>
            </a:r>
            <a:r>
              <a:rPr lang="en-GB" dirty="0">
                <a:solidFill>
                  <a:schemeClr val="tx1"/>
                </a:solidFill>
              </a:rPr>
              <a:t> in Children’s Literature 2000.</a:t>
            </a:r>
            <a:r>
              <a:rPr lang="en-GB" b="1" dirty="0">
                <a:solidFill>
                  <a:schemeClr val="tx1"/>
                </a:solidFill>
              </a:rPr>
              <a:t> </a:t>
            </a:r>
            <a:endParaRPr lang="en-GB" dirty="0">
              <a:solidFill>
                <a:schemeClr val="tx1"/>
              </a:solidFill>
            </a:endParaRPr>
          </a:p>
        </p:txBody>
      </p:sp>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262265" y="1529257"/>
            <a:ext cx="1708425" cy="2159874"/>
          </a:xfrm>
          <a:prstGeom prst="rect">
            <a:avLst/>
          </a:prstGeom>
        </p:spPr>
      </p:pic>
    </p:spTree>
    <p:custDataLst>
      <p:tags r:id="rId1"/>
    </p:custDataLst>
    <p:extLst>
      <p:ext uri="{BB962C8B-B14F-4D97-AF65-F5344CB8AC3E}">
        <p14:creationId xmlns:p14="http://schemas.microsoft.com/office/powerpoint/2010/main" xmlns="" val="28894537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2" y="733098"/>
            <a:ext cx="8915399" cy="701566"/>
          </a:xfrm>
        </p:spPr>
        <p:txBody>
          <a:bodyPr>
            <a:normAutofit/>
          </a:bodyPr>
          <a:lstStyle/>
          <a:p>
            <a:pPr algn="ctr"/>
            <a:r>
              <a:rPr lang="en-GB" sz="2800" b="1" dirty="0"/>
              <a:t>Carolyn Steedman</a:t>
            </a:r>
          </a:p>
        </p:txBody>
      </p:sp>
      <p:sp>
        <p:nvSpPr>
          <p:cNvPr id="3" name="Subtitle 2"/>
          <p:cNvSpPr>
            <a:spLocks noGrp="1"/>
          </p:cNvSpPr>
          <p:nvPr>
            <p:ph type="subTitle" idx="1"/>
          </p:nvPr>
        </p:nvSpPr>
        <p:spPr>
          <a:xfrm>
            <a:off x="2207173" y="1734207"/>
            <a:ext cx="9297440" cy="4776952"/>
          </a:xfrm>
        </p:spPr>
        <p:txBody>
          <a:bodyPr>
            <a:normAutofit/>
          </a:bodyPr>
          <a:lstStyle/>
          <a:p>
            <a:pPr algn="just">
              <a:lnSpc>
                <a:spcPct val="150000"/>
              </a:lnSpc>
            </a:pPr>
            <a:r>
              <a:rPr lang="en-GB" dirty="0">
                <a:solidFill>
                  <a:schemeClr val="tx1"/>
                </a:solidFill>
              </a:rPr>
              <a:t>She says – </a:t>
            </a:r>
          </a:p>
          <a:p>
            <a:pPr algn="just">
              <a:lnSpc>
                <a:spcPct val="150000"/>
              </a:lnSpc>
            </a:pPr>
            <a:r>
              <a:rPr lang="en-GB" dirty="0">
                <a:solidFill>
                  <a:schemeClr val="tx1"/>
                </a:solidFill>
              </a:rPr>
              <a:t>		The interiorised self understand to be the product of a personal history was most clearly expressed in the idea of childhood; and the idea of ‘the child ’. The seem of technical knowledge about childhood increased dramatically in the middle years of the 19</a:t>
            </a:r>
            <a:r>
              <a:rPr lang="en-GB" baseline="30000" dirty="0">
                <a:solidFill>
                  <a:schemeClr val="tx1"/>
                </a:solidFill>
              </a:rPr>
              <a:t>th</a:t>
            </a:r>
            <a:r>
              <a:rPr lang="en-GB" dirty="0">
                <a:solidFill>
                  <a:schemeClr val="tx1"/>
                </a:solidFill>
              </a:rPr>
              <a:t> century, and there was a Veritable explosion of information about the period of physiology and cognitive development in human being. A child is often reminded of its littleness – to the visceral sense of smallness of the self that lies inside then A child is associated with emotional tawdriness.</a:t>
            </a:r>
          </a:p>
          <a:p>
            <a:pPr algn="just">
              <a:lnSpc>
                <a:spcPct val="150000"/>
              </a:lnSpc>
            </a:pPr>
            <a:r>
              <a:rPr lang="en-GB" dirty="0">
                <a:solidFill>
                  <a:schemeClr val="tx1"/>
                </a:solidFill>
              </a:rPr>
              <a:t>The develop of the self is not new but rather then “location of the self that is new”. </a:t>
            </a:r>
          </a:p>
        </p:txBody>
      </p:sp>
      <p:pic>
        <p:nvPicPr>
          <p:cNvPr id="4" name="Picture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283779" y="1734207"/>
            <a:ext cx="1702676" cy="2081048"/>
          </a:xfrm>
          <a:prstGeom prst="rect">
            <a:avLst/>
          </a:prstGeom>
        </p:spPr>
      </p:pic>
    </p:spTree>
    <p:custDataLst>
      <p:tags r:id="rId1"/>
    </p:custDataLst>
    <p:extLst>
      <p:ext uri="{BB962C8B-B14F-4D97-AF65-F5344CB8AC3E}">
        <p14:creationId xmlns:p14="http://schemas.microsoft.com/office/powerpoint/2010/main" xmlns="" val="35344028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89213" y="425669"/>
            <a:ext cx="8915399" cy="6164317"/>
          </a:xfrm>
        </p:spPr>
        <p:txBody>
          <a:bodyPr>
            <a:normAutofit/>
          </a:bodyPr>
          <a:lstStyle/>
          <a:p>
            <a:pPr algn="just">
              <a:lnSpc>
                <a:spcPct val="150000"/>
              </a:lnSpc>
            </a:pPr>
            <a:r>
              <a:rPr lang="en-GB" dirty="0">
                <a:solidFill>
                  <a:schemeClr val="tx1"/>
                </a:solidFill>
              </a:rPr>
              <a:t>Cinderella: Projects “how collaborative efforts can heal a fractured society”</a:t>
            </a:r>
          </a:p>
          <a:p>
            <a:pPr algn="just">
              <a:lnSpc>
                <a:spcPct val="150000"/>
              </a:lnSpc>
            </a:pPr>
            <a:endParaRPr lang="en-GB" dirty="0">
              <a:solidFill>
                <a:schemeClr val="tx1"/>
              </a:solidFill>
            </a:endParaRPr>
          </a:p>
          <a:p>
            <a:pPr algn="just">
              <a:lnSpc>
                <a:spcPct val="150000"/>
              </a:lnSpc>
            </a:pPr>
            <a:r>
              <a:rPr lang="en-GB" b="1" dirty="0">
                <a:solidFill>
                  <a:schemeClr val="tx1"/>
                </a:solidFill>
              </a:rPr>
              <a:t>Mitzi Myers</a:t>
            </a:r>
            <a:r>
              <a:rPr lang="en-GB" dirty="0">
                <a:solidFill>
                  <a:schemeClr val="tx1"/>
                </a:solidFill>
              </a:rPr>
              <a:t>- Points out “Children’s literature suffer from ‘something like the critical equivalent of urban blight”(1986:31).</a:t>
            </a:r>
          </a:p>
          <a:p>
            <a:pPr algn="just">
              <a:lnSpc>
                <a:spcPct val="150000"/>
              </a:lnSpc>
            </a:pPr>
            <a:r>
              <a:rPr lang="en-GB" dirty="0">
                <a:solidFill>
                  <a:schemeClr val="tx1"/>
                </a:solidFill>
              </a:rPr>
              <a:t>(Cinderella aided autonomy by the animal world devised)</a:t>
            </a:r>
          </a:p>
          <a:p>
            <a:pPr algn="just">
              <a:lnSpc>
                <a:spcPct val="150000"/>
              </a:lnSpc>
            </a:pPr>
            <a:r>
              <a:rPr lang="en-GB" dirty="0">
                <a:solidFill>
                  <a:schemeClr val="tx1"/>
                </a:solidFill>
              </a:rPr>
              <a:t>Cinderella projects a ‘masculine's’ tradition of children’s literature Cinderella.</a:t>
            </a:r>
          </a:p>
          <a:p>
            <a:pPr algn="just">
              <a:lnSpc>
                <a:spcPct val="150000"/>
              </a:lnSpc>
            </a:pPr>
            <a:r>
              <a:rPr lang="en-GB" dirty="0">
                <a:solidFill>
                  <a:schemeClr val="tx1"/>
                </a:solidFill>
              </a:rPr>
              <a:t>Children’s literature is the most conservative and conceptually orthodox as a genre in its approach and effect to mobilise young readers to assimilate the dominant literary codes of the culture. </a:t>
            </a:r>
          </a:p>
        </p:txBody>
      </p:sp>
    </p:spTree>
    <p:custDataLst>
      <p:tags r:id="rId1"/>
    </p:custDataLst>
    <p:extLst>
      <p:ext uri="{BB962C8B-B14F-4D97-AF65-F5344CB8AC3E}">
        <p14:creationId xmlns:p14="http://schemas.microsoft.com/office/powerpoint/2010/main" xmlns="" val="36503526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89213" y="953589"/>
            <a:ext cx="8915399" cy="4950073"/>
          </a:xfrm>
        </p:spPr>
        <p:txBody>
          <a:bodyPr/>
          <a:lstStyle/>
          <a:p>
            <a:pPr>
              <a:lnSpc>
                <a:spcPct val="150000"/>
              </a:lnSpc>
            </a:pPr>
            <a:r>
              <a:rPr lang="en-GB" dirty="0">
                <a:solidFill>
                  <a:schemeClr val="tx1"/>
                </a:solidFill>
              </a:rPr>
              <a:t>Explore</a:t>
            </a:r>
            <a:r>
              <a:rPr lang="en-GB" b="1" dirty="0">
                <a:solidFill>
                  <a:schemeClr val="tx1"/>
                </a:solidFill>
              </a:rPr>
              <a:t> Zohar Shavit</a:t>
            </a:r>
          </a:p>
          <a:p>
            <a:pPr algn="just">
              <a:lnSpc>
                <a:spcPct val="150000"/>
              </a:lnSpc>
            </a:pPr>
            <a:r>
              <a:rPr lang="en-GB" dirty="0">
                <a:solidFill>
                  <a:schemeClr val="tx1"/>
                </a:solidFill>
              </a:rPr>
              <a:t>	Children’s Literature constitute one of Althusser’s Ideological State 	Apparatuses (see ideology). The literary polysystem contains as </a:t>
            </a:r>
            <a:r>
              <a:rPr lang="en-GB" b="1" dirty="0">
                <a:solidFill>
                  <a:schemeClr val="tx1"/>
                </a:solidFill>
              </a:rPr>
              <a:t>Shavit 	</a:t>
            </a:r>
            <a:r>
              <a:rPr lang="en-GB" dirty="0">
                <a:solidFill>
                  <a:schemeClr val="tx1"/>
                </a:solidFill>
              </a:rPr>
              <a:t>notes both canonical and non – canonical books. Children “read their 	Literature through books and films and shop windows and Magazines and 	Video games”. Here, culture and Market place are connected. </a:t>
            </a:r>
          </a:p>
          <a:p>
            <a:pPr algn="just"/>
            <a:endParaRPr lang="en-GB" dirty="0"/>
          </a:p>
        </p:txBody>
      </p:sp>
      <p:pic>
        <p:nvPicPr>
          <p:cNvPr id="4" name="Picture 3" descr="IMG_1532.JPG"/>
          <p:cNvPicPr>
            <a:picLocks noChangeAspect="1"/>
          </p:cNvPicPr>
          <p:nvPr/>
        </p:nvPicPr>
        <p:blipFill>
          <a:blip r:embed="rId3"/>
          <a:srcRect r="10828" b="3106"/>
          <a:stretch>
            <a:fillRect/>
          </a:stretch>
        </p:blipFill>
        <p:spPr>
          <a:xfrm>
            <a:off x="477202" y="1084217"/>
            <a:ext cx="2096181" cy="2272937"/>
          </a:xfrm>
          <a:prstGeom prst="rect">
            <a:avLst/>
          </a:prstGeom>
        </p:spPr>
      </p:pic>
    </p:spTree>
    <p:custDataLst>
      <p:tags r:id="rId1"/>
    </p:custDataLst>
    <p:extLst>
      <p:ext uri="{BB962C8B-B14F-4D97-AF65-F5344CB8AC3E}">
        <p14:creationId xmlns:p14="http://schemas.microsoft.com/office/powerpoint/2010/main" xmlns="" val="1490754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4F8184B-1D86-4BA2-8B6A-9E83031D5E27}"/>
              </a:ext>
            </a:extLst>
          </p:cNvPr>
          <p:cNvSpPr>
            <a:spLocks noGrp="1"/>
          </p:cNvSpPr>
          <p:nvPr>
            <p:ph type="ctrTitle"/>
          </p:nvPr>
        </p:nvSpPr>
        <p:spPr>
          <a:xfrm>
            <a:off x="2203447" y="457186"/>
            <a:ext cx="8915399" cy="700088"/>
          </a:xfrm>
        </p:spPr>
        <p:txBody>
          <a:bodyPr>
            <a:noAutofit/>
          </a:bodyPr>
          <a:lstStyle/>
          <a:p>
            <a:pPr algn="ctr"/>
            <a:r>
              <a:rPr lang="en-IN" sz="2800" b="1" dirty="0"/>
              <a:t>Why Neglect of Children’s Literature</a:t>
            </a:r>
          </a:p>
        </p:txBody>
      </p:sp>
      <p:sp>
        <p:nvSpPr>
          <p:cNvPr id="3" name="Subtitle 2">
            <a:extLst>
              <a:ext uri="{FF2B5EF4-FFF2-40B4-BE49-F238E27FC236}">
                <a16:creationId xmlns:a16="http://schemas.microsoft.com/office/drawing/2014/main" xmlns="" id="{B405895E-C07E-4608-95AD-F9F2277A9365}"/>
              </a:ext>
            </a:extLst>
          </p:cNvPr>
          <p:cNvSpPr>
            <a:spLocks noGrp="1"/>
          </p:cNvSpPr>
          <p:nvPr>
            <p:ph type="subTitle" idx="1"/>
          </p:nvPr>
        </p:nvSpPr>
        <p:spPr>
          <a:xfrm>
            <a:off x="1657351" y="1400175"/>
            <a:ext cx="9847262" cy="5000639"/>
          </a:xfrm>
        </p:spPr>
        <p:txBody>
          <a:bodyPr/>
          <a:lstStyle/>
          <a:p>
            <a:pPr marL="342900" indent="-342900">
              <a:buFont typeface="+mj-lt"/>
              <a:buAutoNum type="arabicPeriod"/>
            </a:pPr>
            <a:r>
              <a:rPr lang="en-IN" dirty="0">
                <a:solidFill>
                  <a:schemeClr val="tx1"/>
                </a:solidFill>
              </a:rPr>
              <a:t>The conceptual framework of society which unrecognised ‘Childhood’.</a:t>
            </a:r>
          </a:p>
          <a:p>
            <a:pPr marL="342900" indent="-342900">
              <a:buFont typeface="+mj-lt"/>
              <a:buAutoNum type="arabicPeriod"/>
            </a:pPr>
            <a:endParaRPr lang="en-IN" dirty="0">
              <a:solidFill>
                <a:schemeClr val="tx1"/>
              </a:solidFill>
            </a:endParaRPr>
          </a:p>
          <a:p>
            <a:pPr marL="342900" indent="-342900">
              <a:buFont typeface="+mj-lt"/>
              <a:buAutoNum type="arabicPeriod"/>
            </a:pPr>
            <a:r>
              <a:rPr lang="en-IN" dirty="0">
                <a:solidFill>
                  <a:schemeClr val="tx1"/>
                </a:solidFill>
              </a:rPr>
              <a:t>Childhood was fragile due to high morality rate and poor life span.</a:t>
            </a:r>
          </a:p>
          <a:p>
            <a:pPr marL="342900" indent="-342900">
              <a:buFont typeface="+mj-lt"/>
              <a:buAutoNum type="arabicPeriod"/>
            </a:pPr>
            <a:endParaRPr lang="en-IN" dirty="0">
              <a:solidFill>
                <a:schemeClr val="tx1"/>
              </a:solidFill>
            </a:endParaRPr>
          </a:p>
          <a:p>
            <a:pPr marL="342900" indent="-342900">
              <a:buFont typeface="+mj-lt"/>
              <a:buAutoNum type="arabicPeriod"/>
            </a:pPr>
            <a:r>
              <a:rPr lang="en-IN" dirty="0">
                <a:solidFill>
                  <a:schemeClr val="tx1"/>
                </a:solidFill>
              </a:rPr>
              <a:t>Parenting was not an organised enterprises.</a:t>
            </a:r>
          </a:p>
          <a:p>
            <a:pPr marL="342900" indent="-342900">
              <a:buFont typeface="+mj-lt"/>
              <a:buAutoNum type="arabicPeriod"/>
            </a:pPr>
            <a:endParaRPr lang="en-IN" dirty="0">
              <a:solidFill>
                <a:schemeClr val="tx1"/>
              </a:solidFill>
            </a:endParaRPr>
          </a:p>
          <a:p>
            <a:pPr marL="342900" indent="-342900">
              <a:buFont typeface="+mj-lt"/>
              <a:buAutoNum type="arabicPeriod"/>
            </a:pPr>
            <a:r>
              <a:rPr lang="en-IN" dirty="0">
                <a:solidFill>
                  <a:schemeClr val="tx1"/>
                </a:solidFill>
              </a:rPr>
              <a:t>A Child’s distinct needs  ‘were not’ identified and recognised.</a:t>
            </a:r>
          </a:p>
          <a:p>
            <a:pPr marL="342900" indent="-342900">
              <a:buFont typeface="+mj-lt"/>
              <a:buAutoNum type="arabicPeriod"/>
            </a:pPr>
            <a:endParaRPr lang="en-IN" dirty="0">
              <a:solidFill>
                <a:schemeClr val="tx1"/>
              </a:solidFill>
            </a:endParaRPr>
          </a:p>
          <a:p>
            <a:pPr marL="342900" indent="-342900">
              <a:buFont typeface="+mj-lt"/>
              <a:buAutoNum type="arabicPeriod"/>
            </a:pPr>
            <a:r>
              <a:rPr lang="en-IN" dirty="0">
                <a:solidFill>
                  <a:schemeClr val="tx1"/>
                </a:solidFill>
              </a:rPr>
              <a:t>Society’s Vague conception about pedagogic vehicles</a:t>
            </a:r>
          </a:p>
          <a:p>
            <a:pPr marL="342900" indent="-342900">
              <a:buFont typeface="+mj-lt"/>
              <a:buAutoNum type="arabicPeriod"/>
            </a:pPr>
            <a:endParaRPr lang="en-IN" dirty="0">
              <a:solidFill>
                <a:schemeClr val="tx1"/>
              </a:solidFill>
            </a:endParaRPr>
          </a:p>
          <a:p>
            <a:pPr marL="342900" indent="-342900">
              <a:buFont typeface="+mj-lt"/>
              <a:buAutoNum type="arabicPeriod"/>
            </a:pPr>
            <a:r>
              <a:rPr lang="en-IN" dirty="0">
                <a:solidFill>
                  <a:schemeClr val="tx1"/>
                </a:solidFill>
              </a:rPr>
              <a:t>Children’s Literature for a writer was not prestigious.</a:t>
            </a:r>
          </a:p>
        </p:txBody>
      </p:sp>
    </p:spTree>
    <p:custDataLst>
      <p:tags r:id="rId1"/>
    </p:custDataLst>
    <p:extLst>
      <p:ext uri="{BB962C8B-B14F-4D97-AF65-F5344CB8AC3E}">
        <p14:creationId xmlns:p14="http://schemas.microsoft.com/office/powerpoint/2010/main" xmlns="" val="1361926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6964" y="307428"/>
            <a:ext cx="8915399" cy="575441"/>
          </a:xfrm>
        </p:spPr>
        <p:txBody>
          <a:bodyPr>
            <a:normAutofit/>
          </a:bodyPr>
          <a:lstStyle/>
          <a:p>
            <a:pPr algn="ctr"/>
            <a:r>
              <a:rPr lang="en-GB" sz="2800" b="1" dirty="0">
                <a:solidFill>
                  <a:schemeClr val="tx1"/>
                </a:solidFill>
              </a:rPr>
              <a:t>Reading ‘reading of Children’s Literature</a:t>
            </a:r>
          </a:p>
        </p:txBody>
      </p:sp>
      <p:sp>
        <p:nvSpPr>
          <p:cNvPr id="3" name="Subtitle 2"/>
          <p:cNvSpPr>
            <a:spLocks noGrp="1"/>
          </p:cNvSpPr>
          <p:nvPr>
            <p:ph type="subTitle" idx="1"/>
          </p:nvPr>
        </p:nvSpPr>
        <p:spPr>
          <a:xfrm>
            <a:off x="2336964" y="1198180"/>
            <a:ext cx="9167648" cy="5139558"/>
          </a:xfrm>
        </p:spPr>
        <p:txBody>
          <a:bodyPr>
            <a:noAutofit/>
          </a:bodyPr>
          <a:lstStyle/>
          <a:p>
            <a:pPr marL="342900" indent="-342900" algn="just">
              <a:buAutoNum type="arabicPeriod"/>
            </a:pPr>
            <a:r>
              <a:rPr lang="en-GB" dirty="0">
                <a:solidFill>
                  <a:schemeClr val="tx1"/>
                </a:solidFill>
              </a:rPr>
              <a:t>Children’s literature is both ‘a wonder drug’ and ‘a making mould’.</a:t>
            </a:r>
          </a:p>
          <a:p>
            <a:pPr marL="342900" indent="-342900" algn="just">
              <a:buAutoNum type="arabicPeriod"/>
            </a:pPr>
            <a:endParaRPr lang="en-GB" dirty="0">
              <a:solidFill>
                <a:schemeClr val="tx1"/>
              </a:solidFill>
            </a:endParaRPr>
          </a:p>
          <a:p>
            <a:pPr marL="342900" indent="-342900" algn="just">
              <a:buAutoNum type="arabicPeriod"/>
            </a:pPr>
            <a:r>
              <a:rPr lang="en-GB" dirty="0">
                <a:solidFill>
                  <a:schemeClr val="tx1"/>
                </a:solidFill>
              </a:rPr>
              <a:t>Labelled as ‘Therapeutic’ by Butler (</a:t>
            </a:r>
            <a:r>
              <a:rPr lang="en-GB" b="1" dirty="0">
                <a:solidFill>
                  <a:schemeClr val="tx1"/>
                </a:solidFill>
              </a:rPr>
              <a:t>Cushla and her Books</a:t>
            </a:r>
            <a:r>
              <a:rPr lang="en-GB" dirty="0">
                <a:solidFill>
                  <a:schemeClr val="tx1"/>
                </a:solidFill>
              </a:rPr>
              <a:t>) who argues “picture books are instrumental in the rehabilitation of a multiple   handicapped child”. In a broader sense children’s literature aid to ‘Bibliotherapy’.</a:t>
            </a:r>
          </a:p>
          <a:p>
            <a:pPr marL="342900" indent="-342900" algn="just">
              <a:buAutoNum type="arabicPeriod"/>
            </a:pPr>
            <a:endParaRPr lang="en-GB" dirty="0">
              <a:solidFill>
                <a:schemeClr val="tx1"/>
              </a:solidFill>
            </a:endParaRPr>
          </a:p>
          <a:p>
            <a:pPr marL="342900" indent="-342900" algn="just">
              <a:buAutoNum type="arabicPeriod"/>
            </a:pPr>
            <a:r>
              <a:rPr lang="en-GB" dirty="0">
                <a:solidFill>
                  <a:schemeClr val="tx1"/>
                </a:solidFill>
              </a:rPr>
              <a:t>A deep – impact story is mere of a “Intervention” programme.</a:t>
            </a:r>
          </a:p>
          <a:p>
            <a:pPr marL="342900" indent="-342900" algn="just">
              <a:buAutoNum type="arabicPeriod"/>
            </a:pPr>
            <a:endParaRPr lang="en-GB" dirty="0">
              <a:solidFill>
                <a:schemeClr val="tx1"/>
              </a:solidFill>
            </a:endParaRPr>
          </a:p>
          <a:p>
            <a:pPr marL="342900" indent="-342900" algn="just">
              <a:buAutoNum type="arabicPeriod"/>
            </a:pPr>
            <a:r>
              <a:rPr lang="en-GB" dirty="0">
                <a:solidFill>
                  <a:schemeClr val="tx1"/>
                </a:solidFill>
              </a:rPr>
              <a:t>Bibliotherapy helps child be a </a:t>
            </a:r>
            <a:r>
              <a:rPr lang="en-GB" b="1" dirty="0">
                <a:solidFill>
                  <a:schemeClr val="tx1"/>
                </a:solidFill>
              </a:rPr>
              <a:t>ludic reader</a:t>
            </a:r>
            <a:r>
              <a:rPr lang="en-GB" dirty="0">
                <a:solidFill>
                  <a:schemeClr val="tx1"/>
                </a:solidFill>
              </a:rPr>
              <a:t> (coinage by Victor Nell). So that he can construct his inner newsreel and be conscious of his inner responses.</a:t>
            </a:r>
          </a:p>
          <a:p>
            <a:pPr marL="342900" indent="-342900" algn="just">
              <a:buAutoNum type="arabicPeriod"/>
            </a:pPr>
            <a:endParaRPr lang="en-GB" dirty="0">
              <a:solidFill>
                <a:schemeClr val="tx1"/>
              </a:solidFill>
            </a:endParaRPr>
          </a:p>
          <a:p>
            <a:pPr marL="342900" indent="-342900" algn="just">
              <a:buAutoNum type="arabicPeriod"/>
            </a:pPr>
            <a:r>
              <a:rPr lang="en-GB" dirty="0">
                <a:solidFill>
                  <a:schemeClr val="tx1"/>
                </a:solidFill>
              </a:rPr>
              <a:t>Bibliotherapy helps children to regulate his inchoate.</a:t>
            </a:r>
          </a:p>
          <a:p>
            <a:pPr marL="342900" indent="-342900" algn="just">
              <a:buAutoNum type="arabicPeriod"/>
            </a:pPr>
            <a:endParaRPr lang="en-GB" dirty="0">
              <a:solidFill>
                <a:schemeClr val="tx1"/>
              </a:solidFill>
            </a:endParaRPr>
          </a:p>
          <a:p>
            <a:pPr marL="342900" indent="-342900" algn="just">
              <a:buAutoNum type="arabicPeriod"/>
            </a:pPr>
            <a:r>
              <a:rPr lang="en-GB" dirty="0">
                <a:solidFill>
                  <a:schemeClr val="tx1"/>
                </a:solidFill>
              </a:rPr>
              <a:t>Personally preferred Texts can regulate further reading. </a:t>
            </a:r>
          </a:p>
        </p:txBody>
      </p:sp>
    </p:spTree>
    <p:custDataLst>
      <p:tags r:id="rId1"/>
    </p:custDataLst>
    <p:extLst>
      <p:ext uri="{BB962C8B-B14F-4D97-AF65-F5344CB8AC3E}">
        <p14:creationId xmlns:p14="http://schemas.microsoft.com/office/powerpoint/2010/main" xmlns="" val="16479230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95529" y="291662"/>
            <a:ext cx="8915399" cy="654270"/>
          </a:xfrm>
        </p:spPr>
        <p:txBody>
          <a:bodyPr>
            <a:noAutofit/>
          </a:bodyPr>
          <a:lstStyle/>
          <a:p>
            <a:pPr algn="ctr"/>
            <a:r>
              <a:rPr lang="en-GB" sz="2800" b="1" dirty="0"/>
              <a:t>Uses of Children’s Literature </a:t>
            </a:r>
          </a:p>
        </p:txBody>
      </p:sp>
      <p:sp>
        <p:nvSpPr>
          <p:cNvPr id="3" name="Subtitle 2"/>
          <p:cNvSpPr>
            <a:spLocks noGrp="1"/>
          </p:cNvSpPr>
          <p:nvPr>
            <p:ph type="subTitle" idx="1"/>
          </p:nvPr>
        </p:nvSpPr>
        <p:spPr>
          <a:xfrm>
            <a:off x="1765739" y="1545021"/>
            <a:ext cx="9738874" cy="4903076"/>
          </a:xfrm>
        </p:spPr>
        <p:txBody>
          <a:bodyPr/>
          <a:lstStyle/>
          <a:p>
            <a:pPr marL="342900" indent="-342900" algn="just">
              <a:lnSpc>
                <a:spcPct val="150000"/>
              </a:lnSpc>
              <a:buAutoNum type="alphaLcPeriod"/>
            </a:pPr>
            <a:r>
              <a:rPr lang="en-GB" dirty="0">
                <a:solidFill>
                  <a:schemeClr val="tx1"/>
                </a:solidFill>
              </a:rPr>
              <a:t>Different opinion exist relating what is children’s literature for?</a:t>
            </a:r>
          </a:p>
          <a:p>
            <a:pPr marL="342900" indent="-342900" algn="just">
              <a:lnSpc>
                <a:spcPct val="150000"/>
              </a:lnSpc>
              <a:buAutoNum type="alphaLcPeriod"/>
            </a:pPr>
            <a:endParaRPr lang="en-GB" dirty="0">
              <a:solidFill>
                <a:schemeClr val="tx1"/>
              </a:solidFill>
            </a:endParaRPr>
          </a:p>
          <a:p>
            <a:pPr marL="342900" indent="-342900" algn="just">
              <a:lnSpc>
                <a:spcPct val="150000"/>
              </a:lnSpc>
              <a:buAutoNum type="alphaLcPeriod"/>
            </a:pPr>
            <a:r>
              <a:rPr lang="en-GB" b="1" dirty="0">
                <a:solidFill>
                  <a:schemeClr val="tx1"/>
                </a:solidFill>
              </a:rPr>
              <a:t>A Chambers</a:t>
            </a:r>
            <a:r>
              <a:rPr lang="en-GB" dirty="0">
                <a:solidFill>
                  <a:schemeClr val="tx1"/>
                </a:solidFill>
              </a:rPr>
              <a:t> in </a:t>
            </a:r>
            <a:r>
              <a:rPr lang="en-GB" b="1" dirty="0">
                <a:solidFill>
                  <a:schemeClr val="tx1"/>
                </a:solidFill>
              </a:rPr>
              <a:t>The Reading Environment: How Adult Help children Enjoy Books</a:t>
            </a:r>
            <a:r>
              <a:rPr lang="en-GB" dirty="0">
                <a:solidFill>
                  <a:schemeClr val="tx1"/>
                </a:solidFill>
              </a:rPr>
              <a:t> says – “Story telling is indispensable in enabling people to become literary readers”.</a:t>
            </a:r>
          </a:p>
          <a:p>
            <a:pPr marL="342900" indent="-342900" algn="just">
              <a:lnSpc>
                <a:spcPct val="150000"/>
              </a:lnSpc>
              <a:buAutoNum type="alphaLcPeriod"/>
            </a:pPr>
            <a:endParaRPr lang="en-GB" b="1" dirty="0">
              <a:solidFill>
                <a:schemeClr val="tx1"/>
              </a:solidFill>
            </a:endParaRPr>
          </a:p>
          <a:p>
            <a:pPr marL="342900" indent="-342900" algn="just">
              <a:lnSpc>
                <a:spcPct val="150000"/>
              </a:lnSpc>
              <a:buAutoNum type="alphaLcPeriod"/>
            </a:pPr>
            <a:r>
              <a:rPr lang="en-GB" b="1" dirty="0">
                <a:solidFill>
                  <a:schemeClr val="tx1"/>
                </a:solidFill>
              </a:rPr>
              <a:t>Jack Zipes</a:t>
            </a:r>
            <a:r>
              <a:rPr lang="en-GB" dirty="0">
                <a:solidFill>
                  <a:schemeClr val="tx1"/>
                </a:solidFill>
              </a:rPr>
              <a:t> a distinguished American Expert on children’s literature writes- </a:t>
            </a:r>
            <a:endParaRPr lang="en-GB" sz="2800" dirty="0">
              <a:solidFill>
                <a:schemeClr val="tx1"/>
              </a:solidFill>
              <a:latin typeface="Arial Narrow" panose="020B0606020202030204" pitchFamily="34" charset="0"/>
            </a:endParaRPr>
          </a:p>
          <a:p>
            <a:pPr lvl="5" algn="just">
              <a:lnSpc>
                <a:spcPct val="150000"/>
              </a:lnSpc>
            </a:pPr>
            <a:r>
              <a:rPr lang="en-GB" sz="1800" b="1" dirty="0">
                <a:solidFill>
                  <a:schemeClr val="tx1"/>
                </a:solidFill>
                <a:latin typeface="Arial Narrow" panose="020B0606020202030204" pitchFamily="34" charset="0"/>
              </a:rPr>
              <a:t> </a:t>
            </a:r>
            <a:r>
              <a:rPr lang="en-GB" sz="1800" dirty="0">
                <a:solidFill>
                  <a:schemeClr val="tx1"/>
                </a:solidFill>
                <a:latin typeface="Arial Narrow" panose="020B0606020202030204" pitchFamily="34" charset="0"/>
              </a:rPr>
              <a:t>If storytelling are to be effective on behalf of children in schools. It is important to try to instil a sense of community, self – reflecting and self – critical community in the children to demonstrate how the ordinary can become extraordinary. (1995: 6).</a:t>
            </a:r>
          </a:p>
          <a:p>
            <a:pPr lvl="5" algn="just">
              <a:lnSpc>
                <a:spcPct val="150000"/>
              </a:lnSpc>
            </a:pPr>
            <a:endParaRPr lang="en-GB" sz="1800" dirty="0">
              <a:solidFill>
                <a:schemeClr val="tx1"/>
              </a:solidFill>
              <a:latin typeface="Arial Narrow" panose="020B0606020202030204" pitchFamily="34" charset="0"/>
            </a:endParaRPr>
          </a:p>
        </p:txBody>
      </p:sp>
    </p:spTree>
    <p:custDataLst>
      <p:tags r:id="rId1"/>
    </p:custDataLst>
    <p:extLst>
      <p:ext uri="{BB962C8B-B14F-4D97-AF65-F5344CB8AC3E}">
        <p14:creationId xmlns:p14="http://schemas.microsoft.com/office/powerpoint/2010/main" xmlns="" val="22678172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79309" y="323193"/>
            <a:ext cx="8915399" cy="654269"/>
          </a:xfrm>
        </p:spPr>
        <p:txBody>
          <a:bodyPr>
            <a:normAutofit/>
          </a:bodyPr>
          <a:lstStyle/>
          <a:p>
            <a:pPr algn="ctr"/>
            <a:r>
              <a:rPr lang="en-GB" sz="2800" b="1" dirty="0"/>
              <a:t>Uses of Children’s Literature </a:t>
            </a:r>
            <a:endParaRPr lang="en-GB" sz="2800" dirty="0"/>
          </a:p>
        </p:txBody>
      </p:sp>
      <p:sp>
        <p:nvSpPr>
          <p:cNvPr id="3" name="Subtitle 2"/>
          <p:cNvSpPr>
            <a:spLocks noGrp="1"/>
          </p:cNvSpPr>
          <p:nvPr>
            <p:ph type="subTitle" idx="1"/>
          </p:nvPr>
        </p:nvSpPr>
        <p:spPr>
          <a:xfrm>
            <a:off x="2179309" y="1213945"/>
            <a:ext cx="9325303" cy="5281448"/>
          </a:xfrm>
        </p:spPr>
        <p:txBody>
          <a:bodyPr/>
          <a:lstStyle/>
          <a:p>
            <a:pPr algn="just">
              <a:lnSpc>
                <a:spcPct val="150000"/>
              </a:lnSpc>
            </a:pPr>
            <a:r>
              <a:rPr lang="en-GB" dirty="0">
                <a:solidFill>
                  <a:schemeClr val="tx1"/>
                </a:solidFill>
              </a:rPr>
              <a:t>d. Children’s book are of world and one of the features of critical theory which has   	made it unattractive to many children’s book practitioners.</a:t>
            </a:r>
          </a:p>
          <a:p>
            <a:pPr algn="just">
              <a:lnSpc>
                <a:spcPct val="150000"/>
              </a:lnSpc>
            </a:pPr>
            <a:endParaRPr lang="en-GB" dirty="0">
              <a:solidFill>
                <a:schemeClr val="tx1"/>
              </a:solidFill>
            </a:endParaRPr>
          </a:p>
          <a:p>
            <a:pPr algn="just">
              <a:lnSpc>
                <a:spcPct val="150000"/>
              </a:lnSpc>
            </a:pPr>
            <a:r>
              <a:rPr lang="en-GB" dirty="0">
                <a:solidFill>
                  <a:schemeClr val="tx1"/>
                </a:solidFill>
              </a:rPr>
              <a:t>e. A storybook is required to </a:t>
            </a:r>
            <a:r>
              <a:rPr lang="en-GB" b="1" dirty="0">
                <a:solidFill>
                  <a:schemeClr val="tx1"/>
                </a:solidFill>
              </a:rPr>
              <a:t>condition</a:t>
            </a:r>
            <a:r>
              <a:rPr lang="en-GB" dirty="0">
                <a:solidFill>
                  <a:schemeClr val="tx1"/>
                </a:solidFill>
              </a:rPr>
              <a:t> the nature of understanding that the little 	reader has constructed through interaction and experience. </a:t>
            </a:r>
          </a:p>
          <a:p>
            <a:pPr algn="just">
              <a:lnSpc>
                <a:spcPct val="150000"/>
              </a:lnSpc>
            </a:pPr>
            <a:endParaRPr lang="en-GB" b="1" dirty="0">
              <a:solidFill>
                <a:schemeClr val="tx1"/>
              </a:solidFill>
            </a:endParaRPr>
          </a:p>
          <a:p>
            <a:pPr algn="just">
              <a:lnSpc>
                <a:spcPct val="150000"/>
              </a:lnSpc>
            </a:pPr>
            <a:r>
              <a:rPr lang="en-GB" dirty="0">
                <a:solidFill>
                  <a:schemeClr val="tx1"/>
                </a:solidFill>
              </a:rPr>
              <a:t>f. Children’s literature trains a growing mind in the complexities of meaning.</a:t>
            </a:r>
          </a:p>
        </p:txBody>
      </p:sp>
    </p:spTree>
    <p:custDataLst>
      <p:tags r:id="rId1"/>
    </p:custDataLst>
    <p:extLst>
      <p:ext uri="{BB962C8B-B14F-4D97-AF65-F5344CB8AC3E}">
        <p14:creationId xmlns:p14="http://schemas.microsoft.com/office/powerpoint/2010/main" xmlns="" val="26639811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36070" y="280851"/>
            <a:ext cx="8915399" cy="633549"/>
          </a:xfrm>
        </p:spPr>
        <p:txBody>
          <a:bodyPr>
            <a:normAutofit/>
          </a:bodyPr>
          <a:lstStyle/>
          <a:p>
            <a:pPr algn="ctr"/>
            <a:r>
              <a:rPr lang="en-US" sz="2800" b="1" dirty="0"/>
              <a:t>To Read More </a:t>
            </a:r>
          </a:p>
        </p:txBody>
      </p:sp>
      <p:sp>
        <p:nvSpPr>
          <p:cNvPr id="3" name="Subtitle 2"/>
          <p:cNvSpPr>
            <a:spLocks noGrp="1"/>
          </p:cNvSpPr>
          <p:nvPr>
            <p:ph type="subTitle" idx="1"/>
          </p:nvPr>
        </p:nvSpPr>
        <p:spPr>
          <a:xfrm>
            <a:off x="1959429" y="1502229"/>
            <a:ext cx="9545183" cy="4846320"/>
          </a:xfrm>
        </p:spPr>
        <p:txBody>
          <a:bodyPr>
            <a:normAutofit/>
          </a:bodyPr>
          <a:lstStyle/>
          <a:p>
            <a:pPr algn="just"/>
            <a:r>
              <a:rPr lang="en-US" dirty="0">
                <a:solidFill>
                  <a:schemeClr val="tx1"/>
                </a:solidFill>
              </a:rPr>
              <a:t>Tucker N. Ed. </a:t>
            </a:r>
            <a:r>
              <a:rPr lang="en-US" b="1" i="1" dirty="0">
                <a:solidFill>
                  <a:schemeClr val="tx1"/>
                </a:solidFill>
              </a:rPr>
              <a:t>Approaches to Research</a:t>
            </a:r>
            <a:r>
              <a:rPr lang="en-US" i="1" dirty="0">
                <a:solidFill>
                  <a:schemeClr val="tx1"/>
                </a:solidFill>
              </a:rPr>
              <a:t> </a:t>
            </a:r>
            <a:r>
              <a:rPr lang="en-US" b="1" i="1" dirty="0">
                <a:solidFill>
                  <a:schemeClr val="tx1"/>
                </a:solidFill>
              </a:rPr>
              <a:t>in Children’s Literature</a:t>
            </a:r>
            <a:r>
              <a:rPr lang="en-US" dirty="0">
                <a:solidFill>
                  <a:schemeClr val="tx1"/>
                </a:solidFill>
              </a:rPr>
              <a:t> Southampton University 1980.</a:t>
            </a:r>
          </a:p>
          <a:p>
            <a:pPr algn="just"/>
            <a:endParaRPr lang="en-US" dirty="0">
              <a:solidFill>
                <a:schemeClr val="tx1"/>
              </a:solidFill>
            </a:endParaRPr>
          </a:p>
          <a:p>
            <a:pPr algn="just"/>
            <a:r>
              <a:rPr lang="en-US" dirty="0">
                <a:solidFill>
                  <a:schemeClr val="tx1"/>
                </a:solidFill>
              </a:rPr>
              <a:t>Stephens. J. </a:t>
            </a:r>
            <a:r>
              <a:rPr lang="en-US" b="1" i="1" dirty="0">
                <a:solidFill>
                  <a:schemeClr val="tx1"/>
                </a:solidFill>
              </a:rPr>
              <a:t>Language and Ideology in Children’s Fiction.</a:t>
            </a:r>
            <a:r>
              <a:rPr lang="en-US" b="1" dirty="0">
                <a:solidFill>
                  <a:schemeClr val="tx1"/>
                </a:solidFill>
              </a:rPr>
              <a:t> </a:t>
            </a:r>
            <a:r>
              <a:rPr lang="en-US" dirty="0">
                <a:solidFill>
                  <a:schemeClr val="tx1"/>
                </a:solidFill>
              </a:rPr>
              <a:t>London: Longman, 1992.</a:t>
            </a:r>
          </a:p>
          <a:p>
            <a:pPr algn="just"/>
            <a:endParaRPr lang="en-US" dirty="0">
              <a:solidFill>
                <a:schemeClr val="tx1"/>
              </a:solidFill>
            </a:endParaRPr>
          </a:p>
          <a:p>
            <a:pPr algn="just"/>
            <a:r>
              <a:rPr lang="en-US" dirty="0">
                <a:solidFill>
                  <a:schemeClr val="tx1"/>
                </a:solidFill>
              </a:rPr>
              <a:t>Hunt, Peter. Ed. </a:t>
            </a:r>
            <a:r>
              <a:rPr lang="en-US" b="1" i="1" dirty="0">
                <a:solidFill>
                  <a:schemeClr val="tx1"/>
                </a:solidFill>
              </a:rPr>
              <a:t>Understanding Children’s Literature</a:t>
            </a:r>
            <a:r>
              <a:rPr lang="en-US" dirty="0">
                <a:solidFill>
                  <a:schemeClr val="tx1"/>
                </a:solidFill>
              </a:rPr>
              <a:t>. London: Routledge, 1999.</a:t>
            </a:r>
          </a:p>
          <a:p>
            <a:pPr algn="just"/>
            <a:endParaRPr lang="en-US" dirty="0">
              <a:solidFill>
                <a:schemeClr val="tx1"/>
              </a:solidFill>
            </a:endParaRPr>
          </a:p>
          <a:p>
            <a:pPr algn="just"/>
            <a:r>
              <a:rPr lang="en-US" dirty="0">
                <a:solidFill>
                  <a:schemeClr val="tx1"/>
                </a:solidFill>
              </a:rPr>
              <a:t>Wall, Barbara, </a:t>
            </a:r>
            <a:r>
              <a:rPr lang="en-US" b="1" i="1" dirty="0">
                <a:solidFill>
                  <a:schemeClr val="tx1"/>
                </a:solidFill>
              </a:rPr>
              <a:t>The Narrator’s Voice: The Dilemma of Children’s  Fiction</a:t>
            </a:r>
            <a:r>
              <a:rPr lang="en-US" dirty="0">
                <a:solidFill>
                  <a:schemeClr val="tx1"/>
                </a:solidFill>
              </a:rPr>
              <a:t> Basing stoke, Macmillan, 1991.</a:t>
            </a:r>
          </a:p>
        </p:txBody>
      </p:sp>
    </p:spTree>
    <p:custDataLst>
      <p:tags r:id="rId1"/>
    </p:custDataLst>
    <p:extLst>
      <p:ext uri="{BB962C8B-B14F-4D97-AF65-F5344CB8AC3E}">
        <p14:creationId xmlns:p14="http://schemas.microsoft.com/office/powerpoint/2010/main" xmlns="" val="40216067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6105CF6-CD8D-4F5B-A7C9-1DE4AC525A1E}"/>
              </a:ext>
            </a:extLst>
          </p:cNvPr>
          <p:cNvSpPr>
            <a:spLocks noGrp="1"/>
          </p:cNvSpPr>
          <p:nvPr>
            <p:ph type="title"/>
          </p:nvPr>
        </p:nvSpPr>
        <p:spPr>
          <a:xfrm>
            <a:off x="2107149" y="2567210"/>
            <a:ext cx="8911687" cy="661765"/>
          </a:xfrm>
          <a:solidFill>
            <a:schemeClr val="bg2">
              <a:lumMod val="90000"/>
            </a:schemeClr>
          </a:solidFill>
        </p:spPr>
        <p:txBody>
          <a:bodyPr/>
          <a:lstStyle/>
          <a:p>
            <a:pPr algn="ctr"/>
            <a:r>
              <a:rPr lang="en-IN" b="1" dirty="0">
                <a:latin typeface="Arial" panose="020B0604020202020204" pitchFamily="34" charset="0"/>
                <a:cs typeface="Arial" panose="020B0604020202020204" pitchFamily="34" charset="0"/>
              </a:rPr>
              <a:t>Thanks for Being Along</a:t>
            </a:r>
          </a:p>
        </p:txBody>
      </p:sp>
    </p:spTree>
    <p:custDataLst>
      <p:tags r:id="rId1"/>
    </p:custDataLst>
    <p:extLst>
      <p:ext uri="{BB962C8B-B14F-4D97-AF65-F5344CB8AC3E}">
        <p14:creationId xmlns:p14="http://schemas.microsoft.com/office/powerpoint/2010/main" xmlns="" val="863598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F7343E6-82DC-4B68-9757-CA3DF64468EA}"/>
              </a:ext>
            </a:extLst>
          </p:cNvPr>
          <p:cNvSpPr>
            <a:spLocks noGrp="1"/>
          </p:cNvSpPr>
          <p:nvPr>
            <p:ph type="ctrTitle"/>
          </p:nvPr>
        </p:nvSpPr>
        <p:spPr>
          <a:xfrm>
            <a:off x="2089151" y="500062"/>
            <a:ext cx="8915399" cy="600075"/>
          </a:xfrm>
        </p:spPr>
        <p:txBody>
          <a:bodyPr>
            <a:normAutofit/>
          </a:bodyPr>
          <a:lstStyle/>
          <a:p>
            <a:pPr algn="ctr"/>
            <a:r>
              <a:rPr lang="en-IN" sz="2800" b="1" dirty="0"/>
              <a:t>Why Neglect of Children’s Literature</a:t>
            </a:r>
          </a:p>
        </p:txBody>
      </p:sp>
      <p:sp>
        <p:nvSpPr>
          <p:cNvPr id="3" name="Subtitle 2">
            <a:extLst>
              <a:ext uri="{FF2B5EF4-FFF2-40B4-BE49-F238E27FC236}">
                <a16:creationId xmlns:a16="http://schemas.microsoft.com/office/drawing/2014/main" xmlns="" id="{800250AF-6261-42E5-BEC2-040B1AD2F42C}"/>
              </a:ext>
            </a:extLst>
          </p:cNvPr>
          <p:cNvSpPr>
            <a:spLocks noGrp="1"/>
          </p:cNvSpPr>
          <p:nvPr>
            <p:ph type="subTitle" idx="1"/>
          </p:nvPr>
        </p:nvSpPr>
        <p:spPr>
          <a:xfrm>
            <a:off x="1985963" y="1371600"/>
            <a:ext cx="9518649" cy="4986337"/>
          </a:xfrm>
        </p:spPr>
        <p:txBody>
          <a:bodyPr/>
          <a:lstStyle/>
          <a:p>
            <a:pPr>
              <a:lnSpc>
                <a:spcPct val="150000"/>
              </a:lnSpc>
            </a:pPr>
            <a:r>
              <a:rPr lang="en-IN" dirty="0">
                <a:solidFill>
                  <a:schemeClr val="tx1"/>
                </a:solidFill>
              </a:rPr>
              <a:t>Children’s Literature first has its birth in oral fairy lates to serve the </a:t>
            </a:r>
            <a:r>
              <a:rPr lang="en-IN" b="1" dirty="0">
                <a:solidFill>
                  <a:schemeClr val="tx1"/>
                </a:solidFill>
              </a:rPr>
              <a:t>Salon Culture.</a:t>
            </a:r>
            <a:r>
              <a:rPr lang="en-IN" dirty="0">
                <a:solidFill>
                  <a:schemeClr val="tx1"/>
                </a:solidFill>
              </a:rPr>
              <a:t> In the slow travel of hundred years from 17</a:t>
            </a:r>
            <a:r>
              <a:rPr lang="en-IN" baseline="30000" dirty="0">
                <a:solidFill>
                  <a:schemeClr val="tx1"/>
                </a:solidFill>
              </a:rPr>
              <a:t>th</a:t>
            </a:r>
            <a:r>
              <a:rPr lang="en-IN" dirty="0">
                <a:solidFill>
                  <a:schemeClr val="tx1"/>
                </a:solidFill>
              </a:rPr>
              <a:t> to 19</a:t>
            </a:r>
            <a:r>
              <a:rPr lang="en-IN" baseline="30000" dirty="0">
                <a:solidFill>
                  <a:schemeClr val="tx1"/>
                </a:solidFill>
              </a:rPr>
              <a:t>th</a:t>
            </a:r>
            <a:r>
              <a:rPr lang="en-IN" dirty="0">
                <a:solidFill>
                  <a:schemeClr val="tx1"/>
                </a:solidFill>
              </a:rPr>
              <a:t> Century – The Perrault’s ‘Coddling’ attitude to Grimm’s ‘reasoning attitude’.</a:t>
            </a:r>
          </a:p>
        </p:txBody>
      </p:sp>
    </p:spTree>
    <p:custDataLst>
      <p:tags r:id="rId1"/>
    </p:custDataLst>
    <p:extLst>
      <p:ext uri="{BB962C8B-B14F-4D97-AF65-F5344CB8AC3E}">
        <p14:creationId xmlns:p14="http://schemas.microsoft.com/office/powerpoint/2010/main" xmlns="" val="3214213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5252" y="320019"/>
            <a:ext cx="8915399" cy="594360"/>
          </a:xfrm>
        </p:spPr>
        <p:txBody>
          <a:bodyPr>
            <a:noAutofit/>
          </a:bodyPr>
          <a:lstStyle/>
          <a:p>
            <a:pPr algn="ctr"/>
            <a:r>
              <a:rPr lang="en-US" sz="2800" b="1" dirty="0"/>
              <a:t>Physicality of Children’s Literature</a:t>
            </a:r>
          </a:p>
        </p:txBody>
      </p:sp>
      <p:sp>
        <p:nvSpPr>
          <p:cNvPr id="3" name="Subtitle 2"/>
          <p:cNvSpPr>
            <a:spLocks noGrp="1"/>
          </p:cNvSpPr>
          <p:nvPr>
            <p:ph type="subTitle" idx="1"/>
          </p:nvPr>
        </p:nvSpPr>
        <p:spPr>
          <a:xfrm>
            <a:off x="1894115" y="1201783"/>
            <a:ext cx="9610498" cy="5421086"/>
          </a:xfrm>
        </p:spPr>
        <p:txBody>
          <a:bodyPr>
            <a:normAutofit fontScale="92500" lnSpcReduction="10000"/>
          </a:bodyPr>
          <a:lstStyle/>
          <a:p>
            <a:pPr marL="342900" indent="-342900" algn="just">
              <a:buFont typeface="+mj-lt"/>
              <a:buAutoNum type="arabicPeriod"/>
            </a:pPr>
            <a:r>
              <a:rPr lang="en-US" dirty="0">
                <a:solidFill>
                  <a:schemeClr val="tx1"/>
                </a:solidFill>
              </a:rPr>
              <a:t>Short Length for quick  Reading</a:t>
            </a:r>
          </a:p>
          <a:p>
            <a:pPr marL="342900" indent="-342900" algn="just">
              <a:buFont typeface="+mj-lt"/>
              <a:buAutoNum type="arabicPeriod"/>
            </a:pPr>
            <a:endParaRPr lang="en-US" dirty="0">
              <a:solidFill>
                <a:schemeClr val="tx1"/>
              </a:solidFill>
            </a:endParaRPr>
          </a:p>
          <a:p>
            <a:pPr marL="342900" indent="-342900" algn="just">
              <a:buFont typeface="+mj-lt"/>
              <a:buAutoNum type="arabicPeriod"/>
            </a:pPr>
            <a:r>
              <a:rPr lang="en-US" dirty="0">
                <a:solidFill>
                  <a:schemeClr val="tx1"/>
                </a:solidFill>
              </a:rPr>
              <a:t>The structure for easy holding/ handling</a:t>
            </a:r>
          </a:p>
          <a:p>
            <a:pPr marL="342900" indent="-342900" algn="just">
              <a:buFont typeface="+mj-lt"/>
              <a:buAutoNum type="arabicPeriod"/>
            </a:pPr>
            <a:endParaRPr lang="en-US" dirty="0">
              <a:solidFill>
                <a:schemeClr val="tx1"/>
              </a:solidFill>
            </a:endParaRPr>
          </a:p>
          <a:p>
            <a:pPr marL="342900" indent="-342900" algn="just">
              <a:buFont typeface="+mj-lt"/>
              <a:buAutoNum type="arabicPeriod"/>
            </a:pPr>
            <a:r>
              <a:rPr lang="en-US" dirty="0">
                <a:solidFill>
                  <a:schemeClr val="tx1"/>
                </a:solidFill>
              </a:rPr>
              <a:t>Catchy Covers</a:t>
            </a:r>
          </a:p>
          <a:p>
            <a:pPr marL="342900" indent="-342900" algn="just">
              <a:buFont typeface="+mj-lt"/>
              <a:buAutoNum type="arabicPeriod"/>
            </a:pPr>
            <a:endParaRPr lang="en-US" dirty="0">
              <a:solidFill>
                <a:schemeClr val="tx1"/>
              </a:solidFill>
            </a:endParaRPr>
          </a:p>
          <a:p>
            <a:pPr marL="342900" indent="-342900" algn="just">
              <a:buFont typeface="+mj-lt"/>
              <a:buAutoNum type="arabicPeriod"/>
            </a:pPr>
            <a:r>
              <a:rPr lang="en-US" dirty="0">
                <a:solidFill>
                  <a:schemeClr val="tx1"/>
                </a:solidFill>
              </a:rPr>
              <a:t>Bold and Primary Colours</a:t>
            </a:r>
          </a:p>
          <a:p>
            <a:pPr marL="342900" indent="-342900" algn="just">
              <a:buFont typeface="+mj-lt"/>
              <a:buAutoNum type="arabicPeriod"/>
            </a:pPr>
            <a:endParaRPr lang="en-US" dirty="0">
              <a:solidFill>
                <a:schemeClr val="tx1"/>
              </a:solidFill>
            </a:endParaRPr>
          </a:p>
          <a:p>
            <a:pPr marL="342900" indent="-342900" algn="just">
              <a:buFont typeface="+mj-lt"/>
              <a:buAutoNum type="arabicPeriod"/>
            </a:pPr>
            <a:r>
              <a:rPr lang="en-US" dirty="0">
                <a:solidFill>
                  <a:schemeClr val="tx1"/>
                </a:solidFill>
              </a:rPr>
              <a:t>Bold letters</a:t>
            </a:r>
          </a:p>
          <a:p>
            <a:pPr marL="342900" indent="-342900" algn="just">
              <a:buFont typeface="+mj-lt"/>
              <a:buAutoNum type="arabicPeriod"/>
            </a:pPr>
            <a:endParaRPr lang="en-US" dirty="0">
              <a:solidFill>
                <a:schemeClr val="tx1"/>
              </a:solidFill>
            </a:endParaRPr>
          </a:p>
          <a:p>
            <a:pPr marL="342900" indent="-342900" algn="just">
              <a:buFont typeface="+mj-lt"/>
              <a:buAutoNum type="arabicPeriod"/>
            </a:pPr>
            <a:r>
              <a:rPr lang="en-US" dirty="0">
                <a:solidFill>
                  <a:schemeClr val="tx1"/>
                </a:solidFill>
              </a:rPr>
              <a:t>Interesting Motifs</a:t>
            </a:r>
          </a:p>
          <a:p>
            <a:pPr marL="342900" indent="-342900" algn="just">
              <a:buFont typeface="+mj-lt"/>
              <a:buAutoNum type="arabicPeriod"/>
            </a:pPr>
            <a:endParaRPr lang="en-US" dirty="0">
              <a:solidFill>
                <a:schemeClr val="tx1"/>
              </a:solidFill>
            </a:endParaRPr>
          </a:p>
          <a:p>
            <a:pPr marL="342900" indent="-342900" algn="just">
              <a:buFont typeface="+mj-lt"/>
              <a:buAutoNum type="arabicPeriod"/>
            </a:pPr>
            <a:r>
              <a:rPr lang="en-US" dirty="0">
                <a:solidFill>
                  <a:schemeClr val="tx1"/>
                </a:solidFill>
              </a:rPr>
              <a:t>Trendy Jackets</a:t>
            </a:r>
          </a:p>
          <a:p>
            <a:pPr marL="342900" indent="-342900" algn="just">
              <a:buFont typeface="+mj-lt"/>
              <a:buAutoNum type="arabicPeriod"/>
            </a:pPr>
            <a:endParaRPr lang="en-US" dirty="0">
              <a:solidFill>
                <a:schemeClr val="tx1"/>
              </a:solidFill>
            </a:endParaRPr>
          </a:p>
          <a:p>
            <a:pPr marL="342900" indent="-342900" algn="just">
              <a:buFont typeface="+mj-lt"/>
              <a:buAutoNum type="arabicPeriod"/>
            </a:pPr>
            <a:r>
              <a:rPr lang="en-US" dirty="0">
                <a:solidFill>
                  <a:schemeClr val="tx1"/>
                </a:solidFill>
              </a:rPr>
              <a:t>Sturdy Spine</a:t>
            </a: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3190" y="333103"/>
            <a:ext cx="8915399" cy="581297"/>
          </a:xfrm>
        </p:spPr>
        <p:txBody>
          <a:bodyPr>
            <a:normAutofit/>
          </a:bodyPr>
          <a:lstStyle/>
          <a:p>
            <a:pPr algn="ctr"/>
            <a:r>
              <a:rPr lang="en-US" sz="2800" b="1" dirty="0"/>
              <a:t>Materiality and Texture</a:t>
            </a:r>
          </a:p>
        </p:txBody>
      </p:sp>
      <p:sp>
        <p:nvSpPr>
          <p:cNvPr id="3" name="Subtitle 2"/>
          <p:cNvSpPr>
            <a:spLocks noGrp="1"/>
          </p:cNvSpPr>
          <p:nvPr>
            <p:ph type="subTitle" idx="1"/>
          </p:nvPr>
        </p:nvSpPr>
        <p:spPr>
          <a:xfrm>
            <a:off x="1789611" y="1254034"/>
            <a:ext cx="9715001" cy="5264331"/>
          </a:xfrm>
        </p:spPr>
        <p:txBody>
          <a:bodyPr>
            <a:normAutofit/>
          </a:bodyPr>
          <a:lstStyle/>
          <a:p>
            <a:pPr marL="342900" indent="-342900">
              <a:buFont typeface="+mj-lt"/>
              <a:buAutoNum type="arabicPeriod"/>
            </a:pPr>
            <a:r>
              <a:rPr lang="en-US" dirty="0">
                <a:solidFill>
                  <a:schemeClr val="tx1"/>
                </a:solidFill>
              </a:rPr>
              <a:t>Adequate description</a:t>
            </a:r>
          </a:p>
          <a:p>
            <a:pPr marL="342900" indent="-342900">
              <a:buFont typeface="+mj-lt"/>
              <a:buAutoNum type="arabicPeriod"/>
            </a:pPr>
            <a:endParaRPr lang="en-US" dirty="0">
              <a:solidFill>
                <a:schemeClr val="tx1"/>
              </a:solidFill>
            </a:endParaRPr>
          </a:p>
          <a:p>
            <a:pPr marL="342900" indent="-342900">
              <a:buFont typeface="+mj-lt"/>
              <a:buAutoNum type="arabicPeriod"/>
            </a:pPr>
            <a:r>
              <a:rPr lang="en-US" dirty="0">
                <a:solidFill>
                  <a:schemeClr val="tx1"/>
                </a:solidFill>
              </a:rPr>
              <a:t>Concrete events</a:t>
            </a:r>
          </a:p>
          <a:p>
            <a:pPr marL="342900" indent="-342900">
              <a:buFont typeface="+mj-lt"/>
              <a:buAutoNum type="arabicPeriod"/>
            </a:pPr>
            <a:endParaRPr lang="en-US" dirty="0">
              <a:solidFill>
                <a:schemeClr val="tx1"/>
              </a:solidFill>
            </a:endParaRPr>
          </a:p>
          <a:p>
            <a:pPr marL="342900" indent="-342900">
              <a:buFont typeface="+mj-lt"/>
              <a:buAutoNum type="arabicPeriod"/>
            </a:pPr>
            <a:r>
              <a:rPr lang="en-US" dirty="0">
                <a:solidFill>
                  <a:schemeClr val="tx1"/>
                </a:solidFill>
              </a:rPr>
              <a:t>Emphatic action </a:t>
            </a:r>
          </a:p>
          <a:p>
            <a:pPr marL="342900" indent="-342900">
              <a:buFont typeface="+mj-lt"/>
              <a:buAutoNum type="arabicPeriod"/>
            </a:pPr>
            <a:endParaRPr lang="en-US" dirty="0">
              <a:solidFill>
                <a:schemeClr val="tx1"/>
              </a:solidFill>
            </a:endParaRPr>
          </a:p>
          <a:p>
            <a:pPr marL="342900" indent="-342900">
              <a:buFont typeface="+mj-lt"/>
              <a:buAutoNum type="arabicPeriod"/>
            </a:pPr>
            <a:r>
              <a:rPr lang="en-US" dirty="0">
                <a:solidFill>
                  <a:schemeClr val="tx1"/>
                </a:solidFill>
              </a:rPr>
              <a:t>Preponderance of Discourse</a:t>
            </a:r>
          </a:p>
          <a:p>
            <a:pPr marL="342900" indent="-342900">
              <a:buFont typeface="+mj-lt"/>
              <a:buAutoNum type="arabicPeriod"/>
            </a:pPr>
            <a:endParaRPr lang="en-US" dirty="0">
              <a:solidFill>
                <a:schemeClr val="tx1"/>
              </a:solidFill>
            </a:endParaRPr>
          </a:p>
          <a:p>
            <a:pPr marL="342900" indent="-342900">
              <a:buFont typeface="+mj-lt"/>
              <a:buAutoNum type="arabicPeriod"/>
            </a:pPr>
            <a:r>
              <a:rPr lang="en-US" dirty="0">
                <a:solidFill>
                  <a:schemeClr val="tx1"/>
                </a:solidFill>
              </a:rPr>
              <a:t>Limited Vocabulary </a:t>
            </a:r>
          </a:p>
          <a:p>
            <a:pPr marL="342900" indent="-342900">
              <a:buFont typeface="+mj-lt"/>
              <a:buAutoNum type="arabicPeriod"/>
            </a:pPr>
            <a:endParaRPr lang="en-US" dirty="0">
              <a:solidFill>
                <a:schemeClr val="tx1"/>
              </a:solidFill>
            </a:endParaRPr>
          </a:p>
          <a:p>
            <a:pPr marL="342900" indent="-342900">
              <a:buFont typeface="+mj-lt"/>
              <a:buAutoNum type="arabicPeriod"/>
            </a:pPr>
            <a:r>
              <a:rPr lang="en-US" dirty="0">
                <a:solidFill>
                  <a:schemeClr val="tx1"/>
                </a:solidFill>
              </a:rPr>
              <a:t>Narrow myths and mild pun</a:t>
            </a:r>
          </a:p>
          <a:p>
            <a:pPr marL="342900" indent="-342900">
              <a:buFont typeface="+mj-lt"/>
              <a:buAutoNum type="arabicPeriod"/>
            </a:pPr>
            <a:endParaRPr lang="en-US" dirty="0">
              <a:solidFill>
                <a:schemeClr val="tx1"/>
              </a:solidFill>
            </a:endParaRPr>
          </a:p>
          <a:p>
            <a:pPr marL="342900" indent="-342900">
              <a:buFont typeface="+mj-lt"/>
              <a:buAutoNum type="arabicPeriod"/>
            </a:pPr>
            <a:endParaRPr lang="en-US" dirty="0">
              <a:solidFill>
                <a:schemeClr val="tx1"/>
              </a:solidFill>
            </a:endParaRPr>
          </a:p>
        </p:txBody>
      </p:sp>
    </p:spTree>
    <p:custDataLst>
      <p:tags r:id="rId1"/>
    </p:custDataLst>
    <p:extLst>
      <p:ext uri="{BB962C8B-B14F-4D97-AF65-F5344CB8AC3E}">
        <p14:creationId xmlns:p14="http://schemas.microsoft.com/office/powerpoint/2010/main" xmlns="" val="1843818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53636" y="385354"/>
            <a:ext cx="8915399" cy="646611"/>
          </a:xfrm>
        </p:spPr>
        <p:txBody>
          <a:bodyPr>
            <a:noAutofit/>
          </a:bodyPr>
          <a:lstStyle/>
          <a:p>
            <a:pPr algn="ctr"/>
            <a:r>
              <a:rPr lang="en-US" sz="2800" b="1" dirty="0"/>
              <a:t>Materiality and Texture</a:t>
            </a:r>
          </a:p>
        </p:txBody>
      </p:sp>
      <p:sp>
        <p:nvSpPr>
          <p:cNvPr id="3" name="Subtitle 2"/>
          <p:cNvSpPr>
            <a:spLocks noGrp="1"/>
          </p:cNvSpPr>
          <p:nvPr>
            <p:ph type="subTitle" idx="1"/>
          </p:nvPr>
        </p:nvSpPr>
        <p:spPr>
          <a:xfrm>
            <a:off x="1946367" y="1672047"/>
            <a:ext cx="9558246" cy="4231616"/>
          </a:xfrm>
        </p:spPr>
        <p:txBody>
          <a:bodyPr/>
          <a:lstStyle/>
          <a:p>
            <a:pPr marL="342900" indent="-342900" algn="just"/>
            <a:r>
              <a:rPr lang="en-US" dirty="0">
                <a:solidFill>
                  <a:schemeClr val="tx1"/>
                </a:solidFill>
              </a:rPr>
              <a:t>7.   Animals as supporters to the Protagonists</a:t>
            </a:r>
          </a:p>
          <a:p>
            <a:pPr marL="342900" indent="-342900" algn="just"/>
            <a:endParaRPr lang="en-US" dirty="0">
              <a:solidFill>
                <a:schemeClr val="tx1"/>
              </a:solidFill>
            </a:endParaRPr>
          </a:p>
          <a:p>
            <a:pPr marL="342900" indent="-342900" algn="just"/>
            <a:r>
              <a:rPr lang="en-US" dirty="0">
                <a:solidFill>
                  <a:schemeClr val="tx1"/>
                </a:solidFill>
              </a:rPr>
              <a:t>8.   Avoidance of Excessive Emotion</a:t>
            </a:r>
          </a:p>
          <a:p>
            <a:pPr marL="342900" indent="-342900" algn="just"/>
            <a:endParaRPr lang="en-US" dirty="0">
              <a:solidFill>
                <a:schemeClr val="tx1"/>
              </a:solidFill>
            </a:endParaRPr>
          </a:p>
          <a:p>
            <a:pPr marL="342900" indent="-342900" algn="just"/>
            <a:r>
              <a:rPr lang="en-US" dirty="0">
                <a:solidFill>
                  <a:schemeClr val="tx1"/>
                </a:solidFill>
              </a:rPr>
              <a:t>9.    Multifold and Manifold  Horror</a:t>
            </a:r>
          </a:p>
          <a:p>
            <a:pPr marL="342900" indent="-342900" algn="just"/>
            <a:endParaRPr lang="en-US" dirty="0">
              <a:solidFill>
                <a:schemeClr val="tx1"/>
              </a:solidFill>
            </a:endParaRPr>
          </a:p>
          <a:p>
            <a:pPr marL="342900" indent="-342900" algn="just"/>
            <a:r>
              <a:rPr lang="en-US" dirty="0">
                <a:solidFill>
                  <a:schemeClr val="tx1"/>
                </a:solidFill>
              </a:rPr>
              <a:t>10.  Affluence of Magic and Fantasy</a:t>
            </a:r>
          </a:p>
          <a:p>
            <a:pPr marL="342900" indent="-342900" algn="just">
              <a:buFont typeface="+mj-lt"/>
              <a:buAutoNum type="arabicPeriod"/>
            </a:pPr>
            <a:endParaRPr lang="en-US" dirty="0">
              <a:solidFill>
                <a:schemeClr val="tx1"/>
              </a:solidFill>
            </a:endParaRPr>
          </a:p>
          <a:p>
            <a:pPr marL="342900" indent="-342900" algn="just"/>
            <a:r>
              <a:rPr lang="en-US" dirty="0">
                <a:solidFill>
                  <a:schemeClr val="tx1"/>
                </a:solidFill>
              </a:rPr>
              <a:t>11.   A Rounded off story with end – on - feel  of Justice to Prevail Optimism</a:t>
            </a:r>
          </a:p>
          <a:p>
            <a:pPr algn="just"/>
            <a:endParaRPr lang="en-US" dirty="0">
              <a:solidFill>
                <a:schemeClr val="tx1"/>
              </a:solidFill>
            </a:endParaRPr>
          </a:p>
        </p:txBody>
      </p:sp>
    </p:spTree>
    <p:custDataLst>
      <p:tags r:id="rId1"/>
    </p:custDataLst>
    <p:extLst>
      <p:ext uri="{BB962C8B-B14F-4D97-AF65-F5344CB8AC3E}">
        <p14:creationId xmlns:p14="http://schemas.microsoft.com/office/powerpoint/2010/main" xmlns="" val="3382655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84716" y="417788"/>
            <a:ext cx="9419897" cy="670034"/>
          </a:xfrm>
        </p:spPr>
        <p:txBody>
          <a:bodyPr>
            <a:noAutofit/>
          </a:bodyPr>
          <a:lstStyle/>
          <a:p>
            <a:pPr algn="ctr"/>
            <a:r>
              <a:rPr lang="en-GB" sz="2800" b="1" dirty="0"/>
              <a:t>What kind of stories?</a:t>
            </a:r>
          </a:p>
        </p:txBody>
      </p:sp>
      <p:sp>
        <p:nvSpPr>
          <p:cNvPr id="3" name="Subtitle 2"/>
          <p:cNvSpPr>
            <a:spLocks noGrp="1"/>
          </p:cNvSpPr>
          <p:nvPr>
            <p:ph type="subTitle" idx="1"/>
          </p:nvPr>
        </p:nvSpPr>
        <p:spPr>
          <a:xfrm>
            <a:off x="2084717" y="1434663"/>
            <a:ext cx="9419896" cy="4997668"/>
          </a:xfrm>
        </p:spPr>
        <p:txBody>
          <a:bodyPr>
            <a:normAutofit/>
          </a:bodyPr>
          <a:lstStyle/>
          <a:p>
            <a:pPr marL="342900" indent="-342900" algn="just">
              <a:buAutoNum type="arabicPeriod"/>
            </a:pPr>
            <a:r>
              <a:rPr lang="en-GB" sz="2000" dirty="0">
                <a:solidFill>
                  <a:schemeClr val="tx1"/>
                </a:solidFill>
              </a:rPr>
              <a:t>Stories should tell a tale.</a:t>
            </a:r>
          </a:p>
          <a:p>
            <a:pPr marL="342900" indent="-342900" algn="just">
              <a:buAutoNum type="arabicPeriod"/>
            </a:pPr>
            <a:endParaRPr lang="en-GB" sz="2000" dirty="0">
              <a:solidFill>
                <a:schemeClr val="tx1"/>
              </a:solidFill>
            </a:endParaRPr>
          </a:p>
          <a:p>
            <a:pPr marL="342900" indent="-342900" algn="just">
              <a:buAutoNum type="arabicPeriod"/>
            </a:pPr>
            <a:r>
              <a:rPr lang="en-GB" sz="2000" dirty="0">
                <a:solidFill>
                  <a:schemeClr val="tx1"/>
                </a:solidFill>
              </a:rPr>
              <a:t>Concur with the age, the interest, the mood and the environment of the readers.</a:t>
            </a:r>
          </a:p>
          <a:p>
            <a:pPr marL="342900" indent="-342900" algn="just">
              <a:buAutoNum type="arabicPeriod"/>
            </a:pPr>
            <a:endParaRPr lang="en-GB" sz="2000" dirty="0">
              <a:solidFill>
                <a:schemeClr val="tx1"/>
              </a:solidFill>
            </a:endParaRPr>
          </a:p>
          <a:p>
            <a:pPr marL="342900" indent="-342900" algn="just">
              <a:buAutoNum type="arabicPeriod"/>
            </a:pPr>
            <a:r>
              <a:rPr lang="en-GB" sz="2000" dirty="0">
                <a:solidFill>
                  <a:schemeClr val="tx1"/>
                </a:solidFill>
              </a:rPr>
              <a:t>Stories with drama “makes things happens”.</a:t>
            </a:r>
          </a:p>
          <a:p>
            <a:pPr marL="342900" indent="-342900" algn="just">
              <a:buAutoNum type="arabicPeriod"/>
            </a:pPr>
            <a:endParaRPr lang="en-GB" sz="2000" dirty="0">
              <a:solidFill>
                <a:schemeClr val="tx1"/>
              </a:solidFill>
            </a:endParaRPr>
          </a:p>
          <a:p>
            <a:pPr marL="342900" indent="-342900" algn="just">
              <a:buAutoNum type="arabicPeriod"/>
            </a:pPr>
            <a:r>
              <a:rPr lang="en-GB" sz="2000" dirty="0">
                <a:solidFill>
                  <a:schemeClr val="tx1"/>
                </a:solidFill>
              </a:rPr>
              <a:t>Stories are relative to their way of feeling, thinking, reaction and a place of experiences.</a:t>
            </a:r>
          </a:p>
          <a:p>
            <a:pPr marL="342900" indent="-342900" algn="just">
              <a:buAutoNum type="arabicPeriod"/>
            </a:pPr>
            <a:endParaRPr lang="en-GB" sz="2000" dirty="0">
              <a:solidFill>
                <a:schemeClr val="tx1"/>
              </a:solidFill>
            </a:endParaRPr>
          </a:p>
          <a:p>
            <a:pPr algn="ctr"/>
            <a:r>
              <a:rPr lang="en-GB" sz="2000" dirty="0">
                <a:solidFill>
                  <a:schemeClr val="tx1"/>
                </a:solidFill>
              </a:rPr>
              <a:t>Note – Demands little explicit attention of the critics. </a:t>
            </a:r>
          </a:p>
        </p:txBody>
      </p:sp>
    </p:spTree>
    <p:custDataLst>
      <p:tags r:id="rId1"/>
    </p:custDataLst>
    <p:extLst>
      <p:ext uri="{BB962C8B-B14F-4D97-AF65-F5344CB8AC3E}">
        <p14:creationId xmlns:p14="http://schemas.microsoft.com/office/powerpoint/2010/main" xmlns="" val="38375867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AD3B4E2-D892-43BC-9CAB-D75A13FA3FBC}"/>
              </a:ext>
            </a:extLst>
          </p:cNvPr>
          <p:cNvSpPr>
            <a:spLocks noGrp="1"/>
          </p:cNvSpPr>
          <p:nvPr>
            <p:ph type="ctrTitle"/>
          </p:nvPr>
        </p:nvSpPr>
        <p:spPr>
          <a:xfrm>
            <a:off x="1831977" y="185729"/>
            <a:ext cx="8915399" cy="600077"/>
          </a:xfrm>
        </p:spPr>
        <p:txBody>
          <a:bodyPr>
            <a:normAutofit/>
          </a:bodyPr>
          <a:lstStyle/>
          <a:p>
            <a:pPr algn="ctr"/>
            <a:r>
              <a:rPr lang="en-IN" sz="2800" b="1" dirty="0"/>
              <a:t>Texture of Children’s Literature</a:t>
            </a:r>
          </a:p>
        </p:txBody>
      </p:sp>
      <p:sp>
        <p:nvSpPr>
          <p:cNvPr id="3" name="Subtitle 2">
            <a:extLst>
              <a:ext uri="{FF2B5EF4-FFF2-40B4-BE49-F238E27FC236}">
                <a16:creationId xmlns:a16="http://schemas.microsoft.com/office/drawing/2014/main" xmlns="" id="{5860F431-E189-4F59-BF3A-556061E1FB68}"/>
              </a:ext>
            </a:extLst>
          </p:cNvPr>
          <p:cNvSpPr>
            <a:spLocks noGrp="1"/>
          </p:cNvSpPr>
          <p:nvPr>
            <p:ph type="subTitle" idx="1"/>
          </p:nvPr>
        </p:nvSpPr>
        <p:spPr>
          <a:xfrm>
            <a:off x="1831977" y="1214439"/>
            <a:ext cx="9672635" cy="5272086"/>
          </a:xfrm>
        </p:spPr>
        <p:txBody>
          <a:bodyPr>
            <a:normAutofit/>
          </a:bodyPr>
          <a:lstStyle/>
          <a:p>
            <a:pPr marL="342900" indent="-342900">
              <a:buFont typeface="+mj-lt"/>
              <a:buAutoNum type="arabicPeriod"/>
            </a:pPr>
            <a:r>
              <a:rPr lang="en-IN" dirty="0">
                <a:solidFill>
                  <a:schemeClr val="tx1"/>
                </a:solidFill>
              </a:rPr>
              <a:t>Shorts Sentences</a:t>
            </a:r>
          </a:p>
          <a:p>
            <a:pPr marL="342900" indent="-342900">
              <a:buFont typeface="+mj-lt"/>
              <a:buAutoNum type="arabicPeriod"/>
            </a:pPr>
            <a:endParaRPr lang="en-IN" dirty="0">
              <a:solidFill>
                <a:schemeClr val="tx1"/>
              </a:solidFill>
            </a:endParaRPr>
          </a:p>
          <a:p>
            <a:pPr marL="342900" indent="-342900">
              <a:buFont typeface="+mj-lt"/>
              <a:buAutoNum type="arabicPeriod"/>
            </a:pPr>
            <a:r>
              <a:rPr lang="en-IN" dirty="0">
                <a:solidFill>
                  <a:schemeClr val="tx1"/>
                </a:solidFill>
              </a:rPr>
              <a:t>Simple dialogue</a:t>
            </a:r>
          </a:p>
          <a:p>
            <a:pPr marL="342900" indent="-342900">
              <a:buFont typeface="+mj-lt"/>
              <a:buAutoNum type="arabicPeriod"/>
            </a:pPr>
            <a:endParaRPr lang="en-IN" dirty="0">
              <a:solidFill>
                <a:schemeClr val="tx1"/>
              </a:solidFill>
            </a:endParaRPr>
          </a:p>
          <a:p>
            <a:pPr marL="342900" indent="-342900">
              <a:buFont typeface="+mj-lt"/>
              <a:buAutoNum type="arabicPeriod"/>
            </a:pPr>
            <a:r>
              <a:rPr lang="en-IN" dirty="0">
                <a:solidFill>
                  <a:schemeClr val="tx1"/>
                </a:solidFill>
              </a:rPr>
              <a:t>Limited lexicon/ Genuine Vocab</a:t>
            </a:r>
          </a:p>
          <a:p>
            <a:pPr marL="342900" indent="-342900">
              <a:buFont typeface="+mj-lt"/>
              <a:buAutoNum type="arabicPeriod"/>
            </a:pPr>
            <a:endParaRPr lang="en-IN" dirty="0">
              <a:solidFill>
                <a:schemeClr val="tx1"/>
              </a:solidFill>
            </a:endParaRPr>
          </a:p>
          <a:p>
            <a:pPr marL="342900" indent="-342900">
              <a:buFont typeface="+mj-lt"/>
              <a:buAutoNum type="arabicPeriod"/>
            </a:pPr>
            <a:r>
              <a:rPr lang="en-IN" dirty="0">
                <a:solidFill>
                  <a:schemeClr val="tx1"/>
                </a:solidFill>
              </a:rPr>
              <a:t>Child’s point of view</a:t>
            </a:r>
          </a:p>
          <a:p>
            <a:pPr marL="342900" indent="-342900">
              <a:buFont typeface="+mj-lt"/>
              <a:buAutoNum type="arabicPeriod"/>
            </a:pPr>
            <a:endParaRPr lang="en-IN" dirty="0">
              <a:solidFill>
                <a:schemeClr val="tx1"/>
              </a:solidFill>
            </a:endParaRPr>
          </a:p>
          <a:p>
            <a:pPr marL="342900" indent="-342900">
              <a:buFont typeface="+mj-lt"/>
              <a:buAutoNum type="arabicPeriod"/>
            </a:pPr>
            <a:r>
              <a:rPr lang="en-IN" dirty="0">
                <a:solidFill>
                  <a:schemeClr val="tx1"/>
                </a:solidFill>
              </a:rPr>
              <a:t>Minimal/ no embellishment to Circumstances.</a:t>
            </a:r>
          </a:p>
          <a:p>
            <a:pPr marL="342900" indent="-342900">
              <a:buFont typeface="+mj-lt"/>
              <a:buAutoNum type="arabicPeriod"/>
            </a:pPr>
            <a:endParaRPr lang="en-IN" dirty="0">
              <a:solidFill>
                <a:schemeClr val="tx1"/>
              </a:solidFill>
            </a:endParaRPr>
          </a:p>
        </p:txBody>
      </p:sp>
    </p:spTree>
    <p:custDataLst>
      <p:tags r:id="rId1"/>
    </p:custDataLst>
    <p:extLst>
      <p:ext uri="{BB962C8B-B14F-4D97-AF65-F5344CB8AC3E}">
        <p14:creationId xmlns:p14="http://schemas.microsoft.com/office/powerpoint/2010/main" xmlns="" val="125933445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34"/>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571</TotalTime>
  <Words>1769</Words>
  <Application>Microsoft Office PowerPoint</Application>
  <PresentationFormat>Custom</PresentationFormat>
  <Paragraphs>261</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Wisp</vt:lpstr>
      <vt:lpstr>Reassessing Children’s Literature</vt:lpstr>
      <vt:lpstr>Why Children’s Literature </vt:lpstr>
      <vt:lpstr>Why Neglect of Children’s Literature</vt:lpstr>
      <vt:lpstr>Why Neglect of Children’s Literature</vt:lpstr>
      <vt:lpstr>Physicality of Children’s Literature</vt:lpstr>
      <vt:lpstr>Materiality and Texture</vt:lpstr>
      <vt:lpstr>Materiality and Texture</vt:lpstr>
      <vt:lpstr>What kind of stories?</vt:lpstr>
      <vt:lpstr>Texture of Children’s Literature</vt:lpstr>
      <vt:lpstr>Texture of Children’s Literature</vt:lpstr>
      <vt:lpstr>Dormant state of Children’s Literature</vt:lpstr>
      <vt:lpstr>Paradox of Children’s Literature</vt:lpstr>
      <vt:lpstr>How do Children respond?</vt:lpstr>
      <vt:lpstr>How Does Children’s Respond?</vt:lpstr>
      <vt:lpstr>Modes of Story Telling</vt:lpstr>
      <vt:lpstr>What sells?</vt:lpstr>
      <vt:lpstr>New Steps </vt:lpstr>
      <vt:lpstr>Purpose and Policy</vt:lpstr>
      <vt:lpstr>Purpose and Policy</vt:lpstr>
      <vt:lpstr>What are Picture Books and Why</vt:lpstr>
      <vt:lpstr>What are Picture Books and Why</vt:lpstr>
      <vt:lpstr>Cross – Over Literature </vt:lpstr>
      <vt:lpstr>Popular Stories</vt:lpstr>
      <vt:lpstr>Children’s Literature Corpus</vt:lpstr>
      <vt:lpstr>Theorist- Mitzi Myers</vt:lpstr>
      <vt:lpstr>Maria Nikolajeva</vt:lpstr>
      <vt:lpstr>Carolyn Steedman</vt:lpstr>
      <vt:lpstr>Slide 28</vt:lpstr>
      <vt:lpstr>Slide 29</vt:lpstr>
      <vt:lpstr>Reading ‘reading of Children’s Literature</vt:lpstr>
      <vt:lpstr>Uses of Children’s Literature </vt:lpstr>
      <vt:lpstr>Uses of Children’s Literature </vt:lpstr>
      <vt:lpstr>To Read More </vt:lpstr>
      <vt:lpstr>Thanks for Being Along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Children’s Literature</dc:title>
  <dc:creator>Windows User</dc:creator>
  <cp:lastModifiedBy>Vijay Patel</cp:lastModifiedBy>
  <cp:revision>130</cp:revision>
  <cp:lastPrinted>2020-08-31T11:38:43Z</cp:lastPrinted>
  <dcterms:created xsi:type="dcterms:W3CDTF">2020-08-20T10:55:31Z</dcterms:created>
  <dcterms:modified xsi:type="dcterms:W3CDTF">2025-05-06T07:11:08Z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D581A4D7-38B3-482F-B77C-21BE287526B7</vt:lpwstr>
  </property>
  <property fmtid="{D5CDD505-2E9C-101B-9397-08002B2CF9AE}" pid="3" name="ArticulatePath">
    <vt:lpwstr>Why Children’s Literature</vt:lpwstr>
  </property>
</Properties>
</file>