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7" r:id="rId12"/>
    <p:sldId id="26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A18A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993" autoAdjust="0"/>
  </p:normalViewPr>
  <p:slideViewPr>
    <p:cSldViewPr>
      <p:cViewPr varScale="1">
        <p:scale>
          <a:sx n="64" d="100"/>
          <a:sy n="64" d="100"/>
        </p:scale>
        <p:origin x="-156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302E49-7D86-4D8B-B4EA-A83E9F370532}" type="datetimeFigureOut">
              <a:rPr lang="en-US" smtClean="0"/>
              <a:pPr/>
              <a:t>04-08-2023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B2D7-6B43-4641-89C2-4E28E5C006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02E49-7D86-4D8B-B4EA-A83E9F370532}" type="datetimeFigureOut">
              <a:rPr lang="en-US" smtClean="0"/>
              <a:pPr/>
              <a:t>04-08-2023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2B2D7-6B43-4641-89C2-4E28E5C006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609600"/>
            <a:ext cx="3352800" cy="1470025"/>
          </a:xfrm>
        </p:spPr>
        <p:txBody>
          <a:bodyPr/>
          <a:lstStyle/>
          <a:p>
            <a:r>
              <a:rPr lang="en-US" b="1" dirty="0"/>
              <a:t/>
            </a:r>
            <a:br>
              <a:rPr lang="en-US" b="1" dirty="0"/>
            </a:br>
            <a:r>
              <a:rPr lang="en-US" b="1" dirty="0" smtClean="0"/>
              <a:t>VB.NET</a:t>
            </a:r>
            <a:endParaRPr lang="en-US" dirty="0"/>
          </a:p>
        </p:txBody>
      </p:sp>
      <p:sp>
        <p:nvSpPr>
          <p:cNvPr id="3" name="Subtitle 2"/>
          <p:cNvSpPr>
            <a:spLocks noGrp="1"/>
          </p:cNvSpPr>
          <p:nvPr>
            <p:ph type="subTitle" idx="1"/>
          </p:nvPr>
        </p:nvSpPr>
        <p:spPr>
          <a:xfrm>
            <a:off x="1752600" y="2286000"/>
            <a:ext cx="6172200" cy="609600"/>
          </a:xfrm>
        </p:spPr>
        <p:txBody>
          <a:bodyPr>
            <a:noAutofit/>
          </a:bodyPr>
          <a:lstStyle/>
          <a:p>
            <a:r>
              <a:rPr lang="en-US" sz="4800" b="1" dirty="0" smtClean="0">
                <a:solidFill>
                  <a:srgbClr val="C00000"/>
                </a:solidFill>
              </a:rPr>
              <a:t>ADO.NET Architecture</a:t>
            </a:r>
            <a:endParaRPr lang="en-US" sz="4800" dirty="0">
              <a:solidFill>
                <a:srgbClr val="C00000"/>
              </a:solidFill>
            </a:endParaRPr>
          </a:p>
        </p:txBody>
      </p:sp>
      <p:sp>
        <p:nvSpPr>
          <p:cNvPr id="4" name="TextBox 3"/>
          <p:cNvSpPr txBox="1"/>
          <p:nvPr/>
        </p:nvSpPr>
        <p:spPr>
          <a:xfrm>
            <a:off x="5410200" y="4343400"/>
            <a:ext cx="3322192" cy="1600438"/>
          </a:xfrm>
          <a:prstGeom prst="rect">
            <a:avLst/>
          </a:prstGeom>
          <a:noFill/>
        </p:spPr>
        <p:txBody>
          <a:bodyPr wrap="none" rtlCol="0">
            <a:spAutoFit/>
          </a:bodyPr>
          <a:lstStyle/>
          <a:p>
            <a:pPr algn="ctr"/>
            <a:r>
              <a:rPr lang="en-US" sz="2000" b="1" dirty="0" err="1" smtClean="0">
                <a:solidFill>
                  <a:srgbClr val="006600"/>
                </a:solidFill>
              </a:rPr>
              <a:t>Kavita</a:t>
            </a:r>
            <a:r>
              <a:rPr lang="en-US" sz="2000" b="1" dirty="0" smtClean="0">
                <a:solidFill>
                  <a:srgbClr val="006600"/>
                </a:solidFill>
              </a:rPr>
              <a:t> K. </a:t>
            </a:r>
            <a:r>
              <a:rPr lang="en-US" sz="2000" b="1" dirty="0" err="1" smtClean="0">
                <a:solidFill>
                  <a:srgbClr val="006600"/>
                </a:solidFill>
              </a:rPr>
              <a:t>Bharti</a:t>
            </a:r>
            <a:endParaRPr lang="en-US" sz="2000" b="1" dirty="0" smtClean="0">
              <a:solidFill>
                <a:srgbClr val="006600"/>
              </a:solidFill>
            </a:endParaRPr>
          </a:p>
          <a:p>
            <a:pPr algn="ctr"/>
            <a:r>
              <a:rPr lang="en-US" sz="2000" b="1" dirty="0" smtClean="0">
                <a:solidFill>
                  <a:srgbClr val="006600"/>
                </a:solidFill>
              </a:rPr>
              <a:t>Assistant Professor</a:t>
            </a:r>
          </a:p>
          <a:p>
            <a:pPr algn="ctr"/>
            <a:r>
              <a:rPr lang="en-US" sz="2000" b="1" dirty="0" smtClean="0">
                <a:solidFill>
                  <a:srgbClr val="006600"/>
                </a:solidFill>
              </a:rPr>
              <a:t>Computer Department</a:t>
            </a:r>
          </a:p>
          <a:p>
            <a:pPr algn="ctr"/>
            <a:r>
              <a:rPr lang="en-US" sz="2000" b="1" dirty="0" err="1" smtClean="0">
                <a:solidFill>
                  <a:srgbClr val="006600"/>
                </a:solidFill>
              </a:rPr>
              <a:t>Durga</a:t>
            </a:r>
            <a:r>
              <a:rPr lang="en-US" sz="2000" b="1" dirty="0" smtClean="0">
                <a:solidFill>
                  <a:srgbClr val="006600"/>
                </a:solidFill>
              </a:rPr>
              <a:t> </a:t>
            </a:r>
            <a:r>
              <a:rPr lang="en-US" sz="2000" b="1" dirty="0" err="1" smtClean="0">
                <a:solidFill>
                  <a:srgbClr val="006600"/>
                </a:solidFill>
              </a:rPr>
              <a:t>Mahavidyalaya</a:t>
            </a:r>
            <a:r>
              <a:rPr lang="en-US" sz="2000" b="1" dirty="0" smtClean="0">
                <a:solidFill>
                  <a:srgbClr val="006600"/>
                </a:solidFill>
              </a:rPr>
              <a:t>, Raipur</a:t>
            </a:r>
          </a:p>
          <a:p>
            <a:endParaRPr lang="en-US" dirty="0"/>
          </a:p>
        </p:txBody>
      </p:sp>
      <p:sp>
        <p:nvSpPr>
          <p:cNvPr id="6" name="Flowchart: Punched Tape 5"/>
          <p:cNvSpPr/>
          <p:nvPr/>
        </p:nvSpPr>
        <p:spPr>
          <a:xfrm>
            <a:off x="304800" y="5791200"/>
            <a:ext cx="8610600" cy="838200"/>
          </a:xfrm>
          <a:prstGeom prst="flowChartPunchedTape">
            <a:avLst/>
          </a:prstGeom>
          <a:gradFill flip="none" rotWithShape="1">
            <a:gsLst>
              <a:gs pos="0">
                <a:srgbClr val="006600"/>
              </a:gs>
              <a:gs pos="50000">
                <a:schemeClr val="accent1">
                  <a:tint val="44500"/>
                  <a:satMod val="160000"/>
                </a:schemeClr>
              </a:gs>
              <a:gs pos="100000">
                <a:schemeClr val="accent1">
                  <a:tint val="23500"/>
                  <a:satMod val="1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dirty="0" err="1" smtClean="0">
                <a:solidFill>
                  <a:srgbClr val="00B050"/>
                </a:solidFill>
              </a:rPr>
              <a:t>DataSet</a:t>
            </a:r>
            <a:endParaRPr lang="en-US" dirty="0">
              <a:solidFill>
                <a:srgbClr val="00B050"/>
              </a:solidFill>
            </a:endParaRPr>
          </a:p>
        </p:txBody>
      </p:sp>
      <p:sp>
        <p:nvSpPr>
          <p:cNvPr id="3" name="Content Placeholder 2"/>
          <p:cNvSpPr>
            <a:spLocks noGrp="1"/>
          </p:cNvSpPr>
          <p:nvPr>
            <p:ph idx="1"/>
          </p:nvPr>
        </p:nvSpPr>
        <p:spPr>
          <a:xfrm>
            <a:off x="457200" y="990600"/>
            <a:ext cx="8229600" cy="5562600"/>
          </a:xfrm>
        </p:spPr>
        <p:txBody>
          <a:bodyPr>
            <a:normAutofit fontScale="92500" lnSpcReduction="20000"/>
          </a:bodyPr>
          <a:lstStyle/>
          <a:p>
            <a:r>
              <a:rPr lang="en-US" dirty="0" smtClean="0"/>
              <a:t>It provides the disconnected representation of results from the data source.</a:t>
            </a:r>
          </a:p>
          <a:p>
            <a:r>
              <a:rPr lang="en-US" dirty="0"/>
              <a:t>The </a:t>
            </a:r>
            <a:r>
              <a:rPr lang="en-US" dirty="0" err="1"/>
              <a:t>DataSet</a:t>
            </a:r>
            <a:r>
              <a:rPr lang="en-US" dirty="0"/>
              <a:t> is entirely independent from the data source. </a:t>
            </a:r>
            <a:endParaRPr lang="en-US" dirty="0" smtClean="0"/>
          </a:p>
          <a:p>
            <a:r>
              <a:rPr lang="en-US" dirty="0" smtClean="0"/>
              <a:t>It </a:t>
            </a:r>
            <a:r>
              <a:rPr lang="en-US" dirty="0"/>
              <a:t>is a Disconnected record set that can be browsed in both i.e. forward and backward mode. </a:t>
            </a:r>
            <a:endParaRPr lang="en-US" dirty="0" smtClean="0"/>
          </a:p>
          <a:p>
            <a:r>
              <a:rPr lang="en-US" dirty="0" smtClean="0"/>
              <a:t>It </a:t>
            </a:r>
            <a:r>
              <a:rPr lang="en-US" dirty="0"/>
              <a:t>is not read-only i.e. you can update the data present in the data set. </a:t>
            </a:r>
            <a:endParaRPr lang="en-US" dirty="0" smtClean="0"/>
          </a:p>
          <a:p>
            <a:r>
              <a:rPr lang="en-US" dirty="0" err="1" smtClean="0"/>
              <a:t>DataSet</a:t>
            </a:r>
            <a:r>
              <a:rPr lang="en-US" dirty="0" smtClean="0"/>
              <a:t> </a:t>
            </a:r>
            <a:r>
              <a:rPr lang="en-US" dirty="0"/>
              <a:t>is a collection of </a:t>
            </a:r>
            <a:r>
              <a:rPr lang="en-US" dirty="0" err="1"/>
              <a:t>DataTables</a:t>
            </a:r>
            <a:r>
              <a:rPr lang="en-US" dirty="0"/>
              <a:t> that holds the data and we can add, update, and delete data in a data table. </a:t>
            </a:r>
            <a:endParaRPr lang="en-US" dirty="0" smtClean="0"/>
          </a:p>
          <a:p>
            <a:r>
              <a:rPr lang="en-US" dirty="0" err="1" smtClean="0"/>
              <a:t>DataSet</a:t>
            </a:r>
            <a:r>
              <a:rPr lang="en-US" dirty="0" smtClean="0"/>
              <a:t> </a:t>
            </a:r>
            <a:r>
              <a:rPr lang="en-US" dirty="0"/>
              <a:t>gets filled by </a:t>
            </a:r>
            <a:r>
              <a:rPr lang="en-US" dirty="0" err="1" smtClean="0"/>
              <a:t>DataAdapter</a:t>
            </a:r>
            <a:r>
              <a:rPr lang="en-US" dirty="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normAutofit/>
          </a:bodyPr>
          <a:lstStyle/>
          <a:p>
            <a:r>
              <a:rPr lang="en-US" dirty="0"/>
              <a:t>Within the </a:t>
            </a:r>
            <a:r>
              <a:rPr lang="en-US" dirty="0" err="1"/>
              <a:t>DataSet</a:t>
            </a:r>
            <a:r>
              <a:rPr lang="en-US" dirty="0"/>
              <a:t>, data is organized into rows and columns, similar to a traditional database table</a:t>
            </a:r>
            <a:r>
              <a:rPr lang="en-US" dirty="0" smtClean="0"/>
              <a:t>.</a:t>
            </a:r>
          </a:p>
          <a:p>
            <a:r>
              <a:rPr lang="en-US" dirty="0" smtClean="0"/>
              <a:t> </a:t>
            </a:r>
            <a:r>
              <a:rPr lang="en-US" dirty="0"/>
              <a:t>It also supports defining primary keys, constraints, and relationships between </a:t>
            </a:r>
            <a:r>
              <a:rPr lang="en-US" dirty="0" err="1"/>
              <a:t>DataTable</a:t>
            </a:r>
            <a:r>
              <a:rPr lang="en-US" dirty="0"/>
              <a:t> objects. </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00B050"/>
                </a:solidFill>
              </a:rPr>
              <a:t>Structure of </a:t>
            </a:r>
            <a:r>
              <a:rPr lang="en-US" dirty="0" err="1" smtClean="0">
                <a:solidFill>
                  <a:srgbClr val="00B050"/>
                </a:solidFill>
              </a:rPr>
              <a:t>DataSet</a:t>
            </a:r>
            <a:endParaRPr lang="en-US" dirty="0">
              <a:solidFill>
                <a:srgbClr val="00B050"/>
              </a:solidFill>
            </a:endParaRPr>
          </a:p>
        </p:txBody>
      </p:sp>
      <p:pic>
        <p:nvPicPr>
          <p:cNvPr id="4098" name="Picture 2"/>
          <p:cNvPicPr>
            <a:picLocks noGrp="1" noChangeAspect="1" noChangeArrowheads="1"/>
          </p:cNvPicPr>
          <p:nvPr>
            <p:ph idx="1"/>
          </p:nvPr>
        </p:nvPicPr>
        <p:blipFill>
          <a:blip r:embed="rId2"/>
          <a:srcRect l="22550" t="28622" r="49053" b="25921"/>
          <a:stretch>
            <a:fillRect/>
          </a:stretch>
        </p:blipFill>
        <p:spPr bwMode="auto">
          <a:xfrm>
            <a:off x="1600200" y="1676400"/>
            <a:ext cx="5334000" cy="4800600"/>
          </a:xfrm>
          <a:prstGeom prst="rect">
            <a:avLst/>
          </a:prstGeom>
          <a:noFill/>
          <a:ln w="9525">
            <a:noFill/>
            <a:miter lim="800000"/>
            <a:headEnd/>
            <a:tailEnd/>
          </a:ln>
          <a:effectLst/>
        </p:spPr>
      </p:pic>
      <p:sp>
        <p:nvSpPr>
          <p:cNvPr id="5" name="Rectangle 4"/>
          <p:cNvSpPr/>
          <p:nvPr/>
        </p:nvSpPr>
        <p:spPr>
          <a:xfrm>
            <a:off x="2133600" y="6019800"/>
            <a:ext cx="19812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solidFill>
                  <a:srgbClr val="00B050"/>
                </a:solidFill>
              </a:rPr>
              <a:t>Advantages of </a:t>
            </a:r>
            <a:r>
              <a:rPr lang="en-US" b="1" dirty="0" err="1" smtClean="0">
                <a:solidFill>
                  <a:srgbClr val="00B050"/>
                </a:solidFill>
              </a:rPr>
              <a:t>ADO.Net</a:t>
            </a:r>
            <a:r>
              <a:rPr lang="en-US" b="1" dirty="0" smtClean="0">
                <a:solidFill>
                  <a:srgbClr val="00B050"/>
                </a:solidFill>
              </a:rPr>
              <a:t> over ADO</a:t>
            </a:r>
            <a:r>
              <a:rPr lang="en-US" b="1" dirty="0"/>
              <a:t/>
            </a:r>
            <a:br>
              <a:rPr lang="en-US" b="1" dirty="0"/>
            </a:br>
            <a:endParaRPr lang="en-US" dirty="0"/>
          </a:p>
        </p:txBody>
      </p:sp>
      <p:sp>
        <p:nvSpPr>
          <p:cNvPr id="3" name="Content Placeholder 2"/>
          <p:cNvSpPr>
            <a:spLocks noGrp="1"/>
          </p:cNvSpPr>
          <p:nvPr>
            <p:ph idx="1"/>
          </p:nvPr>
        </p:nvSpPr>
        <p:spPr>
          <a:xfrm>
            <a:off x="457200" y="990600"/>
            <a:ext cx="8229600" cy="4953000"/>
          </a:xfrm>
        </p:spPr>
        <p:txBody>
          <a:bodyPr>
            <a:normAutofit fontScale="77500" lnSpcReduction="20000"/>
          </a:bodyPr>
          <a:lstStyle/>
          <a:p>
            <a:pPr algn="just"/>
            <a:r>
              <a:rPr lang="en-US" dirty="0"/>
              <a:t>There are some similarities and </a:t>
            </a:r>
            <a:r>
              <a:rPr lang="en-US" dirty="0" smtClean="0"/>
              <a:t>differences </a:t>
            </a:r>
            <a:r>
              <a:rPr lang="en-US" dirty="0"/>
              <a:t>between ADO and </a:t>
            </a:r>
            <a:r>
              <a:rPr lang="en-US" dirty="0" smtClean="0"/>
              <a:t>ADO.NET</a:t>
            </a:r>
            <a:r>
              <a:rPr lang="en-US" dirty="0"/>
              <a:t>.</a:t>
            </a:r>
            <a:endParaRPr lang="en-US" dirty="0" smtClean="0"/>
          </a:p>
          <a:p>
            <a:pPr algn="just"/>
            <a:endParaRPr lang="en-US" dirty="0"/>
          </a:p>
          <a:p>
            <a:pPr algn="just"/>
            <a:r>
              <a:rPr lang="en-US" dirty="0"/>
              <a:t>ADO, being an older technology, relies on COM (Component Object Model) for its implementation. On the other hand, ADO.NET is built on top of the .NET Common Language Runtime and utilizes managed providers defined within the .NET framework. </a:t>
            </a:r>
            <a:endParaRPr lang="en-US" dirty="0" smtClean="0"/>
          </a:p>
          <a:p>
            <a:pPr algn="just"/>
            <a:endParaRPr lang="en-US" dirty="0"/>
          </a:p>
          <a:p>
            <a:pPr algn="just"/>
            <a:r>
              <a:rPr lang="en-US" dirty="0"/>
              <a:t>One similarity between ADO and ADO.NET is the need for a connection to a data store in order to fetch data. Both models require establishing a connection to the data source, and the code for establishing a connection is similar in many cases.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00B050"/>
                </a:solidFill>
              </a:rPr>
              <a:t>Overview</a:t>
            </a:r>
            <a:endParaRPr lang="en-US" dirty="0">
              <a:solidFill>
                <a:srgbClr val="00B050"/>
              </a:solidFill>
            </a:endParaRPr>
          </a:p>
        </p:txBody>
      </p:sp>
      <p:sp>
        <p:nvSpPr>
          <p:cNvPr id="3" name="Content Placeholder 2"/>
          <p:cNvSpPr>
            <a:spLocks noGrp="1"/>
          </p:cNvSpPr>
          <p:nvPr>
            <p:ph idx="1"/>
          </p:nvPr>
        </p:nvSpPr>
        <p:spPr/>
        <p:txBody>
          <a:bodyPr/>
          <a:lstStyle/>
          <a:p>
            <a:pPr algn="just"/>
            <a:r>
              <a:rPr lang="en-US" dirty="0" smtClean="0"/>
              <a:t>Stands </a:t>
            </a:r>
            <a:r>
              <a:rPr lang="en-US" dirty="0"/>
              <a:t>for Active Data </a:t>
            </a:r>
            <a:r>
              <a:rPr lang="en-US" dirty="0" smtClean="0"/>
              <a:t>Objects.</a:t>
            </a:r>
          </a:p>
          <a:p>
            <a:pPr algn="just"/>
            <a:r>
              <a:rPr lang="en-US" dirty="0"/>
              <a:t>It is a </a:t>
            </a:r>
            <a:r>
              <a:rPr lang="en-US" dirty="0" smtClean="0"/>
              <a:t>technology which </a:t>
            </a:r>
            <a:r>
              <a:rPr lang="en-US" dirty="0"/>
              <a:t>is used to establish connection between </a:t>
            </a:r>
            <a:r>
              <a:rPr lang="en-US" dirty="0" smtClean="0"/>
              <a:t>.NET application </a:t>
            </a:r>
            <a:r>
              <a:rPr lang="en-US" dirty="0"/>
              <a:t>and data </a:t>
            </a:r>
            <a:r>
              <a:rPr lang="en-US" dirty="0" smtClean="0"/>
              <a:t>sources.</a:t>
            </a:r>
          </a:p>
          <a:p>
            <a:pPr algn="just"/>
            <a:r>
              <a:rPr lang="en-US" dirty="0" smtClean="0"/>
              <a:t>It is used to access the database.</a:t>
            </a:r>
          </a:p>
          <a:p>
            <a:pPr algn="just"/>
            <a:r>
              <a:rPr lang="en-US" dirty="0" smtClean="0"/>
              <a:t>All ADO.NET </a:t>
            </a:r>
            <a:r>
              <a:rPr lang="en-US" dirty="0"/>
              <a:t>classes are </a:t>
            </a:r>
            <a:r>
              <a:rPr lang="en-US" dirty="0" smtClean="0"/>
              <a:t>into</a:t>
            </a:r>
            <a:r>
              <a:rPr lang="en-US" dirty="0"/>
              <a:t> </a:t>
            </a:r>
            <a:r>
              <a:rPr lang="en-US" b="1" dirty="0" err="1" smtClean="0"/>
              <a:t>System.Data.dll</a:t>
            </a:r>
            <a:r>
              <a:rPr lang="en-US" b="1"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agnetic Disk 1"/>
          <p:cNvSpPr/>
          <p:nvPr/>
        </p:nvSpPr>
        <p:spPr>
          <a:xfrm>
            <a:off x="7010400" y="1981200"/>
            <a:ext cx="1524000" cy="25146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3810000" y="2362200"/>
            <a:ext cx="15240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ADO.NET</a:t>
            </a:r>
            <a:endParaRPr lang="en-US" dirty="0"/>
          </a:p>
        </p:txBody>
      </p:sp>
      <p:pic>
        <p:nvPicPr>
          <p:cNvPr id="5" name="Picture 2"/>
          <p:cNvPicPr>
            <a:picLocks noChangeAspect="1" noChangeArrowheads="1"/>
          </p:cNvPicPr>
          <p:nvPr/>
        </p:nvPicPr>
        <p:blipFill>
          <a:blip r:embed="rId2"/>
          <a:srcRect l="17570" t="13541" r="64861" b="59375"/>
          <a:stretch>
            <a:fillRect/>
          </a:stretch>
        </p:blipFill>
        <p:spPr bwMode="auto">
          <a:xfrm>
            <a:off x="381000" y="2286000"/>
            <a:ext cx="2286000" cy="1981200"/>
          </a:xfrm>
          <a:prstGeom prst="rect">
            <a:avLst/>
          </a:prstGeom>
          <a:noFill/>
          <a:ln w="9525">
            <a:noFill/>
            <a:miter lim="800000"/>
            <a:headEnd/>
            <a:tailEnd/>
          </a:ln>
          <a:effectLst/>
        </p:spPr>
      </p:pic>
      <p:cxnSp>
        <p:nvCxnSpPr>
          <p:cNvPr id="7" name="Straight Arrow Connector 6"/>
          <p:cNvCxnSpPr/>
          <p:nvPr/>
        </p:nvCxnSpPr>
        <p:spPr>
          <a:xfrm>
            <a:off x="2590800" y="2971800"/>
            <a:ext cx="12192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5334000" y="2971800"/>
            <a:ext cx="1676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rot="10800000">
            <a:off x="5257800" y="3429000"/>
            <a:ext cx="1676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10800000">
            <a:off x="2590800" y="3352800"/>
            <a:ext cx="12192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7315200" y="4724400"/>
            <a:ext cx="1079013" cy="369332"/>
          </a:xfrm>
          <a:prstGeom prst="rect">
            <a:avLst/>
          </a:prstGeom>
          <a:noFill/>
        </p:spPr>
        <p:txBody>
          <a:bodyPr wrap="none" rtlCol="0">
            <a:spAutoFit/>
          </a:bodyPr>
          <a:lstStyle/>
          <a:p>
            <a:r>
              <a:rPr lang="en-US" b="1" dirty="0" err="1" smtClean="0">
                <a:solidFill>
                  <a:srgbClr val="FF0000"/>
                </a:solidFill>
              </a:rPr>
              <a:t>Datebase</a:t>
            </a:r>
            <a:endParaRPr lang="en-US" b="1" dirty="0">
              <a:solidFill>
                <a:srgbClr val="FF0000"/>
              </a:solidFill>
            </a:endParaRPr>
          </a:p>
        </p:txBody>
      </p:sp>
      <p:sp>
        <p:nvSpPr>
          <p:cNvPr id="15" name="TextBox 14"/>
          <p:cNvSpPr txBox="1"/>
          <p:nvPr/>
        </p:nvSpPr>
        <p:spPr>
          <a:xfrm>
            <a:off x="685800" y="4800600"/>
            <a:ext cx="1764970" cy="646331"/>
          </a:xfrm>
          <a:prstGeom prst="rect">
            <a:avLst/>
          </a:prstGeom>
          <a:noFill/>
        </p:spPr>
        <p:txBody>
          <a:bodyPr wrap="none" rtlCol="0">
            <a:spAutoFit/>
          </a:bodyPr>
          <a:lstStyle/>
          <a:p>
            <a:r>
              <a:rPr lang="en-US" b="1" dirty="0" smtClean="0">
                <a:solidFill>
                  <a:srgbClr val="FF0000"/>
                </a:solidFill>
              </a:rPr>
              <a:t>.NET Application</a:t>
            </a:r>
          </a:p>
          <a:p>
            <a:pPr algn="ctr"/>
            <a:r>
              <a:rPr lang="en-US" b="1" dirty="0" smtClean="0">
                <a:solidFill>
                  <a:srgbClr val="FF0000"/>
                </a:solidFill>
              </a:rPr>
              <a:t>(Front End)</a:t>
            </a:r>
            <a:endParaRPr lang="en-US" b="1" dirty="0">
              <a:solidFill>
                <a:srgbClr val="FF0000"/>
              </a:solidFill>
            </a:endParaRPr>
          </a:p>
        </p:txBody>
      </p:sp>
      <p:sp>
        <p:nvSpPr>
          <p:cNvPr id="16" name="TextBox 15"/>
          <p:cNvSpPr txBox="1"/>
          <p:nvPr/>
        </p:nvSpPr>
        <p:spPr>
          <a:xfrm>
            <a:off x="533400" y="762000"/>
            <a:ext cx="7799379" cy="369332"/>
          </a:xfrm>
          <a:prstGeom prst="rect">
            <a:avLst/>
          </a:prstGeom>
          <a:noFill/>
        </p:spPr>
        <p:txBody>
          <a:bodyPr wrap="none" rtlCol="0">
            <a:spAutoFit/>
          </a:bodyPr>
          <a:lstStyle/>
          <a:p>
            <a:r>
              <a:rPr lang="en-US" b="1" dirty="0" smtClean="0"/>
              <a:t>Following figure shows  communication between .NET application and database</a:t>
            </a: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solidFill>
                  <a:srgbClr val="00B050"/>
                </a:solidFill>
              </a:rPr>
              <a:t>The Architecture of ADO.NET</a:t>
            </a:r>
            <a:endParaRPr lang="en-US" dirty="0">
              <a:solidFill>
                <a:srgbClr val="00B050"/>
              </a:solidFill>
            </a:endParaRPr>
          </a:p>
        </p:txBody>
      </p:sp>
      <p:sp>
        <p:nvSpPr>
          <p:cNvPr id="3" name="Content Placeholder 2"/>
          <p:cNvSpPr>
            <a:spLocks noGrp="1"/>
          </p:cNvSpPr>
          <p:nvPr>
            <p:ph idx="1"/>
          </p:nvPr>
        </p:nvSpPr>
        <p:spPr>
          <a:xfrm>
            <a:off x="457200" y="1447800"/>
            <a:ext cx="8229600" cy="4525963"/>
          </a:xfrm>
        </p:spPr>
        <p:txBody>
          <a:bodyPr>
            <a:normAutofit/>
          </a:bodyPr>
          <a:lstStyle/>
          <a:p>
            <a:r>
              <a:rPr lang="en-US" dirty="0"/>
              <a:t>The ADO.NET Architecture is comprised of </a:t>
            </a:r>
            <a:r>
              <a:rPr lang="en-US" dirty="0" smtClean="0"/>
              <a:t>following important components</a:t>
            </a:r>
            <a:r>
              <a:rPr lang="en-US" dirty="0"/>
              <a:t>:</a:t>
            </a:r>
            <a:endParaRPr lang="en-US" dirty="0" smtClean="0"/>
          </a:p>
          <a:p>
            <a:pPr fontAlgn="base"/>
            <a:r>
              <a:rPr lang="en-US" b="1" dirty="0" smtClean="0">
                <a:solidFill>
                  <a:srgbClr val="0070C0"/>
                </a:solidFill>
              </a:rPr>
              <a:t>Connection</a:t>
            </a:r>
            <a:endParaRPr lang="en-US" dirty="0">
              <a:solidFill>
                <a:srgbClr val="0070C0"/>
              </a:solidFill>
            </a:endParaRPr>
          </a:p>
          <a:p>
            <a:pPr fontAlgn="base"/>
            <a:r>
              <a:rPr lang="en-US" b="1" dirty="0" smtClean="0">
                <a:solidFill>
                  <a:srgbClr val="0070C0"/>
                </a:solidFill>
              </a:rPr>
              <a:t>Command</a:t>
            </a:r>
            <a:endParaRPr lang="en-US" dirty="0">
              <a:solidFill>
                <a:srgbClr val="0070C0"/>
              </a:solidFill>
            </a:endParaRPr>
          </a:p>
          <a:p>
            <a:pPr fontAlgn="base"/>
            <a:r>
              <a:rPr lang="en-US" b="1" dirty="0" err="1" smtClean="0">
                <a:solidFill>
                  <a:srgbClr val="0070C0"/>
                </a:solidFill>
              </a:rPr>
              <a:t>DataReader</a:t>
            </a:r>
            <a:endParaRPr lang="en-US" dirty="0">
              <a:solidFill>
                <a:srgbClr val="0070C0"/>
              </a:solidFill>
            </a:endParaRPr>
          </a:p>
          <a:p>
            <a:pPr fontAlgn="base"/>
            <a:r>
              <a:rPr lang="en-US" b="1" dirty="0" err="1" smtClean="0">
                <a:solidFill>
                  <a:srgbClr val="0070C0"/>
                </a:solidFill>
              </a:rPr>
              <a:t>DataAdapter</a:t>
            </a:r>
            <a:endParaRPr lang="en-US" dirty="0">
              <a:solidFill>
                <a:srgbClr val="0070C0"/>
              </a:solidFill>
            </a:endParaRPr>
          </a:p>
          <a:p>
            <a:pPr fontAlgn="base"/>
            <a:r>
              <a:rPr lang="en-US" b="1" dirty="0" err="1" smtClean="0">
                <a:solidFill>
                  <a:srgbClr val="0070C0"/>
                </a:solidFill>
              </a:rPr>
              <a:t>DataSet</a:t>
            </a:r>
            <a:endParaRPr lang="en-US" dirty="0">
              <a:solidFill>
                <a:srgbClr val="0070C0"/>
              </a:solidFill>
            </a:endParaRPr>
          </a:p>
          <a:p>
            <a:pPr lvl="1">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76600" y="6248400"/>
            <a:ext cx="2252989" cy="369332"/>
          </a:xfrm>
          <a:prstGeom prst="rect">
            <a:avLst/>
          </a:prstGeom>
          <a:noFill/>
        </p:spPr>
        <p:txBody>
          <a:bodyPr wrap="none" rtlCol="0">
            <a:spAutoFit/>
          </a:bodyPr>
          <a:lstStyle/>
          <a:p>
            <a:pPr algn="ctr"/>
            <a:r>
              <a:rPr lang="en-US" b="1" dirty="0" smtClean="0">
                <a:solidFill>
                  <a:srgbClr val="00B050"/>
                </a:solidFill>
              </a:rPr>
              <a:t>Structure of ADO.NET</a:t>
            </a:r>
            <a:endParaRPr lang="en-US" b="1" dirty="0">
              <a:solidFill>
                <a:srgbClr val="00B050"/>
              </a:solidFill>
            </a:endParaRPr>
          </a:p>
        </p:txBody>
      </p:sp>
      <p:sp>
        <p:nvSpPr>
          <p:cNvPr id="3" name="Rectangle 2"/>
          <p:cNvSpPr/>
          <p:nvPr/>
        </p:nvSpPr>
        <p:spPr>
          <a:xfrm>
            <a:off x="609600" y="381000"/>
            <a:ext cx="7848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38200" y="457200"/>
            <a:ext cx="1066800" cy="381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VB.NET</a:t>
            </a:r>
            <a:endParaRPr lang="en-US" dirty="0"/>
          </a:p>
        </p:txBody>
      </p:sp>
      <p:sp>
        <p:nvSpPr>
          <p:cNvPr id="6" name="Rectangle 5"/>
          <p:cNvSpPr/>
          <p:nvPr/>
        </p:nvSpPr>
        <p:spPr>
          <a:xfrm>
            <a:off x="7239000" y="457200"/>
            <a:ext cx="838200" cy="381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VC++</a:t>
            </a:r>
            <a:endParaRPr lang="en-US" dirty="0"/>
          </a:p>
        </p:txBody>
      </p:sp>
      <p:sp>
        <p:nvSpPr>
          <p:cNvPr id="7" name="Rectangle 6"/>
          <p:cNvSpPr/>
          <p:nvPr/>
        </p:nvSpPr>
        <p:spPr>
          <a:xfrm>
            <a:off x="5029200" y="457200"/>
            <a:ext cx="838200" cy="381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J#</a:t>
            </a:r>
            <a:endParaRPr lang="en-US" dirty="0"/>
          </a:p>
        </p:txBody>
      </p:sp>
      <p:sp>
        <p:nvSpPr>
          <p:cNvPr id="8" name="Rectangle 7"/>
          <p:cNvSpPr/>
          <p:nvPr/>
        </p:nvSpPr>
        <p:spPr>
          <a:xfrm>
            <a:off x="2895600" y="457200"/>
            <a:ext cx="838200" cy="381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C#</a:t>
            </a:r>
            <a:endParaRPr lang="en-US" dirty="0"/>
          </a:p>
        </p:txBody>
      </p:sp>
      <p:sp>
        <p:nvSpPr>
          <p:cNvPr id="9" name="Rectangle 8"/>
          <p:cNvSpPr/>
          <p:nvPr/>
        </p:nvSpPr>
        <p:spPr>
          <a:xfrm>
            <a:off x="609600" y="1752600"/>
            <a:ext cx="78486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90600" y="2743200"/>
            <a:ext cx="7086600" cy="1752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1" name="Rectangle 10"/>
          <p:cNvSpPr/>
          <p:nvPr/>
        </p:nvSpPr>
        <p:spPr>
          <a:xfrm>
            <a:off x="1143000" y="2895600"/>
            <a:ext cx="1828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DataAdapter</a:t>
            </a:r>
            <a:endParaRPr lang="en-US" dirty="0"/>
          </a:p>
        </p:txBody>
      </p:sp>
      <p:sp>
        <p:nvSpPr>
          <p:cNvPr id="12" name="Rectangle 11"/>
          <p:cNvSpPr/>
          <p:nvPr/>
        </p:nvSpPr>
        <p:spPr>
          <a:xfrm>
            <a:off x="1143000" y="3505200"/>
            <a:ext cx="1828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Command</a:t>
            </a:r>
            <a:endParaRPr lang="en-US" dirty="0"/>
          </a:p>
        </p:txBody>
      </p:sp>
      <p:sp>
        <p:nvSpPr>
          <p:cNvPr id="13" name="Rectangle 12"/>
          <p:cNvSpPr/>
          <p:nvPr/>
        </p:nvSpPr>
        <p:spPr>
          <a:xfrm>
            <a:off x="1143000" y="4114800"/>
            <a:ext cx="1828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Connection</a:t>
            </a:r>
            <a:endParaRPr lang="en-US" dirty="0"/>
          </a:p>
        </p:txBody>
      </p:sp>
      <p:sp>
        <p:nvSpPr>
          <p:cNvPr id="14" name="Rectangle 13"/>
          <p:cNvSpPr/>
          <p:nvPr/>
        </p:nvSpPr>
        <p:spPr>
          <a:xfrm>
            <a:off x="5181600" y="3505200"/>
            <a:ext cx="1828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DataReader</a:t>
            </a:r>
            <a:endParaRPr lang="en-US" dirty="0"/>
          </a:p>
        </p:txBody>
      </p:sp>
      <p:cxnSp>
        <p:nvCxnSpPr>
          <p:cNvPr id="16" name="Straight Connector 15"/>
          <p:cNvCxnSpPr/>
          <p:nvPr/>
        </p:nvCxnSpPr>
        <p:spPr>
          <a:xfrm rot="5400000">
            <a:off x="1600994" y="1523206"/>
            <a:ext cx="1218406" cy="794"/>
          </a:xfrm>
          <a:prstGeom prst="line">
            <a:avLst/>
          </a:prstGeom>
        </p:spPr>
        <p:style>
          <a:lnRef idx="3">
            <a:schemeClr val="accent2"/>
          </a:lnRef>
          <a:fillRef idx="0">
            <a:schemeClr val="accent2"/>
          </a:fillRef>
          <a:effectRef idx="2">
            <a:schemeClr val="accent2"/>
          </a:effectRef>
          <a:fontRef idx="minor">
            <a:schemeClr val="tx1"/>
          </a:fontRef>
        </p:style>
      </p:cxnSp>
      <p:sp>
        <p:nvSpPr>
          <p:cNvPr id="17" name="Rectangle 16"/>
          <p:cNvSpPr/>
          <p:nvPr/>
        </p:nvSpPr>
        <p:spPr>
          <a:xfrm>
            <a:off x="990600" y="2057400"/>
            <a:ext cx="1828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err="1" smtClean="0"/>
              <a:t>DataSet</a:t>
            </a:r>
            <a:endParaRPr lang="en-US" dirty="0"/>
          </a:p>
        </p:txBody>
      </p:sp>
      <p:cxnSp>
        <p:nvCxnSpPr>
          <p:cNvPr id="19" name="Straight Connector 18"/>
          <p:cNvCxnSpPr>
            <a:endCxn id="14" idx="0"/>
          </p:cNvCxnSpPr>
          <p:nvPr/>
        </p:nvCxnSpPr>
        <p:spPr>
          <a:xfrm rot="5400000">
            <a:off x="4800997" y="2209403"/>
            <a:ext cx="2590800" cy="794"/>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Straight Connector 21"/>
          <p:cNvCxnSpPr/>
          <p:nvPr/>
        </p:nvCxnSpPr>
        <p:spPr>
          <a:xfrm rot="5400000">
            <a:off x="1943100" y="2552700"/>
            <a:ext cx="3810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23" name="Straight Connector 22"/>
          <p:cNvCxnSpPr>
            <a:endCxn id="12" idx="0"/>
          </p:cNvCxnSpPr>
          <p:nvPr/>
        </p:nvCxnSpPr>
        <p:spPr>
          <a:xfrm rot="5400000">
            <a:off x="1905794" y="3352006"/>
            <a:ext cx="3048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24" name="Straight Connector 23"/>
          <p:cNvCxnSpPr>
            <a:stCxn id="12" idx="2"/>
          </p:cNvCxnSpPr>
          <p:nvPr/>
        </p:nvCxnSpPr>
        <p:spPr>
          <a:xfrm rot="5400000">
            <a:off x="1905000" y="3962400"/>
            <a:ext cx="304800" cy="1588"/>
          </a:xfrm>
          <a:prstGeom prst="line">
            <a:avLst/>
          </a:prstGeom>
        </p:spPr>
        <p:style>
          <a:lnRef idx="3">
            <a:schemeClr val="accent2"/>
          </a:lnRef>
          <a:fillRef idx="0">
            <a:schemeClr val="accent2"/>
          </a:fillRef>
          <a:effectRef idx="2">
            <a:schemeClr val="accent2"/>
          </a:effectRef>
          <a:fontRef idx="minor">
            <a:schemeClr val="tx1"/>
          </a:fontRef>
        </p:style>
      </p:cxnSp>
      <p:sp>
        <p:nvSpPr>
          <p:cNvPr id="27" name="Flowchart: Magnetic Disk 26"/>
          <p:cNvSpPr/>
          <p:nvPr/>
        </p:nvSpPr>
        <p:spPr>
          <a:xfrm>
            <a:off x="2057400" y="5486400"/>
            <a:ext cx="1600200" cy="762000"/>
          </a:xfrm>
          <a:prstGeom prst="flowChartMagneticDisk">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29" name="Straight Connector 28"/>
          <p:cNvCxnSpPr>
            <a:endCxn id="27" idx="1"/>
          </p:cNvCxnSpPr>
          <p:nvPr/>
        </p:nvCxnSpPr>
        <p:spPr>
          <a:xfrm rot="16200000" flipH="1">
            <a:off x="2190750" y="4819650"/>
            <a:ext cx="838200" cy="495300"/>
          </a:xfrm>
          <a:prstGeom prst="line">
            <a:avLst/>
          </a:prstGeom>
        </p:spPr>
        <p:style>
          <a:lnRef idx="3">
            <a:schemeClr val="accent3"/>
          </a:lnRef>
          <a:fillRef idx="0">
            <a:schemeClr val="accent3"/>
          </a:fillRef>
          <a:effectRef idx="2">
            <a:schemeClr val="accent3"/>
          </a:effectRef>
          <a:fontRef idx="minor">
            <a:schemeClr val="tx1"/>
          </a:fontRef>
        </p:style>
      </p:cxnSp>
      <p:cxnSp>
        <p:nvCxnSpPr>
          <p:cNvPr id="31" name="Straight Arrow Connector 30"/>
          <p:cNvCxnSpPr/>
          <p:nvPr/>
        </p:nvCxnSpPr>
        <p:spPr>
          <a:xfrm rot="16200000" flipH="1">
            <a:off x="7239000" y="4800600"/>
            <a:ext cx="457200" cy="15240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34" name="TextBox 33"/>
          <p:cNvSpPr txBox="1"/>
          <p:nvPr/>
        </p:nvSpPr>
        <p:spPr>
          <a:xfrm>
            <a:off x="7086600" y="5105400"/>
            <a:ext cx="932050" cy="369332"/>
          </a:xfrm>
          <a:prstGeom prst="rect">
            <a:avLst/>
          </a:prstGeom>
          <a:noFill/>
        </p:spPr>
        <p:txBody>
          <a:bodyPr wrap="none" rtlCol="0">
            <a:spAutoFit/>
          </a:bodyPr>
          <a:lstStyle/>
          <a:p>
            <a:r>
              <a:rPr lang="en-US" dirty="0" smtClean="0"/>
              <a:t>Ado.net</a:t>
            </a:r>
            <a:endParaRPr lang="en-US" dirty="0"/>
          </a:p>
        </p:txBody>
      </p:sp>
      <p:cxnSp>
        <p:nvCxnSpPr>
          <p:cNvPr id="36" name="Straight Arrow Connector 35"/>
          <p:cNvCxnSpPr/>
          <p:nvPr/>
        </p:nvCxnSpPr>
        <p:spPr>
          <a:xfrm>
            <a:off x="7010400" y="914400"/>
            <a:ext cx="533400" cy="22860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37" name="TextBox 36"/>
          <p:cNvSpPr txBox="1"/>
          <p:nvPr/>
        </p:nvSpPr>
        <p:spPr>
          <a:xfrm>
            <a:off x="7010400" y="1219200"/>
            <a:ext cx="1094146" cy="369332"/>
          </a:xfrm>
          <a:prstGeom prst="rect">
            <a:avLst/>
          </a:prstGeom>
          <a:noFill/>
        </p:spPr>
        <p:txBody>
          <a:bodyPr wrap="none" rtlCol="0">
            <a:spAutoFit/>
          </a:bodyPr>
          <a:lstStyle/>
          <a:p>
            <a:r>
              <a:rPr lang="en-US" dirty="0" smtClean="0"/>
              <a:t>Front End</a:t>
            </a:r>
            <a:endParaRPr lang="en-US" dirty="0"/>
          </a:p>
        </p:txBody>
      </p:sp>
      <p:sp>
        <p:nvSpPr>
          <p:cNvPr id="39" name="Content Placeholder 38"/>
          <p:cNvSpPr>
            <a:spLocks noGrp="1"/>
          </p:cNvSpPr>
          <p:nvPr>
            <p:ph idx="1"/>
          </p:nvPr>
        </p:nvSpPr>
        <p:spPr/>
        <p:txBody>
          <a:bodyPr/>
          <a:lstStyle/>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685800"/>
          </a:xfrm>
        </p:spPr>
        <p:txBody>
          <a:bodyPr>
            <a:normAutofit fontScale="90000"/>
          </a:bodyPr>
          <a:lstStyle/>
          <a:p>
            <a:pPr algn="l"/>
            <a:r>
              <a:rPr lang="en-US" dirty="0" smtClean="0">
                <a:solidFill>
                  <a:srgbClr val="00B050"/>
                </a:solidFill>
              </a:rPr>
              <a:t>Connection</a:t>
            </a:r>
            <a:endParaRPr lang="en-US" dirty="0">
              <a:solidFill>
                <a:srgbClr val="00B050"/>
              </a:solidFill>
            </a:endParaRPr>
          </a:p>
        </p:txBody>
      </p:sp>
      <p:sp>
        <p:nvSpPr>
          <p:cNvPr id="3" name="Content Placeholder 2"/>
          <p:cNvSpPr>
            <a:spLocks noGrp="1"/>
          </p:cNvSpPr>
          <p:nvPr>
            <p:ph idx="1"/>
          </p:nvPr>
        </p:nvSpPr>
        <p:spPr>
          <a:xfrm>
            <a:off x="457200" y="1447800"/>
            <a:ext cx="8382000" cy="4953000"/>
          </a:xfrm>
        </p:spPr>
        <p:txBody>
          <a:bodyPr>
            <a:normAutofit fontScale="70000" lnSpcReduction="20000"/>
          </a:bodyPr>
          <a:lstStyle/>
          <a:p>
            <a:pPr algn="just"/>
            <a:r>
              <a:rPr lang="en-US" dirty="0" smtClean="0"/>
              <a:t>It is an important </a:t>
            </a:r>
            <a:r>
              <a:rPr lang="en-US" dirty="0"/>
              <a:t>component of ADO.NET Architecture </a:t>
            </a:r>
            <a:r>
              <a:rPr lang="en-US" dirty="0" smtClean="0"/>
              <a:t>.</a:t>
            </a:r>
          </a:p>
          <a:p>
            <a:pPr algn="just"/>
            <a:r>
              <a:rPr lang="en-US" dirty="0" smtClean="0"/>
              <a:t>It is used to establish connection.</a:t>
            </a:r>
          </a:p>
          <a:p>
            <a:pPr algn="just"/>
            <a:r>
              <a:rPr lang="en-US" dirty="0" smtClean="0"/>
              <a:t>It is essential to </a:t>
            </a:r>
            <a:r>
              <a:rPr lang="en-US" dirty="0"/>
              <a:t>connect with your backend </a:t>
            </a:r>
            <a:r>
              <a:rPr lang="en-US" dirty="0" smtClean="0"/>
              <a:t>database.</a:t>
            </a:r>
          </a:p>
          <a:p>
            <a:pPr algn="just"/>
            <a:r>
              <a:rPr lang="en-US" dirty="0" smtClean="0"/>
              <a:t>Backend database can </a:t>
            </a:r>
            <a:r>
              <a:rPr lang="en-US" dirty="0"/>
              <a:t>be SQL Server, Oracle, </a:t>
            </a:r>
            <a:r>
              <a:rPr lang="en-US" dirty="0" err="1"/>
              <a:t>MySQL</a:t>
            </a:r>
            <a:r>
              <a:rPr lang="en-US" dirty="0"/>
              <a:t>, etc. </a:t>
            </a:r>
            <a:endParaRPr lang="en-US" dirty="0" smtClean="0"/>
          </a:p>
          <a:p>
            <a:pPr algn="just"/>
            <a:r>
              <a:rPr lang="en-US" dirty="0" smtClean="0"/>
              <a:t>To </a:t>
            </a:r>
            <a:r>
              <a:rPr lang="en-US" dirty="0"/>
              <a:t>create a connection object, </a:t>
            </a:r>
            <a:r>
              <a:rPr lang="en-US" dirty="0" smtClean="0"/>
              <a:t>we need </a:t>
            </a:r>
            <a:r>
              <a:rPr lang="en-US" dirty="0"/>
              <a:t>at least two things. The first one is </a:t>
            </a:r>
            <a:r>
              <a:rPr lang="en-US" dirty="0" smtClean="0"/>
              <a:t>the physical address of  </a:t>
            </a:r>
            <a:r>
              <a:rPr lang="en-US" dirty="0"/>
              <a:t>your </a:t>
            </a:r>
            <a:r>
              <a:rPr lang="en-US" dirty="0" smtClean="0"/>
              <a:t>database. And </a:t>
            </a:r>
            <a:r>
              <a:rPr lang="en-US" dirty="0"/>
              <a:t>the second thing is the security credentials </a:t>
            </a:r>
            <a:r>
              <a:rPr lang="en-US" dirty="0" smtClean="0"/>
              <a:t>i.e. user </a:t>
            </a:r>
            <a:r>
              <a:rPr lang="en-US" dirty="0"/>
              <a:t>name and </a:t>
            </a:r>
            <a:r>
              <a:rPr lang="en-US" dirty="0" smtClean="0"/>
              <a:t>password </a:t>
            </a:r>
            <a:endParaRPr lang="en-US" dirty="0"/>
          </a:p>
          <a:p>
            <a:pPr algn="just"/>
            <a:r>
              <a:rPr lang="en-US" dirty="0" smtClean="0"/>
              <a:t>The </a:t>
            </a:r>
            <a:r>
              <a:rPr lang="en-US" dirty="0"/>
              <a:t>first is to create the connection object and the connection object is required to connect the front-end application with the backend data source</a:t>
            </a:r>
            <a:r>
              <a:rPr lang="en-US" dirty="0" smtClean="0"/>
              <a:t>.</a:t>
            </a:r>
          </a:p>
          <a:p>
            <a:pPr algn="just"/>
            <a:r>
              <a:rPr lang="en-US" dirty="0"/>
              <a:t>A connection string is a string of parameters that contains the necessary details for establishing a connection with the data source. It includes information such as the data source location (e.g., server name or file path), credentials (e.g., username and password), and any other required settings specific to the data source.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00B050"/>
                </a:solidFill>
              </a:rPr>
              <a:t>Command</a:t>
            </a:r>
            <a:endParaRPr lang="en-US" dirty="0">
              <a:solidFill>
                <a:srgbClr val="00B050"/>
              </a:solidFill>
            </a:endParaRPr>
          </a:p>
        </p:txBody>
      </p:sp>
      <p:sp>
        <p:nvSpPr>
          <p:cNvPr id="3" name="Content Placeholder 2"/>
          <p:cNvSpPr>
            <a:spLocks noGrp="1"/>
          </p:cNvSpPr>
          <p:nvPr>
            <p:ph idx="1"/>
          </p:nvPr>
        </p:nvSpPr>
        <p:spPr/>
        <p:txBody>
          <a:bodyPr>
            <a:normAutofit fontScale="70000" lnSpcReduction="20000"/>
          </a:bodyPr>
          <a:lstStyle/>
          <a:p>
            <a:pPr algn="just"/>
            <a:r>
              <a:rPr lang="en-US" dirty="0" smtClean="0"/>
              <a:t>It is used to execute a SQL query.</a:t>
            </a:r>
          </a:p>
          <a:p>
            <a:pPr algn="just"/>
            <a:r>
              <a:rPr lang="en-US" dirty="0"/>
              <a:t>It serves as the bridge between the application and the data source, allowing developers to interact with the data by issuing SQL queries or executing stored procedures</a:t>
            </a:r>
            <a:r>
              <a:rPr lang="en-US" dirty="0" smtClean="0"/>
              <a:t>.</a:t>
            </a:r>
          </a:p>
          <a:p>
            <a:pPr algn="just"/>
            <a:r>
              <a:rPr lang="en-US" dirty="0"/>
              <a:t>To execute SQL statements or stored procedures, the Command Object provides a range of Execute methods.</a:t>
            </a:r>
            <a:endParaRPr lang="en-US" dirty="0" smtClean="0"/>
          </a:p>
          <a:p>
            <a:pPr algn="just"/>
            <a:r>
              <a:rPr lang="en-US" dirty="0"/>
              <a:t>The Execute methods offered by the Command Object allow for various execution scenarios</a:t>
            </a:r>
            <a:r>
              <a:rPr lang="en-US" dirty="0" smtClean="0"/>
              <a:t>.</a:t>
            </a:r>
          </a:p>
          <a:p>
            <a:pPr algn="just"/>
            <a:r>
              <a:rPr lang="en-US" dirty="0" smtClean="0"/>
              <a:t> </a:t>
            </a:r>
            <a:r>
              <a:rPr lang="en-US" dirty="0"/>
              <a:t>They can be used to retrieve results from the data source, modify data within the data source, or execute non-query commands that do not return any data. </a:t>
            </a:r>
            <a:endParaRPr lang="en-US" dirty="0" smtClean="0"/>
          </a:p>
          <a:p>
            <a:pPr algn="just"/>
            <a:r>
              <a:rPr lang="en-US" dirty="0" smtClean="0"/>
              <a:t>The </a:t>
            </a:r>
            <a:r>
              <a:rPr lang="en-US" dirty="0"/>
              <a:t>choice of the appropriate Execute method depends on the type of SQL command being executed and the expected outcome.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6096000" cy="639762"/>
          </a:xfrm>
        </p:spPr>
        <p:txBody>
          <a:bodyPr>
            <a:normAutofit fontScale="90000"/>
          </a:bodyPr>
          <a:lstStyle/>
          <a:p>
            <a:pPr algn="l"/>
            <a:r>
              <a:rPr lang="en-US" dirty="0" err="1" smtClean="0">
                <a:solidFill>
                  <a:srgbClr val="00B050"/>
                </a:solidFill>
              </a:rPr>
              <a:t>DataReader</a:t>
            </a:r>
            <a:endParaRPr lang="en-US" dirty="0">
              <a:solidFill>
                <a:srgbClr val="00B050"/>
              </a:solidFill>
            </a:endParaRPr>
          </a:p>
        </p:txBody>
      </p:sp>
      <p:sp>
        <p:nvSpPr>
          <p:cNvPr id="3" name="Content Placeholder 2"/>
          <p:cNvSpPr>
            <a:spLocks noGrp="1"/>
          </p:cNvSpPr>
          <p:nvPr>
            <p:ph idx="1"/>
          </p:nvPr>
        </p:nvSpPr>
        <p:spPr>
          <a:xfrm>
            <a:off x="533400" y="990600"/>
            <a:ext cx="8229600" cy="5181600"/>
          </a:xfrm>
        </p:spPr>
        <p:txBody>
          <a:bodyPr>
            <a:normAutofit fontScale="70000" lnSpcReduction="20000"/>
          </a:bodyPr>
          <a:lstStyle/>
          <a:p>
            <a:pPr algn="just">
              <a:lnSpc>
                <a:spcPct val="120000"/>
              </a:lnSpc>
            </a:pPr>
            <a:r>
              <a:rPr lang="en-US" dirty="0" smtClean="0"/>
              <a:t>It is used to read the </a:t>
            </a:r>
            <a:r>
              <a:rPr lang="en-US" dirty="0" err="1" smtClean="0"/>
              <a:t>resultset</a:t>
            </a:r>
            <a:r>
              <a:rPr lang="en-US" dirty="0" smtClean="0"/>
              <a:t>.</a:t>
            </a:r>
          </a:p>
          <a:p>
            <a:pPr algn="just">
              <a:lnSpc>
                <a:spcPct val="120000"/>
              </a:lnSpc>
            </a:pPr>
            <a:r>
              <a:rPr lang="en-US" dirty="0" smtClean="0"/>
              <a:t>It provides stream-based</a:t>
            </a:r>
            <a:r>
              <a:rPr lang="en-US" dirty="0"/>
              <a:t>, forward-only mechanism for retrieving query results from the data </a:t>
            </a:r>
            <a:r>
              <a:rPr lang="en-US" dirty="0" smtClean="0"/>
              <a:t>source.</a:t>
            </a:r>
          </a:p>
          <a:p>
            <a:pPr algn="just">
              <a:lnSpc>
                <a:spcPct val="120000"/>
              </a:lnSpc>
            </a:pPr>
            <a:r>
              <a:rPr lang="en-US" dirty="0"/>
              <a:t>the </a:t>
            </a:r>
            <a:r>
              <a:rPr lang="en-US" dirty="0" err="1"/>
              <a:t>DataReader</a:t>
            </a:r>
            <a:r>
              <a:rPr lang="en-US" dirty="0"/>
              <a:t> is specifically designed for read-only operations and does not support data modification</a:t>
            </a:r>
            <a:r>
              <a:rPr lang="en-US" dirty="0" smtClean="0"/>
              <a:t>.</a:t>
            </a:r>
          </a:p>
          <a:p>
            <a:pPr algn="just">
              <a:lnSpc>
                <a:spcPct val="120000"/>
              </a:lnSpc>
            </a:pPr>
            <a:r>
              <a:rPr lang="en-US" dirty="0"/>
              <a:t>It reads the data row by row, allowing the application to process and consume the data in a sequential fashion</a:t>
            </a:r>
            <a:r>
              <a:rPr lang="en-US" dirty="0" smtClean="0"/>
              <a:t>.</a:t>
            </a:r>
          </a:p>
          <a:p>
            <a:pPr algn="just">
              <a:lnSpc>
                <a:spcPct val="120000"/>
              </a:lnSpc>
            </a:pPr>
            <a:r>
              <a:rPr lang="en-US" dirty="0"/>
              <a:t>the </a:t>
            </a:r>
            <a:r>
              <a:rPr lang="en-US" dirty="0" err="1"/>
              <a:t>DataReader</a:t>
            </a:r>
            <a:r>
              <a:rPr lang="en-US" dirty="0"/>
              <a:t> is optimized for performance and memory efficiency</a:t>
            </a:r>
            <a:r>
              <a:rPr lang="en-US" dirty="0" smtClean="0"/>
              <a:t>.</a:t>
            </a:r>
          </a:p>
          <a:p>
            <a:pPr algn="just">
              <a:lnSpc>
                <a:spcPct val="120000"/>
              </a:lnSpc>
            </a:pPr>
            <a:r>
              <a:rPr lang="en-US" dirty="0"/>
              <a:t>It efficiently streams data from the data source as it is being read, eliminating the need to load the entire result set into memory. </a:t>
            </a:r>
            <a:endParaRPr lang="en-US" dirty="0" smtClean="0"/>
          </a:p>
          <a:p>
            <a:pPr algn="just">
              <a:lnSpc>
                <a:spcPct val="120000"/>
              </a:lnSpc>
            </a:pPr>
            <a:r>
              <a:rPr lang="en-US" dirty="0"/>
              <a:t>This makes it highly suitable for working with large datasets where memory consumption is a concern.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solidFill>
                  <a:srgbClr val="00B050"/>
                </a:solidFill>
              </a:rPr>
              <a:t>Data Adapter</a:t>
            </a:r>
          </a:p>
        </p:txBody>
      </p:sp>
      <p:sp>
        <p:nvSpPr>
          <p:cNvPr id="3" name="Content Placeholder 2"/>
          <p:cNvSpPr>
            <a:spLocks noGrp="1"/>
          </p:cNvSpPr>
          <p:nvPr>
            <p:ph idx="1"/>
          </p:nvPr>
        </p:nvSpPr>
        <p:spPr>
          <a:xfrm>
            <a:off x="457200" y="1219200"/>
            <a:ext cx="8229600" cy="4525963"/>
          </a:xfrm>
        </p:spPr>
        <p:txBody>
          <a:bodyPr>
            <a:normAutofit fontScale="62500" lnSpcReduction="20000"/>
          </a:bodyPr>
          <a:lstStyle/>
          <a:p>
            <a:pPr algn="just"/>
            <a:r>
              <a:rPr lang="en-US" dirty="0" smtClean="0"/>
              <a:t>It populates the Dataset </a:t>
            </a:r>
            <a:r>
              <a:rPr lang="en-US" dirty="0"/>
              <a:t>Object with results retrieved from a data source</a:t>
            </a:r>
            <a:r>
              <a:rPr lang="en-US" dirty="0" smtClean="0"/>
              <a:t>.</a:t>
            </a:r>
          </a:p>
          <a:p>
            <a:pPr algn="just"/>
            <a:r>
              <a:rPr lang="en-US" dirty="0"/>
              <a:t>It acts as a bridge between disconnected Dataset objects and the physical data </a:t>
            </a:r>
            <a:r>
              <a:rPr lang="en-US" dirty="0" smtClean="0"/>
              <a:t>source.</a:t>
            </a:r>
          </a:p>
          <a:p>
            <a:pPr algn="just"/>
            <a:r>
              <a:rPr lang="en-US" dirty="0"/>
              <a:t>When working with ADO.NET, the Dataset Object serves as an in-memory representation of data retrieved from a data source</a:t>
            </a:r>
            <a:r>
              <a:rPr lang="en-US" dirty="0" smtClean="0"/>
              <a:t>.</a:t>
            </a:r>
          </a:p>
          <a:p>
            <a:pPr algn="just"/>
            <a:r>
              <a:rPr lang="en-US" dirty="0" smtClean="0"/>
              <a:t>To initially </a:t>
            </a:r>
            <a:r>
              <a:rPr lang="en-US" dirty="0"/>
              <a:t>populate the Dataset Object with data, the </a:t>
            </a:r>
            <a:r>
              <a:rPr lang="en-US" dirty="0" err="1"/>
              <a:t>DataAdapter</a:t>
            </a:r>
            <a:r>
              <a:rPr lang="en-US" dirty="0"/>
              <a:t> Object comes into play</a:t>
            </a:r>
            <a:r>
              <a:rPr lang="en-US" dirty="0" smtClean="0"/>
              <a:t>.</a:t>
            </a:r>
          </a:p>
          <a:p>
            <a:pPr algn="just"/>
            <a:r>
              <a:rPr lang="en-US" dirty="0"/>
              <a:t> It handles the communication and data retrieval process, utilizing the appropriate Connection Object to establish a connection with the data source</a:t>
            </a:r>
            <a:r>
              <a:rPr lang="en-US" dirty="0" smtClean="0"/>
              <a:t>.</a:t>
            </a:r>
          </a:p>
          <a:p>
            <a:pPr algn="just"/>
            <a:r>
              <a:rPr lang="en-US" dirty="0"/>
              <a:t>Once the connection is established, the </a:t>
            </a:r>
            <a:r>
              <a:rPr lang="en-US" dirty="0" err="1"/>
              <a:t>DataAdapter</a:t>
            </a:r>
            <a:r>
              <a:rPr lang="en-US" dirty="0"/>
              <a:t> executes the necessary SQL statements or stored procedures and retrieves the corresponding data</a:t>
            </a:r>
            <a:r>
              <a:rPr lang="en-US" dirty="0" smtClean="0"/>
              <a:t>.</a:t>
            </a:r>
          </a:p>
          <a:p>
            <a:pPr algn="just"/>
            <a:r>
              <a:rPr lang="en-US" dirty="0"/>
              <a:t>It populates the Dataset's tables, rows, and columns with the retrieved data, ensuring that the in-memory representation aligns with the data structure from the data source.</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870</Words>
  <Application>Microsoft Office PowerPoint</Application>
  <PresentationFormat>On-screen Show (4:3)</PresentationFormat>
  <Paragraphs>82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VB.NET</vt:lpstr>
      <vt:lpstr>Overview</vt:lpstr>
      <vt:lpstr>Slide 3</vt:lpstr>
      <vt:lpstr>The Architecture of ADO.NET</vt:lpstr>
      <vt:lpstr>Slide 5</vt:lpstr>
      <vt:lpstr>Connection</vt:lpstr>
      <vt:lpstr>Command</vt:lpstr>
      <vt:lpstr>DataReader</vt:lpstr>
      <vt:lpstr>Data Adapter</vt:lpstr>
      <vt:lpstr>DataSet</vt:lpstr>
      <vt:lpstr>Slide 11</vt:lpstr>
      <vt:lpstr>Structure of DataSet</vt:lpstr>
      <vt:lpstr>Advantages of ADO.Net over ADO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VB.NET</dc:title>
  <dc:creator>HP3</dc:creator>
  <cp:lastModifiedBy>HP3</cp:lastModifiedBy>
  <cp:revision>19</cp:revision>
  <dcterms:created xsi:type="dcterms:W3CDTF">2023-08-03T05:55:42Z</dcterms:created>
  <dcterms:modified xsi:type="dcterms:W3CDTF">2023-08-04T06:14:51Z</dcterms:modified>
</cp:coreProperties>
</file>