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68" r:id="rId4"/>
    <p:sldId id="26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B90E019-601D-419F-A6F9-C0E264343ADA}" type="datetimeFigureOut">
              <a:rPr lang="en-US" smtClean="0"/>
              <a:pPr/>
              <a:t>7/30/2023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AA8C53-4755-4345-8355-6069AF0EBA1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6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58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ASHTANGIK MARG of Gautam Buddha…</a:t>
            </a:r>
            <a:endParaRPr lang="en-IN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buddh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1" y="1285861"/>
            <a:ext cx="5444108" cy="43753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508104" y="5347915"/>
            <a:ext cx="3851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Presente</a:t>
            </a:r>
            <a:r>
              <a:rPr lang="en-US" dirty="0"/>
              <a:t>d by-</a:t>
            </a:r>
          </a:p>
          <a:p>
            <a:r>
              <a:rPr lang="en-US" b="1" dirty="0"/>
              <a:t>Dr. Ranjana Sharma</a:t>
            </a:r>
          </a:p>
          <a:p>
            <a:r>
              <a:rPr lang="en-US" dirty="0"/>
              <a:t>Dept. of Philosophy</a:t>
            </a:r>
          </a:p>
          <a:p>
            <a:r>
              <a:rPr lang="en-US" dirty="0"/>
              <a:t>Durga Mahavidyalaya</a:t>
            </a:r>
          </a:p>
          <a:p>
            <a:r>
              <a:rPr lang="en-US" b="1" dirty="0"/>
              <a:t>Raipur, C.G.</a:t>
            </a:r>
            <a:endParaRPr lang="en-IN" b="1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/>
              <a:t>The fifth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Fifth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Samyagajiva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Livelihood.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One should earn his livelihood by honest means.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Means are as important as Goal.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Means and Goal both should be good. 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To maintain life one should not take forbidden means.</a:t>
            </a:r>
          </a:p>
          <a:p>
            <a:pPr algn="just"/>
            <a:endParaRPr lang="en-IN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sixth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Sixth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Samyagvyayam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Effort.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should constantly follow the Right Views, Right Resolve, Right Speech, Right Conduct and Right Livelihood.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Constantly following the above removes the deep rooted old evil ideas.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It prevents the arising of new evil thoughts. 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seventh path…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Seventh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Samyaksmriti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Mindfulness.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should always remember what we have learnt.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should remember Body as Body , Sensation as Sensation, Mind as Mind, Mental State as Mental State.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are neither Body nor Sensation nor Mind nor Mental State.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eighth path…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Eighth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Samyaksamadhi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Concentration.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one who successfully follows the above seven paths reach the stage of </a:t>
            </a:r>
            <a:r>
              <a:rPr lang="en-US" sz="2400" b="1" dirty="0">
                <a:solidFill>
                  <a:srgbClr val="C00000"/>
                </a:solidFill>
              </a:rPr>
              <a:t>Samadhi.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stage makes one free from all </a:t>
            </a:r>
            <a:r>
              <a:rPr lang="en-US" sz="2400" b="1" dirty="0">
                <a:solidFill>
                  <a:srgbClr val="C00000"/>
                </a:solidFill>
              </a:rPr>
              <a:t>Passions</a:t>
            </a:r>
            <a:r>
              <a:rPr lang="en-US" sz="2400" dirty="0">
                <a:solidFill>
                  <a:srgbClr val="C00000"/>
                </a:solidFill>
              </a:rPr>
              <a:t> and </a:t>
            </a:r>
            <a:r>
              <a:rPr lang="en-US" sz="2400" b="1" dirty="0">
                <a:solidFill>
                  <a:srgbClr val="C00000"/>
                </a:solidFill>
              </a:rPr>
              <a:t>Evil Thoughts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stage is “Cessation of Sufferings i.e. Nirvana”.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Nirvana is </a:t>
            </a:r>
            <a:r>
              <a:rPr lang="en-US" sz="2400" b="1" dirty="0">
                <a:solidFill>
                  <a:srgbClr val="C00000"/>
                </a:solidFill>
              </a:rPr>
              <a:t>Absolute Knowledge </a:t>
            </a:r>
            <a:r>
              <a:rPr lang="en-US" sz="2400" dirty="0">
                <a:solidFill>
                  <a:srgbClr val="C00000"/>
                </a:solidFill>
              </a:rPr>
              <a:t>and </a:t>
            </a:r>
            <a:r>
              <a:rPr lang="en-US" sz="2400" b="1" dirty="0">
                <a:solidFill>
                  <a:srgbClr val="C00000"/>
                </a:solidFill>
              </a:rPr>
              <a:t>Eternal Bliss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  <a:endParaRPr lang="en-IN" sz="2400" dirty="0">
              <a:solidFill>
                <a:srgbClr val="C00000"/>
              </a:solidFill>
            </a:endParaRPr>
          </a:p>
          <a:p>
            <a:endParaRPr lang="en-IN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928802"/>
            <a:ext cx="8686800" cy="1857388"/>
          </a:xfrm>
        </p:spPr>
        <p:txBody>
          <a:bodyPr>
            <a:normAutofit/>
          </a:bodyPr>
          <a:lstStyle/>
          <a:p>
            <a:r>
              <a:rPr lang="en-US" sz="4800" dirty="0"/>
              <a:t>Thank you…..</a:t>
            </a:r>
            <a:endParaRPr lang="en-IN" sz="4800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solidFill>
                  <a:schemeClr val="tx1"/>
                </a:solidFill>
              </a:rPr>
              <a:t>Historical Background</a:t>
            </a:r>
            <a:r>
              <a:rPr lang="en-IN" b="1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Gautama Buddha was the founder of </a:t>
            </a:r>
            <a:r>
              <a:rPr lang="en-US" sz="2400" b="1" dirty="0">
                <a:solidFill>
                  <a:srgbClr val="C00000"/>
                </a:solidFill>
              </a:rPr>
              <a:t>“Buddhism”.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He was born in </a:t>
            </a:r>
            <a:r>
              <a:rPr lang="en-US" sz="2400" b="1" dirty="0">
                <a:solidFill>
                  <a:srgbClr val="C00000"/>
                </a:solidFill>
              </a:rPr>
              <a:t>Sixth century </a:t>
            </a:r>
            <a:r>
              <a:rPr lang="en-US" sz="2400" dirty="0">
                <a:solidFill>
                  <a:srgbClr val="C00000"/>
                </a:solidFill>
              </a:rPr>
              <a:t>B.C. </a:t>
            </a:r>
            <a:r>
              <a:rPr lang="en-US" sz="2400">
                <a:solidFill>
                  <a:srgbClr val="C00000"/>
                </a:solidFill>
              </a:rPr>
              <a:t>in a </a:t>
            </a:r>
            <a:r>
              <a:rPr lang="en-US" sz="2400" dirty="0">
                <a:solidFill>
                  <a:srgbClr val="C00000"/>
                </a:solidFill>
              </a:rPr>
              <a:t>royal family.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His birth Place was </a:t>
            </a:r>
            <a:r>
              <a:rPr lang="en-US" sz="2400" dirty="0" err="1">
                <a:solidFill>
                  <a:srgbClr val="C00000"/>
                </a:solidFill>
              </a:rPr>
              <a:t>Kapilavastu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place where he achieved </a:t>
            </a:r>
            <a:r>
              <a:rPr lang="en-US" sz="2400" b="1" u="sng" dirty="0">
                <a:solidFill>
                  <a:srgbClr val="C00000"/>
                </a:solidFill>
              </a:rPr>
              <a:t>Salvation/</a:t>
            </a:r>
            <a:r>
              <a:rPr lang="en-US" sz="2400" b="1" u="sng" dirty="0" err="1">
                <a:solidFill>
                  <a:srgbClr val="C00000"/>
                </a:solidFill>
              </a:rPr>
              <a:t>Nirvaan</a:t>
            </a:r>
            <a:r>
              <a:rPr lang="en-US" sz="2400" dirty="0">
                <a:solidFill>
                  <a:srgbClr val="C00000"/>
                </a:solidFill>
              </a:rPr>
              <a:t>  was </a:t>
            </a:r>
            <a:r>
              <a:rPr lang="en-US" sz="2400" dirty="0" err="1">
                <a:solidFill>
                  <a:srgbClr val="C00000"/>
                </a:solidFill>
              </a:rPr>
              <a:t>Lumbini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His father’s name was </a:t>
            </a:r>
            <a:r>
              <a:rPr lang="en-US" sz="2400" dirty="0" err="1">
                <a:solidFill>
                  <a:srgbClr val="C00000"/>
                </a:solidFill>
              </a:rPr>
              <a:t>Shuddodhan</a:t>
            </a:r>
            <a:r>
              <a:rPr lang="en-US" sz="2400" dirty="0">
                <a:solidFill>
                  <a:srgbClr val="C00000"/>
                </a:solidFill>
              </a:rPr>
              <a:t> and mother’s name was Maya.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He was married to </a:t>
            </a:r>
            <a:r>
              <a:rPr lang="en-US" sz="2400" dirty="0" err="1">
                <a:solidFill>
                  <a:srgbClr val="C00000"/>
                </a:solidFill>
              </a:rPr>
              <a:t>Yashodhara</a:t>
            </a:r>
            <a:r>
              <a:rPr lang="en-US" sz="2400" dirty="0">
                <a:solidFill>
                  <a:srgbClr val="C00000"/>
                </a:solidFill>
              </a:rPr>
              <a:t> and had a son named </a:t>
            </a:r>
            <a:r>
              <a:rPr lang="en-US" sz="2400" dirty="0" err="1">
                <a:solidFill>
                  <a:srgbClr val="C00000"/>
                </a:solidFill>
              </a:rPr>
              <a:t>Rahul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His childhood name was  </a:t>
            </a:r>
            <a:r>
              <a:rPr lang="en-US" sz="2400" dirty="0" err="1">
                <a:solidFill>
                  <a:srgbClr val="C00000"/>
                </a:solidFill>
              </a:rPr>
              <a:t>Siddharta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>
                <a:solidFill>
                  <a:schemeClr val="tx1"/>
                </a:solidFill>
              </a:rPr>
              <a:t>F</a:t>
            </a:r>
            <a:r>
              <a:rPr lang="en-US" dirty="0">
                <a:solidFill>
                  <a:schemeClr val="tx1"/>
                </a:solidFill>
              </a:rPr>
              <a:t>our</a:t>
            </a:r>
            <a:r>
              <a:rPr>
                <a:solidFill>
                  <a:schemeClr val="tx1"/>
                </a:solidFill>
              </a:rPr>
              <a:t> Noble Truths</a:t>
            </a:r>
            <a:r>
              <a:rPr lang="en-IN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There are Four Noble Truths.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First Noble Truth is about “</a:t>
            </a:r>
            <a:r>
              <a:rPr lang="en-US" sz="2400" b="1" dirty="0">
                <a:solidFill>
                  <a:srgbClr val="C00000"/>
                </a:solidFill>
              </a:rPr>
              <a:t>Suffering”.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Second Noble Truth is about “</a:t>
            </a:r>
            <a:r>
              <a:rPr lang="en-US" sz="2400" b="1" dirty="0">
                <a:solidFill>
                  <a:srgbClr val="C00000"/>
                </a:solidFill>
              </a:rPr>
              <a:t>Cause of Suffering”.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Third Noble Truth is about the </a:t>
            </a:r>
            <a:r>
              <a:rPr lang="en-US" sz="2400" b="1" dirty="0">
                <a:solidFill>
                  <a:srgbClr val="C00000"/>
                </a:solidFill>
              </a:rPr>
              <a:t>“Cessation of Suffering”.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Fourth Noble Truth is about the </a:t>
            </a:r>
            <a:r>
              <a:rPr lang="en-US" sz="2400" b="1" dirty="0">
                <a:solidFill>
                  <a:srgbClr val="C00000"/>
                </a:solidFill>
              </a:rPr>
              <a:t>“Path to liberation”</a:t>
            </a:r>
            <a:r>
              <a:rPr lang="en-US" sz="2400" dirty="0">
                <a:solidFill>
                  <a:srgbClr val="C00000"/>
                </a:solidFill>
              </a:rPr>
              <a:t>. It comprises of 8 paths known as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Ashtaangik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Marg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endParaRPr lang="en-IN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sz="3600" b="0">
                <a:solidFill>
                  <a:schemeClr val="tx1"/>
                </a:solidFill>
              </a:rPr>
              <a:t>Ashta</a:t>
            </a:r>
            <a:r>
              <a:rPr lang="en-US" sz="3600" b="0" dirty="0">
                <a:solidFill>
                  <a:schemeClr val="tx1"/>
                </a:solidFill>
              </a:rPr>
              <a:t>a</a:t>
            </a:r>
            <a:r>
              <a:rPr sz="3600" b="0">
                <a:solidFill>
                  <a:schemeClr val="tx1"/>
                </a:solidFill>
              </a:rPr>
              <a:t>ngik Marg</a:t>
            </a:r>
            <a:r>
              <a:rPr lang="en-US" sz="3600" b="0" dirty="0">
                <a:solidFill>
                  <a:schemeClr val="tx1"/>
                </a:solidFill>
              </a:rPr>
              <a:t>…</a:t>
            </a:r>
            <a:r>
              <a:rPr lang="en-IN" sz="36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Fourth Noble Truth is also called “</a:t>
            </a:r>
            <a:r>
              <a:rPr lang="en-US" sz="2400" b="1" dirty="0" err="1">
                <a:solidFill>
                  <a:srgbClr val="C00000"/>
                </a:solidFill>
              </a:rPr>
              <a:t>Ashtaangik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Marg</a:t>
            </a:r>
            <a:r>
              <a:rPr lang="en-US" sz="2400" b="1" dirty="0">
                <a:solidFill>
                  <a:srgbClr val="C00000"/>
                </a:solidFill>
              </a:rPr>
              <a:t>”. </a:t>
            </a:r>
            <a:r>
              <a:rPr lang="en-US" sz="2400" dirty="0">
                <a:solidFill>
                  <a:srgbClr val="C00000"/>
                </a:solidFill>
              </a:rPr>
              <a:t>There are eight steps or rule called eightfold noble path 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These </a:t>
            </a:r>
            <a:r>
              <a:rPr lang="en-US" sz="2400" dirty="0" err="1">
                <a:solidFill>
                  <a:srgbClr val="C00000"/>
                </a:solidFill>
              </a:rPr>
              <a:t>marg</a:t>
            </a:r>
            <a:r>
              <a:rPr lang="en-US" sz="2400" dirty="0">
                <a:solidFill>
                  <a:srgbClr val="C00000"/>
                </a:solidFill>
              </a:rPr>
              <a:t> lead man to a state free from misery.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path is nutshell of Buddha Ethics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path is for Monks as well as for Common Men.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Content Placeholder 5" descr="eightfold-pat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First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first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Samyagdrishti</a:t>
            </a:r>
            <a:r>
              <a:rPr lang="en-US" sz="2400" b="1" dirty="0">
                <a:solidFill>
                  <a:srgbClr val="C00000"/>
                </a:solidFill>
              </a:rPr>
              <a:t>”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views.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have wrong views [</a:t>
            </a:r>
            <a:r>
              <a:rPr lang="en-US" sz="2400" dirty="0" err="1">
                <a:solidFill>
                  <a:srgbClr val="C00000"/>
                </a:solidFill>
              </a:rPr>
              <a:t>mithyadrishti</a:t>
            </a:r>
            <a:r>
              <a:rPr lang="en-US" sz="2400" dirty="0">
                <a:solidFill>
                  <a:srgbClr val="C00000"/>
                </a:solidFill>
              </a:rPr>
              <a:t> ] about the self and the world 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wrong views is the root cause of our sufferings.</a:t>
            </a:r>
            <a:endParaRPr lang="en-IN" sz="2400" dirty="0">
              <a:solidFill>
                <a:srgbClr val="C00000"/>
              </a:solidFill>
            </a:endParaRPr>
          </a:p>
          <a:p>
            <a:endParaRPr lang="en-IN" dirty="0"/>
          </a:p>
        </p:txBody>
      </p:sp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second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Second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Samyaksankalp</a:t>
            </a:r>
            <a:r>
              <a:rPr lang="en-US" sz="2400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resolve.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When we decide to lead a life according to right views i.e. </a:t>
            </a:r>
            <a:r>
              <a:rPr lang="en-US" sz="2400" dirty="0" err="1">
                <a:solidFill>
                  <a:srgbClr val="C00000"/>
                </a:solidFill>
              </a:rPr>
              <a:t>Samyagdrishti</a:t>
            </a:r>
            <a:r>
              <a:rPr lang="en-US" sz="24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reform our life in the light of truth.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We give up worldliness , ill-feelings ,doing any harm to others.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This is right determination.</a:t>
            </a:r>
            <a:endParaRPr lang="en-IN" sz="2400" dirty="0">
              <a:solidFill>
                <a:srgbClr val="C00000"/>
              </a:solidFill>
            </a:endParaRPr>
          </a:p>
          <a:p>
            <a:endParaRPr lang="en-IN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third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Third path is “</a:t>
            </a:r>
            <a:r>
              <a:rPr lang="en-US" sz="2400" b="1" dirty="0" err="1">
                <a:solidFill>
                  <a:srgbClr val="C00000"/>
                </a:solidFill>
              </a:rPr>
              <a:t>Samyakvak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Speech.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Determination to guide and control our speech.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Right Speech must be free from Lying , Slander , Unkind Words and Frivolous Talk.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The Right Speech consists of Truth and Love.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fourth Path…</a:t>
            </a:r>
            <a:endParaRPr lang="en-I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The Fourth Path is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Samyakkarmant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Conduct.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Determination should come into Right Action. 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speech should convert into Good Conduct.</a:t>
            </a:r>
          </a:p>
          <a:p>
            <a:pPr algn="just"/>
            <a:r>
              <a:rPr lang="en-US" sz="2400" dirty="0">
                <a:solidFill>
                  <a:srgbClr val="C00000"/>
                </a:solidFill>
              </a:rPr>
              <a:t>Right conduct includes </a:t>
            </a:r>
            <a:r>
              <a:rPr lang="en-US" sz="2400" b="1" dirty="0">
                <a:solidFill>
                  <a:srgbClr val="C00000"/>
                </a:solidFill>
              </a:rPr>
              <a:t>“</a:t>
            </a:r>
            <a:r>
              <a:rPr lang="en-US" sz="2400" b="1" dirty="0" err="1">
                <a:solidFill>
                  <a:srgbClr val="C00000"/>
                </a:solidFill>
              </a:rPr>
              <a:t>Panchsheel</a:t>
            </a:r>
            <a:r>
              <a:rPr lang="en-US" sz="2400" b="1" dirty="0">
                <a:solidFill>
                  <a:srgbClr val="C00000"/>
                </a:solidFill>
              </a:rPr>
              <a:t>”.</a:t>
            </a:r>
          </a:p>
          <a:p>
            <a:pPr algn="just"/>
            <a:r>
              <a:rPr lang="en-US" sz="2400" dirty="0" err="1">
                <a:solidFill>
                  <a:srgbClr val="C00000"/>
                </a:solidFill>
              </a:rPr>
              <a:t>Panchsheel</a:t>
            </a:r>
            <a:r>
              <a:rPr lang="en-US" sz="2400" dirty="0">
                <a:solidFill>
                  <a:srgbClr val="C00000"/>
                </a:solidFill>
              </a:rPr>
              <a:t> are Five Vows i.e. </a:t>
            </a:r>
            <a:r>
              <a:rPr lang="en-US" sz="2400" b="1" dirty="0">
                <a:solidFill>
                  <a:srgbClr val="C00000"/>
                </a:solidFill>
              </a:rPr>
              <a:t>No Killing, No Stealing, No Sensuality, No Lying and No Intoxication.</a:t>
            </a:r>
            <a:endParaRPr lang="en-IN" sz="2400" b="1" dirty="0">
              <a:solidFill>
                <a:srgbClr val="C00000"/>
              </a:solidFill>
            </a:endParaRPr>
          </a:p>
          <a:p>
            <a:endParaRPr lang="en-IN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8214" y="0"/>
            <a:ext cx="785786" cy="104771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118</TotalTime>
  <Words>651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ASHTANGIK MARG of Gautam Buddha…</vt:lpstr>
      <vt:lpstr>Historical Background…</vt:lpstr>
      <vt:lpstr>Four Noble Truths…</vt:lpstr>
      <vt:lpstr>Ashtaangik Marg……</vt:lpstr>
      <vt:lpstr>PowerPoint Presentation</vt:lpstr>
      <vt:lpstr>The First Path…</vt:lpstr>
      <vt:lpstr>The second path…</vt:lpstr>
      <vt:lpstr>The third path…</vt:lpstr>
      <vt:lpstr>The fourth Path…</vt:lpstr>
      <vt:lpstr>The fifth path…</vt:lpstr>
      <vt:lpstr>The sixth path…</vt:lpstr>
      <vt:lpstr>The seventh path…</vt:lpstr>
      <vt:lpstr>The eighth path…</vt:lpstr>
      <vt:lpstr>Thank you…..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Preachings of Gautam Buddha…</dc:title>
  <dc:creator>user</dc:creator>
  <cp:lastModifiedBy>919424224722</cp:lastModifiedBy>
  <cp:revision>50</cp:revision>
  <dcterms:created xsi:type="dcterms:W3CDTF">2019-09-18T11:34:51Z</dcterms:created>
  <dcterms:modified xsi:type="dcterms:W3CDTF">2023-07-30T10:19:40Z</dcterms:modified>
</cp:coreProperties>
</file>