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9" r:id="rId7"/>
    <p:sldId id="261" r:id="rId8"/>
    <p:sldId id="262" r:id="rId9"/>
    <p:sldId id="279" r:id="rId10"/>
    <p:sldId id="263" r:id="rId11"/>
    <p:sldId id="264" r:id="rId12"/>
    <p:sldId id="265" r:id="rId13"/>
    <p:sldId id="266" r:id="rId14"/>
    <p:sldId id="267" r:id="rId15"/>
    <p:sldId id="268" r:id="rId16"/>
    <p:sldId id="274" r:id="rId17"/>
    <p:sldId id="280" r:id="rId18"/>
    <p:sldId id="270" r:id="rId19"/>
    <p:sldId id="271" r:id="rId20"/>
    <p:sldId id="272" r:id="rId21"/>
    <p:sldId id="273" r:id="rId22"/>
    <p:sldId id="275" r:id="rId23"/>
    <p:sldId id="276" r:id="rId24"/>
    <p:sldId id="278" r:id="rId25"/>
    <p:sldId id="277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F60F01-7B7F-46FF-A5BD-54F413F7207C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EC528-0F91-417E-BC0A-E35C0C87E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EC528-0F91-417E-BC0A-E35C0C87E5E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E857E-1B50-42C3-B838-342172398FBE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1D4B7-D84B-470A-BD53-0D88D384F0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E857E-1B50-42C3-B838-342172398FBE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1D4B7-D84B-470A-BD53-0D88D384F0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E857E-1B50-42C3-B838-342172398FBE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1D4B7-D84B-470A-BD53-0D88D384F0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E857E-1B50-42C3-B838-342172398FBE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1D4B7-D84B-470A-BD53-0D88D384F0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E857E-1B50-42C3-B838-342172398FBE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1D4B7-D84B-470A-BD53-0D88D384F0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E857E-1B50-42C3-B838-342172398FBE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1D4B7-D84B-470A-BD53-0D88D384F0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E857E-1B50-42C3-B838-342172398FBE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1D4B7-D84B-470A-BD53-0D88D384F0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E857E-1B50-42C3-B838-342172398FBE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1D4B7-D84B-470A-BD53-0D88D384F0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E857E-1B50-42C3-B838-342172398FBE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1D4B7-D84B-470A-BD53-0D88D384F0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E857E-1B50-42C3-B838-342172398FBE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1D4B7-D84B-470A-BD53-0D88D384F0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DE857E-1B50-42C3-B838-342172398FBE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1D4B7-D84B-470A-BD53-0D88D384F0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FDE857E-1B50-42C3-B838-342172398FBE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21D4B7-D84B-470A-BD53-0D88D384F0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122238"/>
            <a:ext cx="8839200" cy="792162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3200" b="1" dirty="0" smtClean="0">
                <a:ln/>
                <a:solidFill>
                  <a:schemeClr val="accent3"/>
                </a:solidFill>
                <a:effectLst/>
              </a:rPr>
              <a:t>DURGA MAHAVIDYALAYA,  RAIPUR (C.G.)</a:t>
            </a:r>
            <a:endParaRPr lang="en-US" sz="3200" b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000" y="2743200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Session – 2022-23</a:t>
            </a:r>
          </a:p>
          <a:p>
            <a:pPr algn="ctr"/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752600" y="3352800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Subject : - Pedagogy of Biological Sciences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40386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 Concept Mapping in Biology Teaching</a:t>
            </a:r>
            <a:endParaRPr lang="en-US" sz="3200" b="1" dirty="0">
              <a:solidFill>
                <a:srgbClr val="002060"/>
              </a:solidFill>
            </a:endParaRPr>
          </a:p>
        </p:txBody>
      </p:sp>
      <p:pic>
        <p:nvPicPr>
          <p:cNvPr id="13" name="Content Placeholder 12" descr="durga logo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733800" y="914400"/>
            <a:ext cx="1828800" cy="1772653"/>
          </a:xfrm>
        </p:spPr>
      </p:pic>
      <p:sp>
        <p:nvSpPr>
          <p:cNvPr id="18" name="TextBox 17"/>
          <p:cNvSpPr txBox="1"/>
          <p:nvPr/>
        </p:nvSpPr>
        <p:spPr>
          <a:xfrm>
            <a:off x="5715000" y="5486400"/>
            <a:ext cx="3124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Dr. </a:t>
            </a:r>
            <a:r>
              <a:rPr lang="en-US" sz="2000" b="1" dirty="0" err="1" smtClean="0">
                <a:solidFill>
                  <a:srgbClr val="00B050"/>
                </a:solidFill>
              </a:rPr>
              <a:t>Pragati</a:t>
            </a:r>
            <a:r>
              <a:rPr lang="en-US" sz="2000" b="1" dirty="0" smtClean="0">
                <a:solidFill>
                  <a:srgbClr val="00B050"/>
                </a:solidFill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</a:rPr>
              <a:t>Dubey</a:t>
            </a:r>
            <a:endParaRPr lang="en-US" sz="2000" b="1" dirty="0" smtClean="0">
              <a:solidFill>
                <a:srgbClr val="00B050"/>
              </a:solidFill>
            </a:endParaRPr>
          </a:p>
          <a:p>
            <a:r>
              <a:rPr lang="en-US" sz="2000" b="1" dirty="0" smtClean="0">
                <a:solidFill>
                  <a:srgbClr val="002060"/>
                </a:solidFill>
              </a:rPr>
              <a:t>Assistant Professor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Dept.  Of Education</a:t>
            </a:r>
            <a:endParaRPr lang="en-US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921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Significance of Concept Mapping :-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295400"/>
            <a:ext cx="7714488" cy="5105400"/>
          </a:xfrm>
        </p:spPr>
        <p:txBody>
          <a:bodyPr>
            <a:normAutofit lnSpcReduction="10000"/>
          </a:bodyPr>
          <a:lstStyle/>
          <a:p>
            <a:pPr marL="596646" indent="-514350">
              <a:buFont typeface="+mj-lt"/>
              <a:buAutoNum type="arabicParenR"/>
            </a:pPr>
            <a:r>
              <a:rPr lang="en-US" dirty="0" smtClean="0"/>
              <a:t>It helps to organize and represent knowledge in a meaningful way.</a:t>
            </a:r>
          </a:p>
          <a:p>
            <a:pPr marL="596646" indent="-514350">
              <a:buFont typeface="+mj-lt"/>
              <a:buAutoNum type="arabicParenR"/>
            </a:pPr>
            <a:r>
              <a:rPr lang="en-US" dirty="0" smtClean="0"/>
              <a:t>It represents the hierarchy of concepts and their relationship in which they can be understood and learnt.</a:t>
            </a:r>
          </a:p>
          <a:p>
            <a:pPr marL="596646" indent="-514350">
              <a:buFont typeface="+mj-lt"/>
              <a:buAutoNum type="arabicParenR"/>
            </a:pPr>
            <a:r>
              <a:rPr lang="en-US" dirty="0" smtClean="0"/>
              <a:t>It facilitates </a:t>
            </a:r>
            <a:r>
              <a:rPr lang="en-US" dirty="0" err="1" smtClean="0"/>
              <a:t>infromation</a:t>
            </a:r>
            <a:r>
              <a:rPr lang="en-US" dirty="0" smtClean="0"/>
              <a:t> processing.</a:t>
            </a:r>
          </a:p>
          <a:p>
            <a:pPr marL="596646" indent="-514350">
              <a:buFont typeface="+mj-lt"/>
              <a:buAutoNum type="arabicParenR"/>
            </a:pPr>
            <a:r>
              <a:rPr lang="en-US" dirty="0" smtClean="0"/>
              <a:t>It facilitates deep thinking by the learners.</a:t>
            </a:r>
          </a:p>
          <a:p>
            <a:pPr marL="596646" indent="-514350">
              <a:buFont typeface="+mj-lt"/>
              <a:buAutoNum type="arabicParenR"/>
            </a:pPr>
            <a:r>
              <a:rPr lang="en-US" dirty="0" smtClean="0"/>
              <a:t>Concept mapping makes thinking process explicit.</a:t>
            </a:r>
          </a:p>
          <a:p>
            <a:pPr marL="596646" indent="-514350">
              <a:buFont typeface="+mj-lt"/>
              <a:buAutoNum type="arabicParenR"/>
            </a:pPr>
            <a:r>
              <a:rPr lang="en-US" dirty="0" smtClean="0"/>
              <a:t>It facilitates meaningful learning.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62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Concept  and Proposition : -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7790688" cy="5334000"/>
          </a:xfrm>
        </p:spPr>
        <p:txBody>
          <a:bodyPr/>
          <a:lstStyle/>
          <a:p>
            <a:pPr marL="596646" indent="-514350">
              <a:buFont typeface="+mj-lt"/>
              <a:buAutoNum type="arabicPeriod"/>
            </a:pPr>
            <a:r>
              <a:rPr lang="en-US" dirty="0" smtClean="0"/>
              <a:t>Concept : - Generalized idea about a fact is called concept.</a:t>
            </a:r>
          </a:p>
          <a:p>
            <a:pPr marL="596646" indent="-514350">
              <a:buNone/>
            </a:pPr>
            <a:r>
              <a:rPr lang="en-US" dirty="0" smtClean="0"/>
              <a:t>    For ex. – a cell is a fact as well as a concept.</a:t>
            </a:r>
          </a:p>
        </p:txBody>
      </p:sp>
      <p:pic>
        <p:nvPicPr>
          <p:cNvPr id="4" name="Picture 3" descr="concept and propo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3408648"/>
            <a:ext cx="7010400" cy="306835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04800"/>
            <a:ext cx="7638288" cy="5943600"/>
          </a:xfrm>
        </p:spPr>
        <p:txBody>
          <a:bodyPr/>
          <a:lstStyle/>
          <a:p>
            <a:pPr marL="596646" indent="-514350">
              <a:buNone/>
            </a:pPr>
            <a:r>
              <a:rPr lang="en-US" dirty="0" smtClean="0"/>
              <a:t>2. ) Proposition : - Proposition is a statement about some objects or events in </a:t>
            </a:r>
            <a:r>
              <a:rPr lang="en-US" dirty="0" err="1" smtClean="0"/>
              <a:t>te</a:t>
            </a:r>
            <a:r>
              <a:rPr lang="en-US" dirty="0" smtClean="0"/>
              <a:t> universe,  either naturally </a:t>
            </a:r>
            <a:r>
              <a:rPr lang="en-US" dirty="0" err="1" smtClean="0"/>
              <a:t>occuring</a:t>
            </a:r>
            <a:r>
              <a:rPr lang="en-US" dirty="0" smtClean="0"/>
              <a:t> or constructed. </a:t>
            </a:r>
          </a:p>
          <a:p>
            <a:pPr marL="596646" indent="-514350">
              <a:buNone/>
            </a:pPr>
            <a:r>
              <a:rPr lang="en-US" dirty="0" smtClean="0"/>
              <a:t>	They contain two or more concepts connected with </a:t>
            </a:r>
            <a:r>
              <a:rPr lang="en-US" dirty="0" err="1" smtClean="0"/>
              <a:t>orhter</a:t>
            </a:r>
            <a:r>
              <a:rPr lang="en-US" dirty="0" smtClean="0"/>
              <a:t> words to form a meaningful statement.</a:t>
            </a:r>
          </a:p>
          <a:p>
            <a:pPr marL="596646" indent="-514350">
              <a:buNone/>
            </a:pPr>
            <a:r>
              <a:rPr lang="en-US" dirty="0" smtClean="0"/>
              <a:t> Ex.-  a) the earth revolves around the sun.</a:t>
            </a:r>
          </a:p>
          <a:p>
            <a:pPr marL="596646" indent="-514350">
              <a:buNone/>
            </a:pPr>
            <a:r>
              <a:rPr lang="en-US" dirty="0" smtClean="0"/>
              <a:t>         b) Green leaves prepare food by      		      photosynthesis.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62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Levels of Concept : - 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7790688" cy="5562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 concept has three levels. There are :-</a:t>
            </a:r>
          </a:p>
          <a:p>
            <a:pPr marL="653796" indent="-571500">
              <a:buAutoNum type="romanLcParenBoth"/>
            </a:pPr>
            <a:r>
              <a:rPr lang="en-US" sz="2800" dirty="0" err="1" smtClean="0"/>
              <a:t>Superordinate</a:t>
            </a:r>
            <a:r>
              <a:rPr lang="en-US" sz="2800" dirty="0" smtClean="0"/>
              <a:t> concept</a:t>
            </a:r>
          </a:p>
          <a:p>
            <a:pPr marL="653796" indent="-571500">
              <a:buAutoNum type="romanLcParenBoth"/>
            </a:pPr>
            <a:r>
              <a:rPr lang="en-US" sz="2800" dirty="0" smtClean="0"/>
              <a:t>Subordinate concept and </a:t>
            </a:r>
          </a:p>
          <a:p>
            <a:pPr marL="653796" indent="-571500">
              <a:buAutoNum type="romanLcParenBoth"/>
            </a:pPr>
            <a:r>
              <a:rPr lang="en-US" sz="2800" dirty="0" smtClean="0"/>
              <a:t>Specific concept</a:t>
            </a:r>
          </a:p>
          <a:p>
            <a:pPr marL="653796" indent="-571500">
              <a:buNone/>
            </a:pPr>
            <a:r>
              <a:rPr lang="en-US" sz="2800" dirty="0" smtClean="0"/>
              <a:t>Ex.-   1.)        </a:t>
            </a:r>
          </a:p>
          <a:p>
            <a:pPr marL="653796" indent="-571500">
              <a:buNone/>
            </a:pPr>
            <a:r>
              <a:rPr lang="en-US" sz="2800" dirty="0" smtClean="0"/>
              <a:t>		           </a:t>
            </a:r>
            <a:r>
              <a:rPr lang="en-US" sz="2800" dirty="0" smtClean="0">
                <a:solidFill>
                  <a:srgbClr val="FF0000"/>
                </a:solidFill>
              </a:rPr>
              <a:t> Animal           </a:t>
            </a:r>
            <a:r>
              <a:rPr lang="en-US" sz="2800" dirty="0" err="1" smtClean="0">
                <a:solidFill>
                  <a:srgbClr val="00B0F0"/>
                </a:solidFill>
              </a:rPr>
              <a:t>Superordinate</a:t>
            </a:r>
            <a:r>
              <a:rPr lang="en-US" sz="2800" dirty="0" smtClean="0">
                <a:solidFill>
                  <a:srgbClr val="00B0F0"/>
                </a:solidFill>
              </a:rPr>
              <a:t> concept</a:t>
            </a:r>
          </a:p>
          <a:p>
            <a:pPr marL="653796" indent="-571500">
              <a:buNone/>
            </a:pPr>
            <a:r>
              <a:rPr lang="en-US" sz="2800" dirty="0" smtClean="0"/>
              <a:t>						</a:t>
            </a:r>
            <a:r>
              <a:rPr lang="en-US" sz="2800" dirty="0" smtClean="0">
                <a:solidFill>
                  <a:srgbClr val="002060"/>
                </a:solidFill>
              </a:rPr>
              <a:t>(Level – 1)</a:t>
            </a:r>
          </a:p>
          <a:p>
            <a:pPr marL="653796" indent="-571500">
              <a:buNone/>
            </a:pPr>
            <a:r>
              <a:rPr lang="en-US" sz="2800" dirty="0" smtClean="0"/>
              <a:t>		</a:t>
            </a:r>
            <a:r>
              <a:rPr lang="en-US" sz="2800" dirty="0" smtClean="0">
                <a:solidFill>
                  <a:srgbClr val="FF0000"/>
                </a:solidFill>
              </a:rPr>
              <a:t>             Tiger</a:t>
            </a:r>
            <a:r>
              <a:rPr lang="en-US" sz="2800" dirty="0" smtClean="0"/>
              <a:t>	    </a:t>
            </a:r>
            <a:r>
              <a:rPr lang="en-US" sz="2800" dirty="0" smtClean="0">
                <a:solidFill>
                  <a:srgbClr val="00B0F0"/>
                </a:solidFill>
              </a:rPr>
              <a:t>Subordinate concept</a:t>
            </a:r>
          </a:p>
          <a:p>
            <a:pPr marL="653796" indent="-571500">
              <a:buNone/>
            </a:pPr>
            <a:r>
              <a:rPr lang="en-US" sz="2800" dirty="0" smtClean="0"/>
              <a:t>						</a:t>
            </a:r>
            <a:r>
              <a:rPr lang="en-US" sz="2800" dirty="0" smtClean="0">
                <a:solidFill>
                  <a:srgbClr val="002060"/>
                </a:solidFill>
              </a:rPr>
              <a:t>(Level – 2)</a:t>
            </a:r>
          </a:p>
          <a:p>
            <a:pPr marL="653796" indent="-571500">
              <a:buNone/>
            </a:pPr>
            <a:r>
              <a:rPr lang="en-US" sz="2800" dirty="0" smtClean="0"/>
              <a:t>			 </a:t>
            </a:r>
            <a:r>
              <a:rPr lang="en-US" sz="2800" dirty="0" smtClean="0">
                <a:solidFill>
                  <a:srgbClr val="FF0000"/>
                </a:solidFill>
              </a:rPr>
              <a:t>White Tiger</a:t>
            </a:r>
            <a:r>
              <a:rPr lang="en-US" sz="2800" dirty="0" smtClean="0"/>
              <a:t>		</a:t>
            </a:r>
            <a:r>
              <a:rPr lang="en-US" sz="2800" dirty="0" smtClean="0">
                <a:solidFill>
                  <a:srgbClr val="00B0F0"/>
                </a:solidFill>
              </a:rPr>
              <a:t>Specific concept</a:t>
            </a:r>
          </a:p>
          <a:p>
            <a:pPr marL="653796" indent="-571500">
              <a:buNone/>
            </a:pPr>
            <a:r>
              <a:rPr lang="en-US" sz="2800" dirty="0" smtClean="0"/>
              <a:t>						</a:t>
            </a:r>
            <a:r>
              <a:rPr lang="en-US" sz="2800" dirty="0" smtClean="0">
                <a:solidFill>
                  <a:srgbClr val="002060"/>
                </a:solidFill>
              </a:rPr>
              <a:t>   ( Level – 3)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3580606" y="44950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5029200" y="5943600"/>
            <a:ext cx="45561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4420394" y="4952206"/>
            <a:ext cx="532606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4495800" y="3961606"/>
            <a:ext cx="532606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3580606" y="54856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Ex. No. –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8019288" cy="50292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  Organism</a:t>
            </a:r>
            <a:r>
              <a:rPr lang="en-US" dirty="0" smtClean="0"/>
              <a:t>		</a:t>
            </a:r>
            <a:r>
              <a:rPr lang="en-US" dirty="0" err="1" smtClean="0">
                <a:solidFill>
                  <a:srgbClr val="00B0F0"/>
                </a:solidFill>
              </a:rPr>
              <a:t>Superordinate</a:t>
            </a:r>
            <a:r>
              <a:rPr lang="en-US" dirty="0" smtClean="0">
                <a:solidFill>
                  <a:srgbClr val="00B0F0"/>
                </a:solidFill>
              </a:rPr>
              <a:t> concept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	Plants</a:t>
            </a:r>
            <a:r>
              <a:rPr lang="en-US" dirty="0" smtClean="0"/>
              <a:t>		</a:t>
            </a:r>
            <a:r>
              <a:rPr lang="en-US" dirty="0" smtClean="0">
                <a:solidFill>
                  <a:srgbClr val="00B0F0"/>
                </a:solidFill>
              </a:rPr>
              <a:t>Subordinate concept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  Angiosperms</a:t>
            </a:r>
            <a:r>
              <a:rPr lang="en-US" dirty="0" smtClean="0"/>
              <a:t>	       </a:t>
            </a:r>
            <a:r>
              <a:rPr lang="en-US" dirty="0" smtClean="0">
                <a:solidFill>
                  <a:srgbClr val="00B0F0"/>
                </a:solidFill>
              </a:rPr>
              <a:t>Specific concept (order-1)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	Mango </a:t>
            </a:r>
            <a:r>
              <a:rPr lang="en-US" dirty="0" smtClean="0"/>
              <a:t>	      </a:t>
            </a:r>
            <a:r>
              <a:rPr lang="en-US" dirty="0" smtClean="0">
                <a:solidFill>
                  <a:srgbClr val="00B0F0"/>
                </a:solidFill>
              </a:rPr>
              <a:t>Specific concept ( order-2)</a:t>
            </a:r>
            <a:endParaRPr lang="en-US" dirty="0">
              <a:solidFill>
                <a:srgbClr val="00B0F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1943100" y="20955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>
            <a:off x="1943894" y="3237706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>
            <a:off x="1943894" y="4380706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505200" y="1598612"/>
            <a:ext cx="98901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506789" y="2667000"/>
            <a:ext cx="989011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735388" y="3810000"/>
            <a:ext cx="76041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352800" y="4953000"/>
            <a:ext cx="83661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52400"/>
            <a:ext cx="7498080" cy="86836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B0F0"/>
                </a:solidFill>
              </a:rPr>
              <a:t>Kinds of Concept Map :- </a:t>
            </a:r>
            <a:endParaRPr lang="en-US" sz="40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90600"/>
            <a:ext cx="7174992" cy="15240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There are three types of concept maps namely :- </a:t>
            </a:r>
          </a:p>
          <a:p>
            <a:pPr marL="596646" indent="-514350">
              <a:buFont typeface="+mj-lt"/>
              <a:buAutoNum type="arabicParenR"/>
            </a:pPr>
            <a:r>
              <a:rPr lang="en-US" sz="2400" dirty="0" smtClean="0"/>
              <a:t>Spider maps </a:t>
            </a:r>
          </a:p>
          <a:p>
            <a:pPr marL="596646" indent="-514350">
              <a:buFont typeface="+mj-lt"/>
              <a:buAutoNum type="arabicParenR"/>
            </a:pPr>
            <a:r>
              <a:rPr lang="en-US" sz="2400" dirty="0" smtClean="0"/>
              <a:t>Chain maps </a:t>
            </a:r>
          </a:p>
          <a:p>
            <a:pPr marL="596646" indent="-514350">
              <a:buFont typeface="+mj-lt"/>
              <a:buAutoNum type="arabicParenR"/>
            </a:pPr>
            <a:r>
              <a:rPr lang="en-US" sz="2400" dirty="0" smtClean="0"/>
              <a:t>Hierarchy maps</a:t>
            </a:r>
            <a:endParaRPr lang="en-US" sz="2400" dirty="0"/>
          </a:p>
        </p:txBody>
      </p:sp>
      <p:pic>
        <p:nvPicPr>
          <p:cNvPr id="4" name="Picture 3" descr="spider m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2286000"/>
            <a:ext cx="7467600" cy="413657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upply-Chain-System-Mapping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1447800"/>
            <a:ext cx="7499350" cy="4724400"/>
          </a:xfrm>
        </p:spPr>
      </p:pic>
      <p:sp>
        <p:nvSpPr>
          <p:cNvPr id="6" name="TextBox 5"/>
          <p:cNvSpPr txBox="1"/>
          <p:nvPr/>
        </p:nvSpPr>
        <p:spPr>
          <a:xfrm>
            <a:off x="1295400" y="457200"/>
            <a:ext cx="1905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Chain model :- </a:t>
            </a:r>
            <a:endParaRPr lang="en-US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n-example-of-Hierarchical-map-model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9437" y="914401"/>
            <a:ext cx="7842003" cy="5181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7800" y="3810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Hierarchai</a:t>
            </a:r>
            <a:r>
              <a:rPr lang="en-US" b="1" dirty="0" smtClean="0">
                <a:solidFill>
                  <a:srgbClr val="FF0000"/>
                </a:solidFill>
              </a:rPr>
              <a:t> model :- 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304800"/>
            <a:ext cx="7498080" cy="12954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00B0F0"/>
                </a:solidFill>
              </a:rPr>
              <a:t>Some </a:t>
            </a:r>
            <a:r>
              <a:rPr lang="en-US" sz="2800" b="1" dirty="0" err="1" smtClean="0">
                <a:solidFill>
                  <a:srgbClr val="00B0F0"/>
                </a:solidFill>
              </a:rPr>
              <a:t>Organisational</a:t>
            </a:r>
            <a:r>
              <a:rPr lang="en-US" sz="2800" b="1" dirty="0" smtClean="0">
                <a:solidFill>
                  <a:srgbClr val="00B0F0"/>
                </a:solidFill>
              </a:rPr>
              <a:t> patterns in a Concept Map :-</a:t>
            </a:r>
            <a:br>
              <a:rPr lang="en-US" sz="2800" b="1" dirty="0" smtClean="0">
                <a:solidFill>
                  <a:srgbClr val="00B0F0"/>
                </a:solidFill>
              </a:rPr>
            </a:br>
            <a:endParaRPr lang="en-US" sz="28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676400"/>
          </a:xfrm>
        </p:spPr>
        <p:txBody>
          <a:bodyPr>
            <a:normAutofit/>
          </a:bodyPr>
          <a:lstStyle/>
          <a:p>
            <a:pPr marL="653796" indent="-571500">
              <a:buFont typeface="+mj-lt"/>
              <a:buAutoNum type="romanUcPeriod"/>
            </a:pPr>
            <a:r>
              <a:rPr lang="en-US" sz="2800" dirty="0" smtClean="0"/>
              <a:t>Branches </a:t>
            </a:r>
          </a:p>
          <a:p>
            <a:pPr marL="653796" indent="-571500">
              <a:buFont typeface="+mj-lt"/>
              <a:buAutoNum type="romanUcPeriod"/>
            </a:pPr>
            <a:r>
              <a:rPr lang="en-US" sz="2800" dirty="0" smtClean="0"/>
              <a:t>Arrows </a:t>
            </a:r>
          </a:p>
          <a:p>
            <a:pPr marL="653796" indent="-571500">
              <a:buFont typeface="+mj-lt"/>
              <a:buAutoNum type="romanUcPeriod"/>
            </a:pPr>
            <a:r>
              <a:rPr lang="en-US" sz="2800" dirty="0" smtClean="0"/>
              <a:t>Grouping</a:t>
            </a:r>
          </a:p>
          <a:p>
            <a:pPr marL="653796" indent="-571500">
              <a:buNone/>
            </a:pPr>
            <a:endParaRPr lang="en-US" sz="2800" dirty="0"/>
          </a:p>
        </p:txBody>
      </p:sp>
      <p:pic>
        <p:nvPicPr>
          <p:cNvPr id="5" name="Picture 4" descr="pattern of cma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3200400"/>
            <a:ext cx="7153276" cy="327183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7498080" cy="1020762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B0F0"/>
                </a:solidFill>
              </a:rPr>
              <a:t>Phases of the Concept Mapping : - </a:t>
            </a:r>
            <a:br>
              <a:rPr lang="en-US" sz="3600" b="1" dirty="0" smtClean="0">
                <a:solidFill>
                  <a:srgbClr val="00B0F0"/>
                </a:solidFill>
              </a:rPr>
            </a:b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066800"/>
            <a:ext cx="5486400" cy="1828800"/>
          </a:xfrm>
        </p:spPr>
        <p:txBody>
          <a:bodyPr>
            <a:normAutofit/>
          </a:bodyPr>
          <a:lstStyle/>
          <a:p>
            <a:pPr marL="596646" indent="-514350">
              <a:buFont typeface="+mj-lt"/>
              <a:buAutoNum type="arabicParenR"/>
            </a:pPr>
            <a:r>
              <a:rPr lang="en-US" sz="2400" dirty="0" smtClean="0"/>
              <a:t>Phase I – Presentation of abstraction.</a:t>
            </a:r>
          </a:p>
          <a:p>
            <a:pPr marL="596646" indent="-514350">
              <a:buFont typeface="+mj-lt"/>
              <a:buAutoNum type="arabicParenR"/>
            </a:pPr>
            <a:r>
              <a:rPr lang="en-US" sz="2400" dirty="0" smtClean="0"/>
              <a:t>Phase II – </a:t>
            </a:r>
            <a:r>
              <a:rPr lang="en-US" sz="2400" dirty="0" err="1" smtClean="0"/>
              <a:t>Propositonal</a:t>
            </a:r>
            <a:r>
              <a:rPr lang="en-US" sz="2400" dirty="0" smtClean="0"/>
              <a:t> phase.</a:t>
            </a:r>
          </a:p>
          <a:p>
            <a:pPr marL="596646" indent="-514350">
              <a:buFont typeface="+mj-lt"/>
              <a:buAutoNum type="arabicParenR"/>
            </a:pPr>
            <a:r>
              <a:rPr lang="en-US" sz="2400" dirty="0" smtClean="0"/>
              <a:t>Phase III – Application.</a:t>
            </a:r>
          </a:p>
          <a:p>
            <a:pPr marL="596646" indent="-514350">
              <a:buFont typeface="+mj-lt"/>
              <a:buAutoNum type="arabicParenR"/>
            </a:pPr>
            <a:r>
              <a:rPr lang="en-US" sz="2400" dirty="0" smtClean="0"/>
              <a:t>Phase IV – Closure.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81200" y="3048000"/>
            <a:ext cx="1219200" cy="381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Phase – I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981200" y="3962400"/>
            <a:ext cx="1219200" cy="381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Phase – I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905000" y="5029200"/>
            <a:ext cx="1219200" cy="381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Phase – III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05000" y="6172200"/>
            <a:ext cx="1219200" cy="381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Phase – IV </a:t>
            </a:r>
            <a:endParaRPr lang="en-US" dirty="0"/>
          </a:p>
        </p:txBody>
      </p:sp>
      <p:sp>
        <p:nvSpPr>
          <p:cNvPr id="13" name="Down Arrow Callout 12"/>
          <p:cNvSpPr/>
          <p:nvPr/>
        </p:nvSpPr>
        <p:spPr>
          <a:xfrm>
            <a:off x="4800600" y="3048000"/>
            <a:ext cx="3124200" cy="609600"/>
          </a:xfrm>
          <a:prstGeom prst="down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Presentation of Abstraction</a:t>
            </a:r>
            <a:endParaRPr lang="en-US" dirty="0"/>
          </a:p>
        </p:txBody>
      </p:sp>
      <p:sp>
        <p:nvSpPr>
          <p:cNvPr id="14" name="Down Arrow Callout 13"/>
          <p:cNvSpPr/>
          <p:nvPr/>
        </p:nvSpPr>
        <p:spPr>
          <a:xfrm>
            <a:off x="4800600" y="3962400"/>
            <a:ext cx="3124200" cy="609600"/>
          </a:xfrm>
          <a:prstGeom prst="down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Propositonal</a:t>
            </a:r>
            <a:r>
              <a:rPr lang="en-US" dirty="0" smtClean="0"/>
              <a:t> Phase </a:t>
            </a:r>
            <a:endParaRPr lang="en-US" dirty="0"/>
          </a:p>
        </p:txBody>
      </p:sp>
      <p:sp>
        <p:nvSpPr>
          <p:cNvPr id="15" name="Down Arrow Callout 14"/>
          <p:cNvSpPr/>
          <p:nvPr/>
        </p:nvSpPr>
        <p:spPr>
          <a:xfrm>
            <a:off x="4876800" y="5029200"/>
            <a:ext cx="3124200" cy="609600"/>
          </a:xfrm>
          <a:prstGeom prst="down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10200" y="6172200"/>
            <a:ext cx="1752600" cy="381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Closure 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9" idx="3"/>
          </p:cNvCxnSpPr>
          <p:nvPr/>
        </p:nvCxnSpPr>
        <p:spPr>
          <a:xfrm>
            <a:off x="3200400" y="3238500"/>
            <a:ext cx="1447800" cy="381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200400" y="4189412"/>
            <a:ext cx="1447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124200" y="5256212"/>
            <a:ext cx="1676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124200" y="6399212"/>
            <a:ext cx="1981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3208" y="122238"/>
            <a:ext cx="6641592" cy="563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Contents :- 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762000"/>
            <a:ext cx="7714488" cy="58674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Introduction</a:t>
            </a:r>
          </a:p>
          <a:p>
            <a:r>
              <a:rPr lang="en-US" sz="2400" dirty="0" smtClean="0"/>
              <a:t>Meaning of Concept Mapping</a:t>
            </a:r>
          </a:p>
          <a:p>
            <a:r>
              <a:rPr lang="en-US" sz="2400" dirty="0" smtClean="0"/>
              <a:t>Definition of Concept Mapping</a:t>
            </a:r>
          </a:p>
          <a:p>
            <a:r>
              <a:rPr lang="en-US" sz="2400" dirty="0" smtClean="0"/>
              <a:t>Why Concept Maps should be Developed</a:t>
            </a:r>
          </a:p>
          <a:p>
            <a:r>
              <a:rPr lang="en-US" sz="2400" dirty="0" smtClean="0"/>
              <a:t>Components of Concept Map</a:t>
            </a:r>
          </a:p>
          <a:p>
            <a:r>
              <a:rPr lang="en-US" sz="2400" dirty="0" smtClean="0"/>
              <a:t>Significance of Concept Mapping</a:t>
            </a:r>
          </a:p>
          <a:p>
            <a:r>
              <a:rPr lang="en-US" sz="2400" dirty="0" smtClean="0"/>
              <a:t>Concept  and Proposition</a:t>
            </a:r>
          </a:p>
          <a:p>
            <a:r>
              <a:rPr lang="en-US" sz="2400" dirty="0" smtClean="0"/>
              <a:t>Levels of Concept</a:t>
            </a:r>
          </a:p>
          <a:p>
            <a:r>
              <a:rPr lang="en-US" sz="2400" dirty="0" smtClean="0"/>
              <a:t>Kinds of Concept Maps</a:t>
            </a:r>
          </a:p>
          <a:p>
            <a:r>
              <a:rPr lang="en-US" sz="2400" dirty="0" smtClean="0"/>
              <a:t>Some </a:t>
            </a:r>
            <a:r>
              <a:rPr lang="en-US" sz="2400" dirty="0" err="1" smtClean="0"/>
              <a:t>Organisational</a:t>
            </a:r>
            <a:r>
              <a:rPr lang="en-US" sz="2400" dirty="0" smtClean="0"/>
              <a:t> patterns in a Concept Map</a:t>
            </a:r>
          </a:p>
          <a:p>
            <a:r>
              <a:rPr lang="en-US" sz="2400" dirty="0" smtClean="0"/>
              <a:t>Phases of the Concept Mapping</a:t>
            </a:r>
          </a:p>
          <a:p>
            <a:r>
              <a:rPr lang="en-US" sz="2400" dirty="0" smtClean="0"/>
              <a:t>Uses of Concept Map</a:t>
            </a:r>
          </a:p>
          <a:p>
            <a:r>
              <a:rPr lang="en-US" sz="2400" dirty="0" smtClean="0"/>
              <a:t>Examples of Concept Mapping </a:t>
            </a:r>
          </a:p>
          <a:p>
            <a:r>
              <a:rPr lang="en-US" sz="2400" dirty="0" smtClean="0"/>
              <a:t>Conclusion</a:t>
            </a:r>
          </a:p>
          <a:p>
            <a:r>
              <a:rPr lang="en-US" sz="2400" dirty="0" smtClean="0"/>
              <a:t>References 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B0F0"/>
                </a:solidFill>
              </a:rPr>
              <a:t>Uses of Concept Map :-</a:t>
            </a:r>
            <a:br>
              <a:rPr lang="en-US" sz="3600" b="1" dirty="0" smtClean="0">
                <a:solidFill>
                  <a:srgbClr val="00B0F0"/>
                </a:solidFill>
              </a:rPr>
            </a:b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143000"/>
            <a:ext cx="7714488" cy="1828800"/>
          </a:xfrm>
        </p:spPr>
        <p:txBody>
          <a:bodyPr>
            <a:normAutofit/>
          </a:bodyPr>
          <a:lstStyle/>
          <a:p>
            <a:pPr marL="653796" indent="-571500">
              <a:buFont typeface="+mj-lt"/>
              <a:buAutoNum type="romanUcPeriod"/>
            </a:pPr>
            <a:r>
              <a:rPr lang="en-US" sz="2400" dirty="0" smtClean="0"/>
              <a:t>For learners – </a:t>
            </a:r>
          </a:p>
          <a:p>
            <a:pPr marL="653796" indent="-571500">
              <a:buFont typeface="+mj-lt"/>
              <a:buAutoNum type="romanUcPeriod"/>
            </a:pPr>
            <a:r>
              <a:rPr lang="en-US" sz="2400" dirty="0" smtClean="0"/>
              <a:t>For teachers – </a:t>
            </a:r>
          </a:p>
          <a:p>
            <a:pPr marL="653796" indent="-571500">
              <a:buFont typeface="+mj-lt"/>
              <a:buAutoNum type="romanUcPeriod"/>
            </a:pPr>
            <a:r>
              <a:rPr lang="en-US" sz="2400" dirty="0" smtClean="0"/>
              <a:t>Concept maps as effective tools in complex laboratory environment –</a:t>
            </a:r>
          </a:p>
          <a:p>
            <a:pPr marL="653796" indent="-571500">
              <a:buNone/>
            </a:pPr>
            <a:endParaRPr lang="en-US" sz="2400" dirty="0"/>
          </a:p>
        </p:txBody>
      </p:sp>
      <p:pic>
        <p:nvPicPr>
          <p:cNvPr id="4" name="Picture 3" descr="plantconceptma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895600"/>
            <a:ext cx="7010400" cy="37338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7498080" cy="8683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B0F0"/>
                </a:solidFill>
              </a:rPr>
              <a:t>Examples of Concept Mapping :-</a:t>
            </a:r>
            <a:br>
              <a:rPr lang="en-US" sz="3200" b="1" dirty="0" smtClean="0">
                <a:solidFill>
                  <a:srgbClr val="00B0F0"/>
                </a:solidFill>
              </a:rPr>
            </a:br>
            <a:endParaRPr lang="en-US" sz="3200" b="1" dirty="0">
              <a:solidFill>
                <a:srgbClr val="00B0F0"/>
              </a:solidFill>
            </a:endParaRPr>
          </a:p>
        </p:txBody>
      </p:sp>
      <p:pic>
        <p:nvPicPr>
          <p:cNvPr id="6" name="Content Placeholder 5" descr="concept map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219200"/>
            <a:ext cx="3810000" cy="5029200"/>
          </a:xfrm>
        </p:spPr>
      </p:pic>
      <p:pic>
        <p:nvPicPr>
          <p:cNvPr id="7" name="Picture 6" descr="concept map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1219200"/>
            <a:ext cx="39624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rees-meaningful-sentences-concept-map-exampl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3650" y="933874"/>
            <a:ext cx="7499350" cy="5085926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Conclusion :- 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b="1" dirty="0" smtClean="0"/>
              <a:t>Biology</a:t>
            </a:r>
          </a:p>
          <a:p>
            <a:pPr fontAlgn="base"/>
            <a:r>
              <a:rPr lang="en-US" dirty="0" smtClean="0"/>
              <a:t>Concept mapping has become a valuable approach to learning biology. One study conducted in 2006, reveals that concept mapping can motivate students to become competent self-regulated learners. Moreover, it helps them to improve their skills in establishing relations between complex biology topics.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References : - 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+mj-lt"/>
              <a:buAutoNum type="arabicParenR"/>
            </a:pPr>
            <a:r>
              <a:rPr lang="en-US" dirty="0" smtClean="0"/>
              <a:t>Teaching of Biological Science – </a:t>
            </a:r>
            <a:r>
              <a:rPr lang="en-US" dirty="0" err="1" smtClean="0">
                <a:solidFill>
                  <a:srgbClr val="FF0000"/>
                </a:solidFill>
              </a:rPr>
              <a:t>Jasim</a:t>
            </a:r>
            <a:r>
              <a:rPr lang="en-US" dirty="0" smtClean="0">
                <a:solidFill>
                  <a:srgbClr val="FF0000"/>
                </a:solidFill>
              </a:rPr>
              <a:t> Ahmad</a:t>
            </a:r>
            <a:r>
              <a:rPr lang="en-US" dirty="0" smtClean="0"/>
              <a:t>.</a:t>
            </a:r>
          </a:p>
          <a:p>
            <a:pPr marL="596646" indent="-514350">
              <a:buFont typeface="+mj-lt"/>
              <a:buAutoNum type="arabicParenR"/>
            </a:pPr>
            <a:r>
              <a:rPr lang="en-US" dirty="0" smtClean="0"/>
              <a:t>Biological Science – </a:t>
            </a:r>
            <a:r>
              <a:rPr lang="en-US" dirty="0" smtClean="0">
                <a:solidFill>
                  <a:srgbClr val="FF0000"/>
                </a:solidFill>
              </a:rPr>
              <a:t>Prof.  J.K. </a:t>
            </a:r>
            <a:r>
              <a:rPr lang="en-US" dirty="0" err="1" smtClean="0">
                <a:solidFill>
                  <a:srgbClr val="FF0000"/>
                </a:solidFill>
              </a:rPr>
              <a:t>Shud</a:t>
            </a:r>
            <a:r>
              <a:rPr lang="en-US" dirty="0" smtClean="0"/>
              <a:t>.</a:t>
            </a:r>
          </a:p>
          <a:p>
            <a:pPr marL="596646" indent="-514350">
              <a:buFont typeface="+mj-lt"/>
              <a:buAutoNum type="arabicParenR"/>
            </a:pPr>
            <a:r>
              <a:rPr lang="en-US" dirty="0" smtClean="0"/>
              <a:t>Biological </a:t>
            </a:r>
            <a:r>
              <a:rPr lang="en-US" dirty="0" err="1" smtClean="0"/>
              <a:t>Sciecnce</a:t>
            </a:r>
            <a:r>
              <a:rPr lang="en-US" dirty="0" smtClean="0"/>
              <a:t> – </a:t>
            </a:r>
            <a:r>
              <a:rPr lang="en-US" dirty="0" smtClean="0">
                <a:solidFill>
                  <a:srgbClr val="FF0000"/>
                </a:solidFill>
              </a:rPr>
              <a:t>Prof. &amp; head </a:t>
            </a:r>
            <a:r>
              <a:rPr lang="en-US" dirty="0" err="1" smtClean="0">
                <a:solidFill>
                  <a:srgbClr val="FF0000"/>
                </a:solidFill>
              </a:rPr>
              <a:t>Hukum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singh</a:t>
            </a:r>
            <a:r>
              <a:rPr lang="en-US" dirty="0" smtClean="0"/>
              <a:t>.</a:t>
            </a:r>
          </a:p>
          <a:p>
            <a:pPr marL="596646" indent="-514350">
              <a:buFont typeface="+mj-lt"/>
              <a:buAutoNum type="arabicParenR"/>
            </a:pPr>
            <a:r>
              <a:rPr lang="en-US" dirty="0" smtClean="0"/>
              <a:t>Internet etc.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thank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5400" y="1600200"/>
            <a:ext cx="7052129" cy="39624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7714488" cy="868362"/>
          </a:xfrm>
        </p:spPr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Introduction :- 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7800"/>
            <a:ext cx="7714488" cy="4800600"/>
          </a:xfrm>
        </p:spPr>
        <p:txBody>
          <a:bodyPr/>
          <a:lstStyle/>
          <a:p>
            <a:r>
              <a:rPr lang="en-US" dirty="0" smtClean="0"/>
              <a:t>A teacher has to perform four important function of teaching.</a:t>
            </a:r>
          </a:p>
          <a:p>
            <a:r>
              <a:rPr lang="en-US" dirty="0" smtClean="0"/>
              <a:t>These are </a:t>
            </a:r>
            <a:r>
              <a:rPr lang="en-US" dirty="0" smtClean="0">
                <a:solidFill>
                  <a:srgbClr val="FF0000"/>
                </a:solidFill>
              </a:rPr>
              <a:t>Planning, Organizing, Reading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FF0000"/>
                </a:solidFill>
              </a:rPr>
              <a:t>Controlling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Concept Mapping is such a task in which a teacher performs all these activities to make teaching effective so that learners can understand the concept properly.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921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F0"/>
                </a:solidFill>
              </a:rPr>
              <a:t>Meaning of Concept Mapping :-</a:t>
            </a:r>
            <a:endParaRPr lang="en-US" sz="32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7790688" cy="5486400"/>
          </a:xfrm>
        </p:spPr>
        <p:txBody>
          <a:bodyPr/>
          <a:lstStyle/>
          <a:p>
            <a:r>
              <a:rPr lang="en-US" dirty="0" smtClean="0"/>
              <a:t>Concept maps are graphical tools for </a:t>
            </a:r>
            <a:r>
              <a:rPr lang="en-US" dirty="0" err="1" smtClean="0"/>
              <a:t>organising</a:t>
            </a:r>
            <a:r>
              <a:rPr lang="en-US" dirty="0" smtClean="0"/>
              <a:t> and representing knowledge about certain concepts.</a:t>
            </a:r>
          </a:p>
          <a:p>
            <a:r>
              <a:rPr lang="en-US" dirty="0" smtClean="0"/>
              <a:t>A concept map represents an understanding of the relationship and hierarchy between important set of concept.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866888" cy="868362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B0F0"/>
                </a:solidFill>
              </a:rPr>
              <a:t>Definition of Concept Mapping :- 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19200"/>
            <a:ext cx="7943088" cy="5410200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According to Ault Charles R. (1985) – 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  </a:t>
            </a:r>
            <a:r>
              <a:rPr lang="en-US" dirty="0" smtClean="0"/>
              <a:t>concept mapping is a </a:t>
            </a:r>
            <a:r>
              <a:rPr lang="en-US" dirty="0" smtClean="0">
                <a:solidFill>
                  <a:srgbClr val="FF0000"/>
                </a:solidFill>
              </a:rPr>
              <a:t>study strategy </a:t>
            </a:r>
            <a:r>
              <a:rPr lang="en-US" dirty="0" smtClean="0"/>
              <a:t>which leads learners away from rote learning and move them towards true understanding of concepts and their interrelationships.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457200"/>
            <a:ext cx="7866888" cy="12954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B0F0"/>
                </a:solidFill>
              </a:rPr>
              <a:t>Why Concept Maps should be Developed :-</a:t>
            </a:r>
            <a:br>
              <a:rPr lang="en-US" sz="3200" b="1" dirty="0" smtClean="0">
                <a:solidFill>
                  <a:srgbClr val="00B0F0"/>
                </a:solidFill>
              </a:rPr>
            </a:br>
            <a:endParaRPr lang="en-US" sz="32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81200"/>
            <a:ext cx="7790688" cy="4267200"/>
          </a:xfrm>
        </p:spPr>
        <p:txBody>
          <a:bodyPr/>
          <a:lstStyle/>
          <a:p>
            <a:pPr marL="596646" indent="-514350">
              <a:buFont typeface="+mj-lt"/>
              <a:buAutoNum type="arabicParenR"/>
            </a:pPr>
            <a:r>
              <a:rPr lang="en-US" dirty="0" smtClean="0"/>
              <a:t>To develop innovative ideas.</a:t>
            </a:r>
          </a:p>
          <a:p>
            <a:pPr marL="596646" indent="-514350">
              <a:buFont typeface="+mj-lt"/>
              <a:buAutoNum type="arabicParenR"/>
            </a:pPr>
            <a:r>
              <a:rPr lang="en-US" dirty="0" smtClean="0"/>
              <a:t>To design complex </a:t>
            </a:r>
            <a:r>
              <a:rPr lang="en-US" dirty="0" err="1" smtClean="0"/>
              <a:t>stuctures</a:t>
            </a:r>
            <a:r>
              <a:rPr lang="en-US" dirty="0" smtClean="0"/>
              <a:t> .</a:t>
            </a:r>
          </a:p>
          <a:p>
            <a:pPr marL="596646" indent="-514350">
              <a:buFont typeface="+mj-lt"/>
              <a:buAutoNum type="arabicParenR"/>
            </a:pPr>
            <a:r>
              <a:rPr lang="en-US" dirty="0" smtClean="0"/>
              <a:t>To communicate complex ideas.</a:t>
            </a:r>
          </a:p>
          <a:p>
            <a:pPr marL="596646" indent="-514350">
              <a:buFont typeface="+mj-lt"/>
              <a:buAutoNum type="arabicParenR"/>
            </a:pPr>
            <a:r>
              <a:rPr lang="en-US" dirty="0" smtClean="0"/>
              <a:t>To aid comprehension, to learn clearly by integrating new and prior knowledge.</a:t>
            </a:r>
          </a:p>
          <a:p>
            <a:pPr marL="596646" indent="-514350">
              <a:buFont typeface="+mj-lt"/>
              <a:buAutoNum type="arabicParenR"/>
            </a:pPr>
            <a:r>
              <a:rPr lang="en-US" dirty="0" smtClean="0"/>
              <a:t>To diagnose delusions.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7498080" cy="868362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Components of Concept Map :- 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066800"/>
            <a:ext cx="7790688" cy="5562600"/>
          </a:xfrm>
        </p:spPr>
        <p:txBody>
          <a:bodyPr/>
          <a:lstStyle/>
          <a:p>
            <a:r>
              <a:rPr lang="en-US" dirty="0" smtClean="0"/>
              <a:t>1) Concept : Concept may be thought of as a mental framework of an event or an object .</a:t>
            </a:r>
          </a:p>
          <a:p>
            <a:r>
              <a:rPr lang="en-US" dirty="0" smtClean="0"/>
              <a:t>Any event or object is a concept because it has some identifiable properties or ideas associated with it.</a:t>
            </a:r>
          </a:p>
          <a:p>
            <a:r>
              <a:rPr lang="en-US" dirty="0" smtClean="0"/>
              <a:t>In addition, a concept also has a label (name).</a:t>
            </a:r>
          </a:p>
          <a:p>
            <a:r>
              <a:rPr lang="en-US" dirty="0" smtClean="0"/>
              <a:t>For ex. – A ‘ball – point pen’.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143000"/>
            <a:ext cx="7714488" cy="5334000"/>
          </a:xfrm>
        </p:spPr>
        <p:txBody>
          <a:bodyPr/>
          <a:lstStyle/>
          <a:p>
            <a:r>
              <a:rPr lang="en-US" dirty="0" smtClean="0"/>
              <a:t>2) Linkage : They are usually represented by arrows or lines.</a:t>
            </a:r>
          </a:p>
          <a:p>
            <a:r>
              <a:rPr lang="en-US" dirty="0" smtClean="0"/>
              <a:t>They link two concept appropriately.</a:t>
            </a:r>
          </a:p>
          <a:p>
            <a:r>
              <a:rPr lang="en-US" dirty="0" smtClean="0"/>
              <a:t>3) Labels for linkages : The label for most linkages is a word/s or a phrase – </a:t>
            </a:r>
            <a:r>
              <a:rPr lang="en-US" dirty="0" err="1" smtClean="0"/>
              <a:t>althought</a:t>
            </a:r>
            <a:r>
              <a:rPr lang="en-US" dirty="0" smtClean="0"/>
              <a:t> sometimes we use symbols such as +, -, </a:t>
            </a:r>
            <a:r>
              <a:rPr lang="en-US" sz="2400" dirty="0" smtClean="0">
                <a:sym typeface="Webdings"/>
              </a:rPr>
              <a:t>, </a:t>
            </a:r>
            <a:r>
              <a:rPr lang="en-US" dirty="0" smtClean="0">
                <a:sym typeface="Webdings"/>
              </a:rPr>
              <a:t>or ÷ for linkages in mathematics.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omponents-of-a-concept-map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3891" y="1295400"/>
            <a:ext cx="7500504" cy="46482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307</TotalTime>
  <Words>727</Words>
  <Application>Microsoft Office PowerPoint</Application>
  <PresentationFormat>On-screen Show (4:3)</PresentationFormat>
  <Paragraphs>121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Solstice</vt:lpstr>
      <vt:lpstr>DURGA MAHAVIDYALAYA,  RAIPUR (C.G.)</vt:lpstr>
      <vt:lpstr>Contents :- </vt:lpstr>
      <vt:lpstr>Introduction :- </vt:lpstr>
      <vt:lpstr>Meaning of Concept Mapping :-</vt:lpstr>
      <vt:lpstr>Definition of Concept Mapping :- </vt:lpstr>
      <vt:lpstr>Why Concept Maps should be Developed :- </vt:lpstr>
      <vt:lpstr>Components of Concept Map :- </vt:lpstr>
      <vt:lpstr>Slide 8</vt:lpstr>
      <vt:lpstr>Slide 9</vt:lpstr>
      <vt:lpstr>Significance of Concept Mapping :-</vt:lpstr>
      <vt:lpstr>Concept  and Proposition : -</vt:lpstr>
      <vt:lpstr>Slide 12</vt:lpstr>
      <vt:lpstr>Levels of Concept : - </vt:lpstr>
      <vt:lpstr>Ex. No. – 2)</vt:lpstr>
      <vt:lpstr>Kinds of Concept Map :- </vt:lpstr>
      <vt:lpstr>Slide 16</vt:lpstr>
      <vt:lpstr>Slide 17</vt:lpstr>
      <vt:lpstr>Some Organisational patterns in a Concept Map :- </vt:lpstr>
      <vt:lpstr>Phases of the Concept Mapping : -  </vt:lpstr>
      <vt:lpstr>Uses of Concept Map :- </vt:lpstr>
      <vt:lpstr>Examples of Concept Mapping :- </vt:lpstr>
      <vt:lpstr>Slide 22</vt:lpstr>
      <vt:lpstr>Conclusion :- </vt:lpstr>
      <vt:lpstr>References : - 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DURGA MAHAVIDYALAYA,  RAIPUR (C.G.)</dc:title>
  <dc:creator>Lenovo</dc:creator>
  <cp:lastModifiedBy>Acer</cp:lastModifiedBy>
  <cp:revision>30</cp:revision>
  <dcterms:created xsi:type="dcterms:W3CDTF">2022-12-07T12:11:31Z</dcterms:created>
  <dcterms:modified xsi:type="dcterms:W3CDTF">2023-08-08T07:57:41Z</dcterms:modified>
</cp:coreProperties>
</file>