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92" r:id="rId5"/>
    <p:sldId id="290" r:id="rId6"/>
    <p:sldId id="294" r:id="rId7"/>
    <p:sldId id="295" r:id="rId8"/>
    <p:sldId id="296" r:id="rId9"/>
    <p:sldId id="297" r:id="rId10"/>
    <p:sldId id="306" r:id="rId11"/>
    <p:sldId id="305" r:id="rId12"/>
    <p:sldId id="298" r:id="rId13"/>
    <p:sldId id="299" r:id="rId14"/>
    <p:sldId id="300" r:id="rId15"/>
    <p:sldId id="301" r:id="rId16"/>
    <p:sldId id="302" r:id="rId17"/>
    <p:sldId id="303" r:id="rId18"/>
    <p:sldId id="269" r:id="rId19"/>
    <p:sldId id="270" r:id="rId20"/>
    <p:sldId id="304" r:id="rId21"/>
    <p:sldId id="280" r:id="rId22"/>
    <p:sldId id="281" r:id="rId23"/>
    <p:sldId id="282" r:id="rId24"/>
    <p:sldId id="283" r:id="rId25"/>
    <p:sldId id="289" r:id="rId26"/>
    <p:sldId id="26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C68E9ADD-E3C8-43DF-A18A-5EFA8DAB4065}" type="datetimeFigureOut">
              <a:rPr lang="en-US" smtClean="0"/>
              <a:pPr/>
              <a:t>09-Jun-22</a:t>
            </a:fld>
            <a:endParaRPr lang="en-IN"/>
          </a:p>
        </p:txBody>
      </p:sp>
      <p:sp>
        <p:nvSpPr>
          <p:cNvPr id="20" name="Footer Placeholder 19"/>
          <p:cNvSpPr>
            <a:spLocks noGrp="1"/>
          </p:cNvSpPr>
          <p:nvPr>
            <p:ph type="ftr" sz="quarter" idx="11"/>
          </p:nvPr>
        </p:nvSpPr>
        <p:spPr/>
        <p:txBody>
          <a:bodyPr/>
          <a:lstStyle>
            <a:extLst/>
          </a:lstStyle>
          <a:p>
            <a:endParaRPr lang="en-IN"/>
          </a:p>
        </p:txBody>
      </p:sp>
      <p:sp>
        <p:nvSpPr>
          <p:cNvPr id="10" name="Slide Number Placeholder 9"/>
          <p:cNvSpPr>
            <a:spLocks noGrp="1"/>
          </p:cNvSpPr>
          <p:nvPr>
            <p:ph type="sldNum" sz="quarter" idx="12"/>
          </p:nvPr>
        </p:nvSpPr>
        <p:spPr/>
        <p:txBody>
          <a:bodyPr/>
          <a:lstStyle>
            <a:extLst/>
          </a:lstStyle>
          <a:p>
            <a:fld id="{A366982D-D532-417F-BE75-BA5F7F8C5B6C}" type="slidenum">
              <a:rPr lang="en-IN" smtClean="0"/>
              <a:pPr/>
              <a:t>‹#›</a:t>
            </a:fld>
            <a:endParaRPr lang="en-IN"/>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68E9ADD-E3C8-43DF-A18A-5EFA8DAB4065}" type="datetimeFigureOut">
              <a:rPr lang="en-US" smtClean="0"/>
              <a:pPr/>
              <a:t>09-Jun-22</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A366982D-D532-417F-BE75-BA5F7F8C5B6C}"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68E9ADD-E3C8-43DF-A18A-5EFA8DAB4065}" type="datetimeFigureOut">
              <a:rPr lang="en-US" smtClean="0"/>
              <a:pPr/>
              <a:t>09-Jun-22</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A366982D-D532-417F-BE75-BA5F7F8C5B6C}"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68E9ADD-E3C8-43DF-A18A-5EFA8DAB4065}" type="datetimeFigureOut">
              <a:rPr lang="en-US" smtClean="0"/>
              <a:pPr/>
              <a:t>09-Jun-22</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A366982D-D532-417F-BE75-BA5F7F8C5B6C}"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68E9ADD-E3C8-43DF-A18A-5EFA8DAB4065}" type="datetimeFigureOut">
              <a:rPr lang="en-US" smtClean="0"/>
              <a:pPr/>
              <a:t>09-Jun-22</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A366982D-D532-417F-BE75-BA5F7F8C5B6C}" type="slidenum">
              <a:rPr lang="en-IN" smtClean="0"/>
              <a:pPr/>
              <a:t>‹#›</a:t>
            </a:fld>
            <a:endParaRPr lang="en-IN"/>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68E9ADD-E3C8-43DF-A18A-5EFA8DAB4065}" type="datetimeFigureOut">
              <a:rPr lang="en-US" smtClean="0"/>
              <a:pPr/>
              <a:t>09-Jun-22</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A366982D-D532-417F-BE75-BA5F7F8C5B6C}"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68E9ADD-E3C8-43DF-A18A-5EFA8DAB4065}" type="datetimeFigureOut">
              <a:rPr lang="en-US" smtClean="0"/>
              <a:pPr/>
              <a:t>09-Jun-22</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A366982D-D532-417F-BE75-BA5F7F8C5B6C}"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68E9ADD-E3C8-43DF-A18A-5EFA8DAB4065}" type="datetimeFigureOut">
              <a:rPr lang="en-US" smtClean="0"/>
              <a:pPr/>
              <a:t>09-Jun-22</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A366982D-D532-417F-BE75-BA5F7F8C5B6C}"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C68E9ADD-E3C8-43DF-A18A-5EFA8DAB4065}" type="datetimeFigureOut">
              <a:rPr lang="en-US" smtClean="0"/>
              <a:pPr/>
              <a:t>09-Jun-22</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A366982D-D532-417F-BE75-BA5F7F8C5B6C}" type="slidenum">
              <a:rPr lang="en-IN" smtClean="0"/>
              <a:pPr/>
              <a:t>‹#›</a:t>
            </a:fld>
            <a:endParaRPr lang="en-IN"/>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68E9ADD-E3C8-43DF-A18A-5EFA8DAB4065}" type="datetimeFigureOut">
              <a:rPr lang="en-US" smtClean="0"/>
              <a:pPr/>
              <a:t>09-Jun-22</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A366982D-D532-417F-BE75-BA5F7F8C5B6C}"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C68E9ADD-E3C8-43DF-A18A-5EFA8DAB4065}" type="datetimeFigureOut">
              <a:rPr lang="en-US" smtClean="0"/>
              <a:pPr/>
              <a:t>09-Jun-22</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A366982D-D532-417F-BE75-BA5F7F8C5B6C}" type="slidenum">
              <a:rPr lang="en-IN" smtClean="0"/>
              <a:pPr/>
              <a:t>‹#›</a:t>
            </a:fld>
            <a:endParaRPr lang="en-IN"/>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68E9ADD-E3C8-43DF-A18A-5EFA8DAB4065}" type="datetimeFigureOut">
              <a:rPr lang="en-US" smtClean="0"/>
              <a:pPr/>
              <a:t>09-Jun-22</a:t>
            </a:fld>
            <a:endParaRPr lang="en-IN"/>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IN"/>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366982D-D532-417F-BE75-BA5F7F8C5B6C}" type="slidenum">
              <a:rPr lang="en-IN" smtClean="0"/>
              <a:pPr/>
              <a:t>‹#›</a:t>
            </a:fld>
            <a:endParaRPr lang="en-IN"/>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1219200"/>
            <a:ext cx="6705600" cy="1981200"/>
          </a:xfrm>
          <a:solidFill>
            <a:schemeClr val="bg2"/>
          </a:solidFill>
        </p:spPr>
        <p:txBody>
          <a:bodyPr>
            <a:normAutofit fontScale="90000"/>
          </a:bodyPr>
          <a:lstStyle/>
          <a:p>
            <a:r>
              <a:rPr lang="en-US" b="1" dirty="0" smtClean="0">
                <a:solidFill>
                  <a:schemeClr val="accent4"/>
                </a:solidFill>
              </a:rPr>
              <a:t>Research in Folk/Comparative Literature</a:t>
            </a:r>
            <a:r>
              <a:rPr lang="en-US" dirty="0" smtClean="0">
                <a:solidFill>
                  <a:schemeClr val="accent4"/>
                </a:solidFill>
              </a:rPr>
              <a:t>: </a:t>
            </a:r>
            <a:r>
              <a:rPr lang="en-US" sz="3100" b="1" i="1" dirty="0" smtClean="0">
                <a:solidFill>
                  <a:schemeClr val="bg2">
                    <a:lumMod val="25000"/>
                  </a:schemeClr>
                </a:solidFill>
              </a:rPr>
              <a:t>Some New Avenues</a:t>
            </a:r>
            <a:endParaRPr lang="en-IN" sz="5300" b="1" i="1" dirty="0">
              <a:solidFill>
                <a:schemeClr val="bg2">
                  <a:lumMod val="25000"/>
                </a:schemeClr>
              </a:solidFill>
            </a:endParaRPr>
          </a:p>
        </p:txBody>
      </p:sp>
      <p:sp>
        <p:nvSpPr>
          <p:cNvPr id="3" name="Subtitle 2"/>
          <p:cNvSpPr>
            <a:spLocks noGrp="1"/>
          </p:cNvSpPr>
          <p:nvPr>
            <p:ph type="subTitle" idx="1"/>
          </p:nvPr>
        </p:nvSpPr>
        <p:spPr>
          <a:xfrm>
            <a:off x="4267200" y="4191000"/>
            <a:ext cx="4419600" cy="1905000"/>
          </a:xfrm>
          <a:solidFill>
            <a:schemeClr val="accent3">
              <a:lumMod val="20000"/>
              <a:lumOff val="80000"/>
            </a:schemeClr>
          </a:solidFill>
        </p:spPr>
        <p:txBody>
          <a:bodyPr>
            <a:noAutofit/>
          </a:bodyPr>
          <a:lstStyle/>
          <a:p>
            <a:pPr algn="just"/>
            <a:r>
              <a:rPr lang="en-US" sz="2400" dirty="0" smtClean="0">
                <a:solidFill>
                  <a:schemeClr val="tx1"/>
                </a:solidFill>
                <a:latin typeface="Baskerville Old Face" pitchFamily="18" charset="0"/>
              </a:rPr>
              <a:t>By: Dr </a:t>
            </a:r>
            <a:r>
              <a:rPr lang="en-US" sz="2400" dirty="0" err="1" smtClean="0">
                <a:solidFill>
                  <a:schemeClr val="tx1"/>
                </a:solidFill>
                <a:latin typeface="Baskerville Old Face" pitchFamily="18" charset="0"/>
              </a:rPr>
              <a:t>Madhu</a:t>
            </a:r>
            <a:r>
              <a:rPr lang="en-US" sz="2400" dirty="0" smtClean="0">
                <a:solidFill>
                  <a:schemeClr val="tx1"/>
                </a:solidFill>
                <a:latin typeface="Baskerville Old Face" pitchFamily="18" charset="0"/>
              </a:rPr>
              <a:t> </a:t>
            </a:r>
            <a:r>
              <a:rPr lang="en-US" sz="2400" dirty="0" err="1" smtClean="0">
                <a:solidFill>
                  <a:schemeClr val="tx1"/>
                </a:solidFill>
                <a:latin typeface="Baskerville Old Face" pitchFamily="18" charset="0"/>
              </a:rPr>
              <a:t>Kamra</a:t>
            </a:r>
            <a:endParaRPr lang="en-US" sz="2400" dirty="0" smtClean="0">
              <a:solidFill>
                <a:schemeClr val="tx1"/>
              </a:solidFill>
              <a:latin typeface="Baskerville Old Face" pitchFamily="18" charset="0"/>
            </a:endParaRPr>
          </a:p>
          <a:p>
            <a:pPr algn="just"/>
            <a:r>
              <a:rPr lang="en-US" sz="2400" dirty="0" smtClean="0">
                <a:solidFill>
                  <a:schemeClr val="tx1"/>
                </a:solidFill>
                <a:latin typeface="Baskerville Old Face" pitchFamily="18" charset="0"/>
              </a:rPr>
              <a:t>Head, Dept. of English </a:t>
            </a:r>
          </a:p>
          <a:p>
            <a:pPr algn="just"/>
            <a:r>
              <a:rPr lang="en-US" sz="2400" dirty="0" err="1" smtClean="0">
                <a:solidFill>
                  <a:schemeClr val="tx1"/>
                </a:solidFill>
                <a:latin typeface="Baskerville Old Face" pitchFamily="18" charset="0"/>
              </a:rPr>
              <a:t>Durga</a:t>
            </a:r>
            <a:r>
              <a:rPr lang="en-US" sz="2400" dirty="0" smtClean="0">
                <a:solidFill>
                  <a:schemeClr val="tx1"/>
                </a:solidFill>
                <a:latin typeface="Baskerville Old Face" pitchFamily="18" charset="0"/>
              </a:rPr>
              <a:t> Mahavidyalaya</a:t>
            </a:r>
          </a:p>
          <a:p>
            <a:pPr algn="just"/>
            <a:r>
              <a:rPr lang="en-US" sz="2400" dirty="0" smtClean="0">
                <a:solidFill>
                  <a:schemeClr val="tx1"/>
                </a:solidFill>
                <a:latin typeface="Baskerville Old Face" pitchFamily="18" charset="0"/>
              </a:rPr>
              <a:t>Raipur (C.G.)</a:t>
            </a:r>
            <a:endParaRPr lang="en-IN" sz="2400" dirty="0">
              <a:solidFill>
                <a:schemeClr val="tx1"/>
              </a:solidFill>
              <a:latin typeface="Baskerville Old Fac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20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2000"/>
                                        <p:tgtEl>
                                          <p:spTgt spid="3">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2000"/>
                                        <p:tgtEl>
                                          <p:spTgt spid="3">
                                            <p:txEl>
                                              <p:pRg st="2" end="2"/>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457200"/>
            <a:ext cx="8153400" cy="5943600"/>
          </a:xfrm>
          <a:solidFill>
            <a:schemeClr val="accent2">
              <a:lumMod val="40000"/>
              <a:lumOff val="60000"/>
            </a:schemeClr>
          </a:solidFill>
          <a:ln w="3175">
            <a:solidFill>
              <a:schemeClr val="tx1"/>
            </a:solidFill>
          </a:ln>
        </p:spPr>
        <p:txBody>
          <a:bodyPr>
            <a:noAutofit/>
          </a:bodyPr>
          <a:lstStyle/>
          <a:p>
            <a:pPr algn="just">
              <a:lnSpc>
                <a:spcPct val="150000"/>
              </a:lnSpc>
            </a:pPr>
            <a:r>
              <a:rPr lang="en-US" sz="1900" dirty="0" smtClean="0">
                <a:solidFill>
                  <a:schemeClr val="tx1"/>
                </a:solidFill>
              </a:rPr>
              <a:t>  Sapir Whorf </a:t>
            </a:r>
            <a:r>
              <a:rPr lang="en-US" sz="1900" dirty="0" err="1" smtClean="0">
                <a:solidFill>
                  <a:schemeClr val="tx1"/>
                </a:solidFill>
              </a:rPr>
              <a:t>emphasise</a:t>
            </a:r>
            <a:r>
              <a:rPr lang="en-US" sz="1900" dirty="0" smtClean="0">
                <a:solidFill>
                  <a:schemeClr val="tx1"/>
                </a:solidFill>
              </a:rPr>
              <a:t> the demand as – </a:t>
            </a:r>
          </a:p>
          <a:p>
            <a:pPr algn="just">
              <a:lnSpc>
                <a:spcPct val="150000"/>
              </a:lnSpc>
            </a:pPr>
            <a:r>
              <a:rPr lang="en-US" sz="1900" dirty="0" smtClean="0">
                <a:solidFill>
                  <a:schemeClr val="tx1"/>
                </a:solidFill>
              </a:rPr>
              <a:t>No two languages are ever sufficiently similar to be considered as representing the same social reality. The worlds in which different societies live are distinct worlds, not merely the same world with different labels attached.</a:t>
            </a:r>
          </a:p>
          <a:p>
            <a:pPr algn="just">
              <a:lnSpc>
                <a:spcPct val="150000"/>
              </a:lnSpc>
            </a:pPr>
            <a:r>
              <a:rPr lang="en-US" sz="1900" dirty="0" smtClean="0">
                <a:solidFill>
                  <a:schemeClr val="tx1"/>
                </a:solidFill>
              </a:rPr>
              <a:t>			(culture language and personality 1956)</a:t>
            </a:r>
            <a:endParaRPr lang="en-IN" sz="19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slide(fromBottom)">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slide(fromBottom)">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lide(fromBottom)">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slide(fromBottom)">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In simple terms</a:t>
            </a:r>
            <a:endParaRPr lang="en-IN" sz="3200" b="1" dirty="0">
              <a:solidFill>
                <a:schemeClr val="bg1"/>
              </a:solidFill>
            </a:endParaRPr>
          </a:p>
        </p:txBody>
      </p:sp>
      <p:sp>
        <p:nvSpPr>
          <p:cNvPr id="3" name="Subtitle 2"/>
          <p:cNvSpPr>
            <a:spLocks noGrp="1"/>
          </p:cNvSpPr>
          <p:nvPr>
            <p:ph type="subTitle" idx="1"/>
          </p:nvPr>
        </p:nvSpPr>
        <p:spPr>
          <a:xfrm>
            <a:off x="457200" y="1828800"/>
            <a:ext cx="8153400" cy="4572000"/>
          </a:xfrm>
          <a:solidFill>
            <a:schemeClr val="accent2">
              <a:lumMod val="40000"/>
              <a:lumOff val="60000"/>
            </a:schemeClr>
          </a:solidFill>
          <a:ln w="3175">
            <a:solidFill>
              <a:schemeClr val="tx1"/>
            </a:solidFill>
          </a:ln>
        </p:spPr>
        <p:txBody>
          <a:bodyPr>
            <a:noAutofit/>
          </a:bodyPr>
          <a:lstStyle/>
          <a:p>
            <a:pPr algn="just">
              <a:lnSpc>
                <a:spcPct val="150000"/>
              </a:lnSpc>
              <a:buFont typeface="Wingdings" pitchFamily="2" charset="2"/>
              <a:buChar char="v"/>
            </a:pPr>
            <a:r>
              <a:rPr lang="en-US" sz="1900" dirty="0" smtClean="0">
                <a:solidFill>
                  <a:schemeClr val="tx1"/>
                </a:solidFill>
              </a:rPr>
              <a:t> Comparative literature focuses on two literary texts compared </a:t>
            </a:r>
          </a:p>
          <a:p>
            <a:pPr algn="just">
              <a:lnSpc>
                <a:spcPct val="150000"/>
              </a:lnSpc>
              <a:buFont typeface="Wingdings" pitchFamily="2" charset="2"/>
              <a:buChar char="v"/>
            </a:pPr>
            <a:r>
              <a:rPr lang="en-US" sz="1900" dirty="0" smtClean="0">
                <a:solidFill>
                  <a:schemeClr val="tx1"/>
                </a:solidFill>
              </a:rPr>
              <a:t> Texts could be of similar or dissimilar areas/forms/Trends</a:t>
            </a:r>
          </a:p>
          <a:p>
            <a:pPr algn="just">
              <a:lnSpc>
                <a:spcPct val="150000"/>
              </a:lnSpc>
              <a:buFont typeface="Wingdings" pitchFamily="2" charset="2"/>
              <a:buChar char="v"/>
            </a:pPr>
            <a:r>
              <a:rPr lang="en-US" sz="1900" dirty="0" smtClean="0">
                <a:solidFill>
                  <a:schemeClr val="tx1"/>
                </a:solidFill>
              </a:rPr>
              <a:t> Compares literary texts in more than one language whereby recognises the </a:t>
            </a:r>
          </a:p>
          <a:p>
            <a:pPr algn="just">
              <a:lnSpc>
                <a:spcPct val="150000"/>
              </a:lnSpc>
            </a:pPr>
            <a:r>
              <a:rPr lang="en-US" sz="1900" dirty="0" smtClean="0">
                <a:solidFill>
                  <a:schemeClr val="tx1"/>
                </a:solidFill>
              </a:rPr>
              <a:t>   qualities of a text more extensively.</a:t>
            </a:r>
          </a:p>
          <a:p>
            <a:pPr algn="just">
              <a:lnSpc>
                <a:spcPct val="150000"/>
              </a:lnSpc>
              <a:buFont typeface="Wingdings" pitchFamily="2" charset="2"/>
              <a:buChar char="v"/>
            </a:pPr>
            <a:r>
              <a:rPr lang="en-US" sz="1900" dirty="0" smtClean="0">
                <a:solidFill>
                  <a:schemeClr val="tx1"/>
                </a:solidFill>
              </a:rPr>
              <a:t> Uses investigation of – </a:t>
            </a:r>
          </a:p>
          <a:p>
            <a:pPr lvl="2" algn="just">
              <a:lnSpc>
                <a:spcPct val="150000"/>
              </a:lnSpc>
              <a:buFont typeface="Wingdings" pitchFamily="2" charset="2"/>
              <a:buChar char="Ø"/>
            </a:pPr>
            <a:r>
              <a:rPr lang="en-US" sz="2000" dirty="0" smtClean="0">
                <a:solidFill>
                  <a:schemeClr val="tx1"/>
                </a:solidFill>
              </a:rPr>
              <a:t>Contrasts </a:t>
            </a:r>
          </a:p>
          <a:p>
            <a:pPr lvl="2" algn="just">
              <a:lnSpc>
                <a:spcPct val="150000"/>
              </a:lnSpc>
              <a:buFont typeface="Wingdings" pitchFamily="2" charset="2"/>
              <a:buChar char="Ø"/>
            </a:pPr>
            <a:r>
              <a:rPr lang="en-US" sz="2000" dirty="0" smtClean="0">
                <a:solidFill>
                  <a:schemeClr val="tx1"/>
                </a:solidFill>
              </a:rPr>
              <a:t>Analogy </a:t>
            </a:r>
          </a:p>
          <a:p>
            <a:pPr lvl="2" algn="just">
              <a:lnSpc>
                <a:spcPct val="150000"/>
              </a:lnSpc>
              <a:buFont typeface="Wingdings" pitchFamily="2" charset="2"/>
              <a:buChar char="Ø"/>
            </a:pPr>
            <a:r>
              <a:rPr lang="en-US" sz="2000" dirty="0" smtClean="0">
                <a:solidFill>
                  <a:schemeClr val="tx1"/>
                </a:solidFill>
              </a:rPr>
              <a:t>Influence </a:t>
            </a:r>
          </a:p>
          <a:p>
            <a:pPr lvl="2" algn="just">
              <a:lnSpc>
                <a:spcPct val="150000"/>
              </a:lnSpc>
              <a:buFont typeface="Wingdings" pitchFamily="2" charset="2"/>
              <a:buChar char="Ø"/>
            </a:pPr>
            <a:r>
              <a:rPr lang="en-US" sz="2000" dirty="0" smtClean="0">
                <a:solidFill>
                  <a:schemeClr val="tx1"/>
                </a:solidFill>
              </a:rPr>
              <a:t>communication</a:t>
            </a:r>
            <a:endParaRPr lang="en-IN" sz="20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slide(fromBottom)">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slide(fromBottom)">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slide(fromBottom)">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slide(fromBottom)">
                                      <p:cBhvr>
                                        <p:cTn id="39" dur="500"/>
                                        <p:tgtEl>
                                          <p:spTgt spid="3">
                                            <p:txEl>
                                              <p:pRg st="4" end="4"/>
                                            </p:txEl>
                                          </p:spTgt>
                                        </p:tgtEl>
                                      </p:cBhvr>
                                    </p:animEffect>
                                  </p:childTnLst>
                                </p:cTn>
                              </p:par>
                              <p:par>
                                <p:cTn id="40" presetID="12" presetClass="entr" presetSubtype="4" fill="hold" grpId="0" nodeType="with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slide(fromBottom)">
                                      <p:cBhvr>
                                        <p:cTn id="42" dur="500"/>
                                        <p:tgtEl>
                                          <p:spTgt spid="3">
                                            <p:txEl>
                                              <p:pRg st="5" end="5"/>
                                            </p:txEl>
                                          </p:spTgt>
                                        </p:tgtEl>
                                      </p:cBhvr>
                                    </p:animEffect>
                                  </p:childTnLst>
                                </p:cTn>
                              </p:par>
                              <p:par>
                                <p:cTn id="43" presetID="12" presetClass="entr" presetSubtype="4" fill="hold" grpId="0"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slide(fromBottom)">
                                      <p:cBhvr>
                                        <p:cTn id="45" dur="500"/>
                                        <p:tgtEl>
                                          <p:spTgt spid="3">
                                            <p:txEl>
                                              <p:pRg st="6" end="6"/>
                                            </p:txEl>
                                          </p:spTgt>
                                        </p:tgtEl>
                                      </p:cBhvr>
                                    </p:animEffect>
                                  </p:childTnLst>
                                </p:cTn>
                              </p:par>
                              <p:par>
                                <p:cTn id="46" presetID="12" presetClass="entr" presetSubtype="4" fill="hold" grpId="0" nodeType="with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slide(fromBottom)">
                                      <p:cBhvr>
                                        <p:cTn id="48" dur="500"/>
                                        <p:tgtEl>
                                          <p:spTgt spid="3">
                                            <p:txEl>
                                              <p:pRg st="7" end="7"/>
                                            </p:txEl>
                                          </p:spTgt>
                                        </p:tgtEl>
                                      </p:cBhvr>
                                    </p:animEffect>
                                  </p:childTnLst>
                                </p:cTn>
                              </p:par>
                              <p:par>
                                <p:cTn id="49" presetID="12" presetClass="entr" presetSubtype="4" fill="hold" grpId="0"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slide(fromBottom)">
                                      <p:cBhvr>
                                        <p:cTn id="5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Profits of Comparative Literature</a:t>
            </a:r>
            <a:endParaRPr lang="en-IN" sz="3200" b="1" dirty="0">
              <a:solidFill>
                <a:schemeClr val="bg1"/>
              </a:solidFill>
            </a:endParaRPr>
          </a:p>
        </p:txBody>
      </p:sp>
      <p:sp>
        <p:nvSpPr>
          <p:cNvPr id="3" name="Subtitle 2"/>
          <p:cNvSpPr>
            <a:spLocks noGrp="1"/>
          </p:cNvSpPr>
          <p:nvPr>
            <p:ph type="subTitle" idx="1"/>
          </p:nvPr>
        </p:nvSpPr>
        <p:spPr>
          <a:xfrm>
            <a:off x="457200" y="1828800"/>
            <a:ext cx="8153400" cy="4572000"/>
          </a:xfrm>
          <a:solidFill>
            <a:schemeClr val="accent2">
              <a:lumMod val="40000"/>
              <a:lumOff val="60000"/>
            </a:schemeClr>
          </a:solidFill>
          <a:ln w="3175">
            <a:solidFill>
              <a:schemeClr val="tx1"/>
            </a:solidFill>
          </a:ln>
        </p:spPr>
        <p:txBody>
          <a:bodyPr>
            <a:noAutofit/>
          </a:bodyPr>
          <a:lstStyle/>
          <a:p>
            <a:pPr algn="just">
              <a:lnSpc>
                <a:spcPct val="150000"/>
              </a:lnSpc>
              <a:buFont typeface="Wingdings" pitchFamily="2" charset="2"/>
              <a:buChar char="v"/>
            </a:pPr>
            <a:r>
              <a:rPr lang="en-US" sz="1900" dirty="0" smtClean="0">
                <a:solidFill>
                  <a:schemeClr val="tx1"/>
                </a:solidFill>
              </a:rPr>
              <a:t> Overcomes the division between “the West” and “the Rest”</a:t>
            </a:r>
          </a:p>
          <a:p>
            <a:pPr algn="just">
              <a:lnSpc>
                <a:spcPct val="150000"/>
              </a:lnSpc>
              <a:buFont typeface="Wingdings" pitchFamily="2" charset="2"/>
              <a:buChar char="v"/>
            </a:pPr>
            <a:r>
              <a:rPr lang="en-US" sz="1900" dirty="0" smtClean="0">
                <a:solidFill>
                  <a:schemeClr val="tx1"/>
                </a:solidFill>
              </a:rPr>
              <a:t> Traces the transformation and changes of literary genre and texts across time </a:t>
            </a:r>
          </a:p>
          <a:p>
            <a:pPr algn="just">
              <a:lnSpc>
                <a:spcPct val="150000"/>
              </a:lnSpc>
            </a:pPr>
            <a:r>
              <a:rPr lang="en-US" sz="1900" dirty="0" smtClean="0">
                <a:solidFill>
                  <a:schemeClr val="tx1"/>
                </a:solidFill>
              </a:rPr>
              <a:t>   and space.</a:t>
            </a:r>
          </a:p>
          <a:p>
            <a:pPr algn="just">
              <a:lnSpc>
                <a:spcPct val="150000"/>
              </a:lnSpc>
              <a:buFont typeface="Wingdings" pitchFamily="2" charset="2"/>
              <a:buChar char="v"/>
            </a:pPr>
            <a:r>
              <a:rPr lang="en-US" sz="1900" dirty="0" smtClean="0">
                <a:solidFill>
                  <a:schemeClr val="tx1"/>
                </a:solidFill>
              </a:rPr>
              <a:t> Introduces students to the global diversity and literary forms.</a:t>
            </a:r>
          </a:p>
          <a:p>
            <a:pPr algn="just">
              <a:lnSpc>
                <a:spcPct val="150000"/>
              </a:lnSpc>
              <a:buFont typeface="Wingdings" pitchFamily="2" charset="2"/>
              <a:buChar char="v"/>
            </a:pPr>
            <a:r>
              <a:rPr lang="en-US" sz="1900" dirty="0" smtClean="0">
                <a:solidFill>
                  <a:schemeClr val="tx1"/>
                </a:solidFill>
              </a:rPr>
              <a:t> Its flexibility </a:t>
            </a:r>
            <a:endParaRPr 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slide(fromBottom)">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slide(fromBottom)">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slide(fromBottom)">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slide(fromBottom)">
                                      <p:cBhvr>
                                        <p:cTn id="3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Field of Studies</a:t>
            </a:r>
            <a:endParaRPr lang="en-IN" sz="3200" b="1" dirty="0">
              <a:solidFill>
                <a:schemeClr val="bg1"/>
              </a:solidFill>
            </a:endParaRPr>
          </a:p>
        </p:txBody>
      </p:sp>
      <p:sp>
        <p:nvSpPr>
          <p:cNvPr id="3" name="Subtitle 2"/>
          <p:cNvSpPr>
            <a:spLocks noGrp="1"/>
          </p:cNvSpPr>
          <p:nvPr>
            <p:ph type="subTitle" idx="1"/>
          </p:nvPr>
        </p:nvSpPr>
        <p:spPr>
          <a:xfrm>
            <a:off x="457200" y="1600200"/>
            <a:ext cx="8153400" cy="5029200"/>
          </a:xfrm>
          <a:solidFill>
            <a:schemeClr val="accent2">
              <a:lumMod val="40000"/>
              <a:lumOff val="60000"/>
            </a:schemeClr>
          </a:solidFill>
          <a:ln w="3175">
            <a:solidFill>
              <a:schemeClr val="tx1"/>
            </a:solidFill>
          </a:ln>
        </p:spPr>
        <p:txBody>
          <a:bodyPr>
            <a:noAutofit/>
          </a:bodyPr>
          <a:lstStyle/>
          <a:p>
            <a:pPr algn="just">
              <a:lnSpc>
                <a:spcPct val="150000"/>
              </a:lnSpc>
              <a:buFont typeface="Wingdings" pitchFamily="2" charset="2"/>
              <a:buChar char="v"/>
            </a:pPr>
            <a:r>
              <a:rPr lang="en-US" sz="2400" b="1" dirty="0" smtClean="0">
                <a:solidFill>
                  <a:schemeClr val="tx1"/>
                </a:solidFill>
              </a:rPr>
              <a:t> French School</a:t>
            </a:r>
          </a:p>
          <a:p>
            <a:pPr algn="just">
              <a:lnSpc>
                <a:spcPct val="150000"/>
              </a:lnSpc>
            </a:pPr>
            <a:r>
              <a:rPr lang="en-US" sz="2200" dirty="0" smtClean="0">
                <a:solidFill>
                  <a:schemeClr val="tx1"/>
                </a:solidFill>
              </a:rPr>
              <a:t>	Literary schools and genres</a:t>
            </a:r>
          </a:p>
          <a:p>
            <a:pPr algn="just">
              <a:lnSpc>
                <a:spcPct val="150000"/>
              </a:lnSpc>
            </a:pPr>
            <a:r>
              <a:rPr lang="en-US" sz="2200" dirty="0" smtClean="0">
                <a:solidFill>
                  <a:schemeClr val="tx1"/>
                </a:solidFill>
              </a:rPr>
              <a:t>	Ideological Echoes</a:t>
            </a:r>
          </a:p>
          <a:p>
            <a:pPr algn="just">
              <a:lnSpc>
                <a:spcPct val="150000"/>
              </a:lnSpc>
            </a:pPr>
            <a:r>
              <a:rPr lang="en-US" sz="2200" dirty="0" smtClean="0">
                <a:solidFill>
                  <a:schemeClr val="tx1"/>
                </a:solidFill>
              </a:rPr>
              <a:t>	Image echoes</a:t>
            </a:r>
          </a:p>
          <a:p>
            <a:pPr algn="just">
              <a:lnSpc>
                <a:spcPct val="150000"/>
              </a:lnSpc>
            </a:pPr>
            <a:r>
              <a:rPr lang="en-US" sz="2200" dirty="0" smtClean="0">
                <a:solidFill>
                  <a:schemeClr val="tx1"/>
                </a:solidFill>
              </a:rPr>
              <a:t>	Verbal echoes</a:t>
            </a:r>
          </a:p>
          <a:p>
            <a:pPr algn="just">
              <a:lnSpc>
                <a:spcPct val="150000"/>
              </a:lnSpc>
            </a:pPr>
            <a:r>
              <a:rPr lang="en-US" sz="2200" dirty="0" smtClean="0">
                <a:solidFill>
                  <a:schemeClr val="tx1"/>
                </a:solidFill>
              </a:rPr>
              <a:t>	Human models and heroes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slide(fromBottom)">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slide(fromBottom)">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slide(fromBottom)">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slide(fromBottom)">
                                      <p:cBhvr>
                                        <p:cTn id="39" dur="500"/>
                                        <p:tgtEl>
                                          <p:spTgt spid="3">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slide(fromBottom)">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American School</a:t>
            </a:r>
            <a:endParaRPr lang="en-IN" sz="3200" b="1" dirty="0">
              <a:solidFill>
                <a:schemeClr val="bg1"/>
              </a:solidFill>
            </a:endParaRPr>
          </a:p>
        </p:txBody>
      </p:sp>
      <p:sp>
        <p:nvSpPr>
          <p:cNvPr id="3" name="Subtitle 2"/>
          <p:cNvSpPr>
            <a:spLocks noGrp="1"/>
          </p:cNvSpPr>
          <p:nvPr>
            <p:ph type="subTitle" idx="1"/>
          </p:nvPr>
        </p:nvSpPr>
        <p:spPr>
          <a:xfrm>
            <a:off x="457200" y="1676400"/>
            <a:ext cx="8153400" cy="5029200"/>
          </a:xfrm>
          <a:solidFill>
            <a:schemeClr val="accent2">
              <a:lumMod val="40000"/>
              <a:lumOff val="60000"/>
            </a:schemeClr>
          </a:solidFill>
          <a:ln w="3175">
            <a:solidFill>
              <a:schemeClr val="tx1"/>
            </a:solidFill>
          </a:ln>
        </p:spPr>
        <p:txBody>
          <a:bodyPr>
            <a:noAutofit/>
          </a:bodyPr>
          <a:lstStyle/>
          <a:p>
            <a:pPr algn="just">
              <a:lnSpc>
                <a:spcPct val="150000"/>
              </a:lnSpc>
              <a:buFont typeface="Wingdings" pitchFamily="2" charset="2"/>
              <a:buChar char="v"/>
            </a:pPr>
            <a:r>
              <a:rPr lang="en-US" sz="2400" dirty="0" smtClean="0">
                <a:solidFill>
                  <a:schemeClr val="tx1"/>
                </a:solidFill>
              </a:rPr>
              <a:t> Labels as</a:t>
            </a:r>
            <a:r>
              <a:rPr lang="en-US" sz="2200" dirty="0" smtClean="0">
                <a:solidFill>
                  <a:schemeClr val="tx1"/>
                </a:solidFill>
              </a:rPr>
              <a:t> </a:t>
            </a:r>
            <a:r>
              <a:rPr lang="en-US" sz="2200" b="1" dirty="0" smtClean="0">
                <a:solidFill>
                  <a:schemeClr val="tx1"/>
                </a:solidFill>
              </a:rPr>
              <a:t>Universal Cosmopolitanism</a:t>
            </a:r>
          </a:p>
          <a:p>
            <a:pPr algn="just">
              <a:lnSpc>
                <a:spcPct val="150000"/>
              </a:lnSpc>
              <a:buFont typeface="Wingdings" pitchFamily="2" charset="2"/>
              <a:buChar char="v"/>
            </a:pPr>
            <a:r>
              <a:rPr lang="en-US" sz="2200" dirty="0" smtClean="0">
                <a:solidFill>
                  <a:schemeClr val="tx1"/>
                </a:solidFill>
              </a:rPr>
              <a:t> Mainly two fields of study	</a:t>
            </a:r>
          </a:p>
          <a:p>
            <a:pPr lvl="4" algn="just">
              <a:lnSpc>
                <a:spcPct val="150000"/>
              </a:lnSpc>
              <a:buFont typeface="Wingdings" pitchFamily="2" charset="2"/>
              <a:buChar char="v"/>
            </a:pPr>
            <a:r>
              <a:rPr lang="en-US" dirty="0" smtClean="0">
                <a:solidFill>
                  <a:schemeClr val="tx1"/>
                </a:solidFill>
              </a:rPr>
              <a:t>Parallelism </a:t>
            </a:r>
          </a:p>
          <a:p>
            <a:pPr lvl="4" algn="just">
              <a:lnSpc>
                <a:spcPct val="150000"/>
              </a:lnSpc>
              <a:buFont typeface="Wingdings" pitchFamily="2" charset="2"/>
              <a:buChar char="v"/>
            </a:pPr>
            <a:r>
              <a:rPr lang="en-US" dirty="0" err="1" smtClean="0">
                <a:solidFill>
                  <a:schemeClr val="tx1"/>
                </a:solidFill>
              </a:rPr>
              <a:t>Intertextuality</a:t>
            </a:r>
            <a:r>
              <a:rPr lang="en-US" dirty="0" smtClean="0">
                <a:solidFill>
                  <a:schemeClr val="tx1"/>
                </a:solidFill>
              </a:rPr>
              <a:t> </a:t>
            </a:r>
            <a:endParaRPr lang="en-US" sz="4800" dirty="0" smtClean="0">
              <a:solidFill>
                <a:schemeClr val="tx1"/>
              </a:solidFill>
            </a:endParaRPr>
          </a:p>
          <a:p>
            <a:pPr algn="just">
              <a:lnSpc>
                <a:spcPct val="150000"/>
              </a:lnSpc>
            </a:pPr>
            <a:endParaRPr 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slide(fromBottom)">
                                      <p:cBhvr>
                                        <p:cTn id="24" dur="500"/>
                                        <p:tgtEl>
                                          <p:spTgt spid="3">
                                            <p:txEl>
                                              <p:pRg st="1" end="1"/>
                                            </p:txEl>
                                          </p:spTgt>
                                        </p:tgtEl>
                                      </p:cBhvr>
                                    </p:animEffect>
                                  </p:childTnLst>
                                </p:cTn>
                              </p:par>
                              <p:par>
                                <p:cTn id="25" presetID="12" presetClass="entr" presetSubtype="4" fill="hold" grpId="0"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slide(fromBottom)">
                                      <p:cBhvr>
                                        <p:cTn id="27" dur="500"/>
                                        <p:tgtEl>
                                          <p:spTgt spid="3">
                                            <p:txEl>
                                              <p:pRg st="2" end="2"/>
                                            </p:txEl>
                                          </p:spTgt>
                                        </p:tgtEl>
                                      </p:cBhvr>
                                    </p:animEffect>
                                  </p:childTnLst>
                                </p:cTn>
                              </p:par>
                              <p:par>
                                <p:cTn id="28" presetID="12" presetClass="entr" presetSubtype="4" fill="hold" grpId="0"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slide(fromBottom)">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Russian School</a:t>
            </a:r>
            <a:endParaRPr lang="en-IN" sz="3200" b="1" dirty="0">
              <a:solidFill>
                <a:schemeClr val="bg1"/>
              </a:solidFill>
            </a:endParaRPr>
          </a:p>
        </p:txBody>
      </p:sp>
      <p:sp>
        <p:nvSpPr>
          <p:cNvPr id="3" name="Subtitle 2"/>
          <p:cNvSpPr>
            <a:spLocks noGrp="1"/>
          </p:cNvSpPr>
          <p:nvPr>
            <p:ph type="subTitle" idx="1"/>
          </p:nvPr>
        </p:nvSpPr>
        <p:spPr>
          <a:xfrm>
            <a:off x="457200" y="1600200"/>
            <a:ext cx="8153400" cy="5029200"/>
          </a:xfrm>
          <a:solidFill>
            <a:schemeClr val="accent2">
              <a:lumMod val="40000"/>
              <a:lumOff val="60000"/>
            </a:schemeClr>
          </a:solidFill>
          <a:ln w="3175">
            <a:solidFill>
              <a:schemeClr val="tx1"/>
            </a:solidFill>
          </a:ln>
        </p:spPr>
        <p:txBody>
          <a:bodyPr>
            <a:noAutofit/>
          </a:bodyPr>
          <a:lstStyle/>
          <a:p>
            <a:pPr algn="just">
              <a:lnSpc>
                <a:spcPct val="150000"/>
              </a:lnSpc>
              <a:buFont typeface="Wingdings" pitchFamily="2" charset="2"/>
              <a:buChar char="v"/>
            </a:pPr>
            <a:r>
              <a:rPr lang="en-US" sz="2200" dirty="0" smtClean="0">
                <a:solidFill>
                  <a:schemeClr val="tx1"/>
                </a:solidFill>
              </a:rPr>
              <a:t> Russian School is  as </a:t>
            </a:r>
            <a:r>
              <a:rPr lang="en-US" sz="2200" b="1" dirty="0" smtClean="0">
                <a:solidFill>
                  <a:schemeClr val="tx1"/>
                </a:solidFill>
              </a:rPr>
              <a:t>E.G. </a:t>
            </a:r>
            <a:r>
              <a:rPr lang="en-US" sz="2200" b="1" dirty="0" err="1" smtClean="0">
                <a:solidFill>
                  <a:schemeClr val="tx1"/>
                </a:solidFill>
              </a:rPr>
              <a:t>Napokoeva</a:t>
            </a:r>
            <a:r>
              <a:rPr lang="en-US" sz="2200" b="1" dirty="0" smtClean="0">
                <a:solidFill>
                  <a:schemeClr val="tx1"/>
                </a:solidFill>
              </a:rPr>
              <a:t> called it “narrow </a:t>
            </a:r>
          </a:p>
          <a:p>
            <a:pPr algn="just">
              <a:lnSpc>
                <a:spcPct val="150000"/>
              </a:lnSpc>
            </a:pPr>
            <a:r>
              <a:rPr lang="en-US" sz="2200" b="1" dirty="0" smtClean="0">
                <a:solidFill>
                  <a:schemeClr val="tx1"/>
                </a:solidFill>
              </a:rPr>
              <a:t>   formalism”</a:t>
            </a:r>
          </a:p>
          <a:p>
            <a:pPr algn="just">
              <a:lnSpc>
                <a:spcPct val="150000"/>
              </a:lnSpc>
              <a:buFont typeface="Wingdings" pitchFamily="2" charset="2"/>
              <a:buChar char="v"/>
            </a:pPr>
            <a:r>
              <a:rPr lang="en-US" sz="2200" dirty="0" smtClean="0">
                <a:solidFill>
                  <a:schemeClr val="tx1"/>
                </a:solidFill>
              </a:rPr>
              <a:t> It is closely related with social and historic background </a:t>
            </a:r>
          </a:p>
          <a:p>
            <a:pPr algn="just">
              <a:lnSpc>
                <a:spcPct val="150000"/>
              </a:lnSpc>
            </a:pPr>
            <a:endParaRPr 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slide(fromBottom)">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slide(fromBottom)">
                                      <p:cBhvr>
                                        <p:cTn id="2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Defeating Complications </a:t>
            </a:r>
            <a:endParaRPr lang="en-IN" sz="3200" b="1" dirty="0">
              <a:solidFill>
                <a:schemeClr val="bg1"/>
              </a:solidFill>
            </a:endParaRPr>
          </a:p>
        </p:txBody>
      </p:sp>
      <p:sp>
        <p:nvSpPr>
          <p:cNvPr id="3" name="Subtitle 2"/>
          <p:cNvSpPr>
            <a:spLocks noGrp="1"/>
          </p:cNvSpPr>
          <p:nvPr>
            <p:ph type="subTitle" idx="1"/>
          </p:nvPr>
        </p:nvSpPr>
        <p:spPr>
          <a:xfrm>
            <a:off x="457200" y="1600200"/>
            <a:ext cx="8153400" cy="5029200"/>
          </a:xfrm>
          <a:solidFill>
            <a:schemeClr val="accent2">
              <a:lumMod val="40000"/>
              <a:lumOff val="60000"/>
            </a:schemeClr>
          </a:solidFill>
          <a:ln w="3175">
            <a:solidFill>
              <a:schemeClr val="tx1"/>
            </a:solidFill>
          </a:ln>
        </p:spPr>
        <p:txBody>
          <a:bodyPr>
            <a:noAutofit/>
          </a:bodyPr>
          <a:lstStyle/>
          <a:p>
            <a:pPr algn="just">
              <a:lnSpc>
                <a:spcPct val="150000"/>
              </a:lnSpc>
              <a:buFont typeface="Wingdings" pitchFamily="2" charset="2"/>
              <a:buChar char="v"/>
            </a:pPr>
            <a:r>
              <a:rPr lang="en-US" sz="2200" dirty="0" smtClean="0">
                <a:solidFill>
                  <a:schemeClr val="tx1"/>
                </a:solidFill>
              </a:rPr>
              <a:t> Comparative literature produces only and only a semantic dilemma.</a:t>
            </a:r>
          </a:p>
          <a:p>
            <a:pPr algn="just">
              <a:lnSpc>
                <a:spcPct val="150000"/>
              </a:lnSpc>
              <a:buFont typeface="Wingdings" pitchFamily="2" charset="2"/>
              <a:buChar char="v"/>
            </a:pPr>
            <a:r>
              <a:rPr lang="en-US" sz="2200" dirty="0" smtClean="0">
                <a:solidFill>
                  <a:schemeClr val="tx1"/>
                </a:solidFill>
              </a:rPr>
              <a:t> Because it studies </a:t>
            </a:r>
            <a:r>
              <a:rPr lang="en-US" sz="2200" dirty="0" smtClean="0">
                <a:solidFill>
                  <a:schemeClr val="tx1"/>
                </a:solidFill>
              </a:rPr>
              <a:t>first the </a:t>
            </a:r>
            <a:r>
              <a:rPr lang="en-US" sz="2200" dirty="0" smtClean="0">
                <a:solidFill>
                  <a:schemeClr val="tx1"/>
                </a:solidFill>
              </a:rPr>
              <a:t>basic meaning of a text and then the   </a:t>
            </a:r>
          </a:p>
          <a:p>
            <a:pPr algn="just">
              <a:lnSpc>
                <a:spcPct val="150000"/>
              </a:lnSpc>
            </a:pPr>
            <a:r>
              <a:rPr lang="en-US" sz="2200" dirty="0" smtClean="0">
                <a:solidFill>
                  <a:schemeClr val="tx1"/>
                </a:solidFill>
              </a:rPr>
              <a:t>  relational meaning, </a:t>
            </a:r>
            <a:r>
              <a:rPr lang="en-US" sz="2200" dirty="0" smtClean="0">
                <a:solidFill>
                  <a:schemeClr val="tx1"/>
                </a:solidFill>
              </a:rPr>
              <a:t> hence the </a:t>
            </a:r>
            <a:r>
              <a:rPr lang="en-US" sz="2200" dirty="0" smtClean="0">
                <a:solidFill>
                  <a:schemeClr val="tx1"/>
                </a:solidFill>
              </a:rPr>
              <a:t>sway of meaning becomes lopsided.</a:t>
            </a:r>
          </a:p>
          <a:p>
            <a:pPr algn="just">
              <a:lnSpc>
                <a:spcPct val="150000"/>
              </a:lnSpc>
              <a:buFont typeface="Wingdings" pitchFamily="2" charset="2"/>
              <a:buChar char="v"/>
            </a:pPr>
            <a:r>
              <a:rPr lang="en-US" sz="2200" dirty="0" smtClean="0">
                <a:solidFill>
                  <a:schemeClr val="tx1"/>
                </a:solidFill>
              </a:rPr>
              <a:t> According to Toshiko </a:t>
            </a:r>
            <a:r>
              <a:rPr lang="en-US" sz="2200" dirty="0" err="1" smtClean="0">
                <a:solidFill>
                  <a:schemeClr val="tx1"/>
                </a:solidFill>
              </a:rPr>
              <a:t>Izutsu</a:t>
            </a:r>
            <a:r>
              <a:rPr lang="en-US" sz="2200" dirty="0" smtClean="0">
                <a:solidFill>
                  <a:schemeClr val="tx1"/>
                </a:solidFill>
              </a:rPr>
              <a:t> –</a:t>
            </a:r>
          </a:p>
          <a:p>
            <a:pPr lvl="5" algn="just">
              <a:lnSpc>
                <a:spcPct val="150000"/>
              </a:lnSpc>
            </a:pPr>
            <a:r>
              <a:rPr lang="en-US" sz="1000" dirty="0" smtClean="0">
                <a:solidFill>
                  <a:schemeClr val="tx1"/>
                </a:solidFill>
              </a:rPr>
              <a:t>	</a:t>
            </a:r>
            <a:r>
              <a:rPr lang="en-US" dirty="0" smtClean="0">
                <a:solidFill>
                  <a:schemeClr val="tx1"/>
                </a:solidFill>
              </a:rPr>
              <a:t>“</a:t>
            </a:r>
            <a:r>
              <a:rPr lang="en-US" sz="1600" dirty="0" smtClean="0">
                <a:solidFill>
                  <a:schemeClr val="tx1"/>
                </a:solidFill>
              </a:rPr>
              <a:t>‘’</a:t>
            </a:r>
            <a:r>
              <a:rPr lang="en-US" sz="1800" dirty="0" smtClean="0">
                <a:solidFill>
                  <a:schemeClr val="tx1"/>
                </a:solidFill>
              </a:rPr>
              <a:t>Relational’ side of a word meaning requires a minute and careful investigation into the general cultural situation of the age and the people… For, after all, what we call the ‘relational’ meaning is nothing other than the concrete manifestation, or crystallization of the spirit of the culture…” </a:t>
            </a:r>
            <a:r>
              <a:rPr lang="en-US" sz="1600" dirty="0" smtClean="0">
                <a:solidFill>
                  <a:schemeClr val="tx1"/>
                </a:solidFill>
              </a:rPr>
              <a:t>(</a:t>
            </a:r>
            <a:r>
              <a:rPr lang="en-US" sz="1600" dirty="0" err="1" smtClean="0">
                <a:solidFill>
                  <a:schemeClr val="tx1"/>
                </a:solidFill>
              </a:rPr>
              <a:t>Izutsu</a:t>
            </a:r>
            <a:r>
              <a:rPr lang="en-US" sz="1600" dirty="0" smtClean="0">
                <a:solidFill>
                  <a:schemeClr val="tx1"/>
                </a:solidFill>
              </a:rPr>
              <a:t>, 1964)</a:t>
            </a:r>
            <a:endParaRPr lang="en-US" sz="800"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slide(fromBottom)">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slide(fromBottom)">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slide(fromBottom)">
                                      <p:cBhvr>
                                        <p:cTn id="34" dur="500"/>
                                        <p:tgtEl>
                                          <p:spTgt spid="3">
                                            <p:txEl>
                                              <p:pRg st="3" end="3"/>
                                            </p:txEl>
                                          </p:spTgt>
                                        </p:tgtEl>
                                      </p:cBhvr>
                                    </p:animEffect>
                                  </p:childTnLst>
                                </p:cTn>
                              </p:par>
                              <p:par>
                                <p:cTn id="35" presetID="12" presetClass="entr" presetSubtype="4" fill="hold" grpId="0"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slide(fromBottom)">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Folk in Myriad names</a:t>
            </a:r>
            <a:endParaRPr lang="en-IN" sz="3200" b="1" dirty="0">
              <a:solidFill>
                <a:schemeClr val="bg1"/>
              </a:solidFill>
            </a:endParaRPr>
          </a:p>
        </p:txBody>
      </p:sp>
      <p:sp>
        <p:nvSpPr>
          <p:cNvPr id="3" name="Subtitle 2"/>
          <p:cNvSpPr>
            <a:spLocks noGrp="1"/>
          </p:cNvSpPr>
          <p:nvPr>
            <p:ph type="subTitle" idx="1"/>
          </p:nvPr>
        </p:nvSpPr>
        <p:spPr>
          <a:xfrm>
            <a:off x="457200" y="1828800"/>
            <a:ext cx="8153400" cy="4572000"/>
          </a:xfrm>
          <a:solidFill>
            <a:schemeClr val="accent2">
              <a:lumMod val="40000"/>
              <a:lumOff val="60000"/>
            </a:schemeClr>
          </a:solidFill>
          <a:ln w="3175">
            <a:solidFill>
              <a:schemeClr val="tx1"/>
            </a:solidFill>
          </a:ln>
        </p:spPr>
        <p:txBody>
          <a:bodyPr>
            <a:noAutofit/>
          </a:bodyPr>
          <a:lstStyle/>
          <a:p>
            <a:pPr algn="just">
              <a:lnSpc>
                <a:spcPct val="150000"/>
              </a:lnSpc>
              <a:buFont typeface="Arial" pitchFamily="34" charset="0"/>
              <a:buChar char="•"/>
            </a:pPr>
            <a:endParaRPr lang="en-IN" sz="1900" dirty="0">
              <a:solidFill>
                <a:schemeClr val="tx1"/>
              </a:solidFill>
            </a:endParaRPr>
          </a:p>
        </p:txBody>
      </p:sp>
      <p:sp>
        <p:nvSpPr>
          <p:cNvPr id="4" name="Oval 3"/>
          <p:cNvSpPr/>
          <p:nvPr/>
        </p:nvSpPr>
        <p:spPr>
          <a:xfrm>
            <a:off x="1295400" y="2895600"/>
            <a:ext cx="1828800" cy="1371600"/>
          </a:xfrm>
          <a:prstGeom prst="ellipse">
            <a:avLst/>
          </a:prstGeom>
          <a:ln>
            <a:solidFill>
              <a:schemeClr val="accent2">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ct val="150000"/>
              </a:lnSpc>
            </a:pPr>
            <a:r>
              <a:rPr lang="en-US" dirty="0" err="1" smtClean="0">
                <a:solidFill>
                  <a:schemeClr val="tx1"/>
                </a:solidFill>
              </a:rPr>
              <a:t>Gramya</a:t>
            </a:r>
            <a:r>
              <a:rPr lang="en-US" dirty="0" smtClean="0">
                <a:solidFill>
                  <a:schemeClr val="tx1"/>
                </a:solidFill>
              </a:rPr>
              <a:t> </a:t>
            </a:r>
            <a:r>
              <a:rPr lang="en-US" dirty="0" err="1" smtClean="0">
                <a:solidFill>
                  <a:schemeClr val="tx1"/>
                </a:solidFill>
              </a:rPr>
              <a:t>Katha</a:t>
            </a:r>
            <a:r>
              <a:rPr lang="en-US" dirty="0" smtClean="0">
                <a:solidFill>
                  <a:schemeClr val="tx1"/>
                </a:solidFill>
              </a:rPr>
              <a:t> </a:t>
            </a:r>
            <a:r>
              <a:rPr lang="en-US" dirty="0" smtClean="0">
                <a:solidFill>
                  <a:schemeClr val="tx1"/>
                </a:solidFill>
              </a:rPr>
              <a:t>(Bengal)</a:t>
            </a:r>
            <a:endParaRPr lang="en-US" dirty="0" smtClean="0">
              <a:solidFill>
                <a:schemeClr val="tx1"/>
              </a:solidFill>
            </a:endParaRPr>
          </a:p>
        </p:txBody>
      </p:sp>
      <p:sp>
        <p:nvSpPr>
          <p:cNvPr id="5" name="Oval 4"/>
          <p:cNvSpPr/>
          <p:nvPr/>
        </p:nvSpPr>
        <p:spPr>
          <a:xfrm>
            <a:off x="3505200" y="2895600"/>
            <a:ext cx="1828800" cy="1371600"/>
          </a:xfrm>
          <a:prstGeom prst="ellipse">
            <a:avLst/>
          </a:prstGeom>
          <a:ln>
            <a:solidFill>
              <a:schemeClr val="accent2">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ct val="150000"/>
              </a:lnSpc>
            </a:pPr>
            <a:r>
              <a:rPr lang="en-US" dirty="0" err="1" smtClean="0">
                <a:solidFill>
                  <a:schemeClr val="tx1"/>
                </a:solidFill>
              </a:rPr>
              <a:t>Pinda</a:t>
            </a:r>
            <a:r>
              <a:rPr lang="en-US" dirty="0" smtClean="0">
                <a:solidFill>
                  <a:schemeClr val="tx1"/>
                </a:solidFill>
              </a:rPr>
              <a:t> de </a:t>
            </a:r>
            <a:r>
              <a:rPr lang="en-US" dirty="0" err="1" smtClean="0">
                <a:solidFill>
                  <a:schemeClr val="tx1"/>
                </a:solidFill>
              </a:rPr>
              <a:t>bol</a:t>
            </a:r>
            <a:r>
              <a:rPr lang="en-US" dirty="0" smtClean="0">
                <a:solidFill>
                  <a:schemeClr val="tx1"/>
                </a:solidFill>
              </a:rPr>
              <a:t> (Punjabi)</a:t>
            </a:r>
            <a:endParaRPr lang="en-US" dirty="0" smtClean="0">
              <a:solidFill>
                <a:schemeClr val="tx1"/>
              </a:solidFill>
            </a:endParaRPr>
          </a:p>
        </p:txBody>
      </p:sp>
      <p:sp>
        <p:nvSpPr>
          <p:cNvPr id="6" name="Oval 5"/>
          <p:cNvSpPr/>
          <p:nvPr/>
        </p:nvSpPr>
        <p:spPr>
          <a:xfrm>
            <a:off x="5943600" y="2895600"/>
            <a:ext cx="1828800" cy="1371600"/>
          </a:xfrm>
          <a:prstGeom prst="ellipse">
            <a:avLst/>
          </a:prstGeom>
          <a:ln>
            <a:solidFill>
              <a:schemeClr val="accent2">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ct val="150000"/>
              </a:lnSpc>
            </a:pPr>
            <a:r>
              <a:rPr lang="en-US" dirty="0" err="1" smtClean="0">
                <a:solidFill>
                  <a:schemeClr val="tx1"/>
                </a:solidFill>
              </a:rPr>
              <a:t>Lok</a:t>
            </a:r>
            <a:r>
              <a:rPr lang="en-US" dirty="0" smtClean="0">
                <a:solidFill>
                  <a:schemeClr val="tx1"/>
                </a:solidFill>
              </a:rPr>
              <a:t> </a:t>
            </a:r>
            <a:r>
              <a:rPr lang="en-US" dirty="0" err="1" smtClean="0">
                <a:solidFill>
                  <a:schemeClr val="tx1"/>
                </a:solidFill>
              </a:rPr>
              <a:t>Katha</a:t>
            </a:r>
            <a:r>
              <a:rPr lang="en-US" dirty="0" smtClean="0">
                <a:solidFill>
                  <a:schemeClr val="tx1"/>
                </a:solidFill>
              </a:rPr>
              <a:t> </a:t>
            </a:r>
            <a:r>
              <a:rPr lang="en-US" dirty="0" smtClean="0">
                <a:solidFill>
                  <a:schemeClr val="tx1"/>
                </a:solidFill>
              </a:rPr>
              <a:t> (Gujarat)</a:t>
            </a:r>
            <a:endParaRPr lang="en-IN" dirty="0">
              <a:solidFill>
                <a:schemeClr val="tx1"/>
              </a:solidFill>
            </a:endParaRPr>
          </a:p>
        </p:txBody>
      </p:sp>
      <p:cxnSp>
        <p:nvCxnSpPr>
          <p:cNvPr id="8" name="Straight Connector 7"/>
          <p:cNvCxnSpPr>
            <a:stCxn id="3" idx="0"/>
          </p:cNvCxnSpPr>
          <p:nvPr/>
        </p:nvCxnSpPr>
        <p:spPr>
          <a:xfrm rot="16200000" flipH="1" flipV="1">
            <a:off x="3067050" y="1428750"/>
            <a:ext cx="1066800" cy="1866900"/>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rot="16200000" flipH="1" flipV="1">
            <a:off x="4019550" y="2152650"/>
            <a:ext cx="990600" cy="38100"/>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p:cNvCxnSpPr>
            <a:stCxn id="3" idx="0"/>
          </p:cNvCxnSpPr>
          <p:nvPr/>
        </p:nvCxnSpPr>
        <p:spPr>
          <a:xfrm rot="16200000" flipH="1">
            <a:off x="5048250" y="1314450"/>
            <a:ext cx="1066800" cy="209550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nodePh="1">
                                  <p:stCondLst>
                                    <p:cond delay="0"/>
                                  </p:stCondLst>
                                  <p:endCondLst>
                                    <p:cond evt="begin" delay="0">
                                      <p:tn val="17"/>
                                    </p:cond>
                                  </p:end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Our Icons believe</a:t>
            </a:r>
            <a:endParaRPr lang="en-IN" sz="3200" b="1" dirty="0">
              <a:solidFill>
                <a:schemeClr val="bg1"/>
              </a:solidFill>
            </a:endParaRPr>
          </a:p>
        </p:txBody>
      </p:sp>
      <p:sp>
        <p:nvSpPr>
          <p:cNvPr id="3" name="Subtitle 2"/>
          <p:cNvSpPr>
            <a:spLocks noGrp="1"/>
          </p:cNvSpPr>
          <p:nvPr>
            <p:ph type="subTitle" idx="1"/>
          </p:nvPr>
        </p:nvSpPr>
        <p:spPr>
          <a:xfrm>
            <a:off x="457200" y="1828800"/>
            <a:ext cx="8153400" cy="4572000"/>
          </a:xfrm>
          <a:solidFill>
            <a:schemeClr val="accent2">
              <a:lumMod val="40000"/>
              <a:lumOff val="60000"/>
            </a:schemeClr>
          </a:solidFill>
          <a:ln w="3175">
            <a:solidFill>
              <a:schemeClr val="tx1"/>
            </a:solidFill>
          </a:ln>
        </p:spPr>
        <p:txBody>
          <a:bodyPr>
            <a:noAutofit/>
          </a:bodyPr>
          <a:lstStyle/>
          <a:p>
            <a:pPr algn="just">
              <a:lnSpc>
                <a:spcPct val="150000"/>
              </a:lnSpc>
              <a:buFont typeface="Wingdings" pitchFamily="2" charset="2"/>
              <a:buChar char="v"/>
            </a:pPr>
            <a:r>
              <a:rPr lang="en-US" sz="1900" b="1" dirty="0" smtClean="0">
                <a:solidFill>
                  <a:schemeClr val="tx1"/>
                </a:solidFill>
              </a:rPr>
              <a:t> Socrates- </a:t>
            </a:r>
            <a:endParaRPr lang="en-IN" sz="1100" b="1" dirty="0" smtClean="0">
              <a:solidFill>
                <a:schemeClr val="tx1"/>
              </a:solidFill>
            </a:endParaRPr>
          </a:p>
          <a:p>
            <a:pPr algn="just">
              <a:lnSpc>
                <a:spcPct val="150000"/>
              </a:lnSpc>
            </a:pPr>
            <a:r>
              <a:rPr lang="en-US" sz="2000" dirty="0" smtClean="0">
                <a:solidFill>
                  <a:schemeClr val="tx1"/>
                </a:solidFill>
              </a:rPr>
              <a:t>	The role of the rhetorician is to produce conviction on the soul.</a:t>
            </a:r>
          </a:p>
          <a:p>
            <a:pPr algn="just">
              <a:lnSpc>
                <a:spcPct val="150000"/>
              </a:lnSpc>
            </a:pPr>
            <a:r>
              <a:rPr lang="en-US" sz="2000" dirty="0" smtClean="0">
                <a:solidFill>
                  <a:schemeClr val="tx1"/>
                </a:solidFill>
              </a:rPr>
              <a:t>    Sartre in </a:t>
            </a:r>
            <a:r>
              <a:rPr lang="en-US" sz="2000" i="1" dirty="0" smtClean="0">
                <a:solidFill>
                  <a:schemeClr val="tx1"/>
                </a:solidFill>
              </a:rPr>
              <a:t>Nausea</a:t>
            </a:r>
            <a:r>
              <a:rPr lang="en-US" sz="2000" dirty="0" smtClean="0">
                <a:solidFill>
                  <a:schemeClr val="tx1"/>
                </a:solidFill>
              </a:rPr>
              <a:t> (1938) writes – </a:t>
            </a:r>
          </a:p>
          <a:p>
            <a:pPr lvl="3" algn="just">
              <a:lnSpc>
                <a:spcPct val="150000"/>
              </a:lnSpc>
            </a:pPr>
            <a:r>
              <a:rPr lang="en-US" dirty="0" smtClean="0">
                <a:solidFill>
                  <a:schemeClr val="tx1"/>
                </a:solidFill>
              </a:rPr>
              <a:t>How could I have written that pompous, absurd sentence yesterday.</a:t>
            </a:r>
          </a:p>
          <a:p>
            <a:pPr lvl="3" algn="just">
              <a:lnSpc>
                <a:spcPct val="150000"/>
              </a:lnSpc>
            </a:pPr>
            <a:r>
              <a:rPr lang="en-US" dirty="0" smtClean="0">
                <a:solidFill>
                  <a:schemeClr val="tx1"/>
                </a:solidFill>
              </a:rPr>
              <a:t>“I was alone but I marched like a regiment descending on a city”</a:t>
            </a:r>
          </a:p>
          <a:p>
            <a:pPr lvl="3" algn="just">
              <a:lnSpc>
                <a:spcPct val="150000"/>
              </a:lnSpc>
            </a:pPr>
            <a:r>
              <a:rPr lang="en-US" dirty="0" smtClean="0">
                <a:solidFill>
                  <a:schemeClr val="tx1"/>
                </a:solidFill>
              </a:rPr>
              <a:t>I do not need to make phrases. I write to bring certain circumstances to light. Beware of literature.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slide(fromBottom)">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slide(fromBottom)">
                                      <p:cBhvr>
                                        <p:cTn id="29" dur="500"/>
                                        <p:tgtEl>
                                          <p:spTgt spid="3">
                                            <p:txEl>
                                              <p:pRg st="2" end="2"/>
                                            </p:txEl>
                                          </p:spTgt>
                                        </p:tgtEl>
                                      </p:cBhvr>
                                    </p:animEffect>
                                  </p:childTnLst>
                                </p:cTn>
                              </p:par>
                              <p:par>
                                <p:cTn id="30" presetID="12" presetClass="entr" presetSubtype="4" fill="hold" grpId="0" nodeType="with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slide(fromBottom)">
                                      <p:cBhvr>
                                        <p:cTn id="32" dur="500"/>
                                        <p:tgtEl>
                                          <p:spTgt spid="3">
                                            <p:txEl>
                                              <p:pRg st="3" end="3"/>
                                            </p:txEl>
                                          </p:spTgt>
                                        </p:tgtEl>
                                      </p:cBhvr>
                                    </p:animEffect>
                                  </p:childTnLst>
                                </p:cTn>
                              </p:par>
                              <p:par>
                                <p:cTn id="33" presetID="12" presetClass="entr" presetSubtype="4" fill="hold" grpId="0"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slide(fromBottom)">
                                      <p:cBhvr>
                                        <p:cTn id="35" dur="500"/>
                                        <p:tgtEl>
                                          <p:spTgt spid="3">
                                            <p:txEl>
                                              <p:pRg st="4" end="4"/>
                                            </p:txEl>
                                          </p:spTgt>
                                        </p:tgtEl>
                                      </p:cBhvr>
                                    </p:animEffect>
                                  </p:childTnLst>
                                </p:cTn>
                              </p:par>
                              <p:par>
                                <p:cTn id="36" presetID="12" presetClass="entr" presetSubtype="4" fill="hold" grpId="0" nodeType="with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slide(fromBottom)">
                                      <p:cBhvr>
                                        <p:cTn id="3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Topics </a:t>
            </a:r>
            <a:endParaRPr lang="en-IN" sz="3200" b="1" dirty="0">
              <a:solidFill>
                <a:schemeClr val="bg1"/>
              </a:solidFill>
            </a:endParaRPr>
          </a:p>
        </p:txBody>
      </p:sp>
      <p:sp>
        <p:nvSpPr>
          <p:cNvPr id="3" name="Subtitle 2"/>
          <p:cNvSpPr>
            <a:spLocks noGrp="1"/>
          </p:cNvSpPr>
          <p:nvPr>
            <p:ph type="subTitle" idx="1"/>
          </p:nvPr>
        </p:nvSpPr>
        <p:spPr>
          <a:xfrm>
            <a:off x="457200" y="1828800"/>
            <a:ext cx="8153400" cy="4572000"/>
          </a:xfrm>
          <a:solidFill>
            <a:schemeClr val="accent2">
              <a:lumMod val="40000"/>
              <a:lumOff val="60000"/>
            </a:schemeClr>
          </a:solidFill>
          <a:ln w="3175">
            <a:solidFill>
              <a:schemeClr val="tx1"/>
            </a:solidFill>
          </a:ln>
        </p:spPr>
        <p:txBody>
          <a:bodyPr>
            <a:noAutofit/>
          </a:bodyPr>
          <a:lstStyle/>
          <a:p>
            <a:pPr algn="just">
              <a:lnSpc>
                <a:spcPct val="150000"/>
              </a:lnSpc>
              <a:buFont typeface="Wingdings" pitchFamily="2" charset="2"/>
              <a:buChar char="v"/>
            </a:pPr>
            <a:r>
              <a:rPr lang="en-US" sz="1900" dirty="0" smtClean="0">
                <a:solidFill>
                  <a:schemeClr val="tx1"/>
                </a:solidFill>
              </a:rPr>
              <a:t> Academic status of Punjabi folklore</a:t>
            </a:r>
          </a:p>
          <a:p>
            <a:pPr algn="just">
              <a:lnSpc>
                <a:spcPct val="150000"/>
              </a:lnSpc>
              <a:buFont typeface="Wingdings" pitchFamily="2" charset="2"/>
              <a:buChar char="v"/>
            </a:pPr>
            <a:r>
              <a:rPr lang="en-US" sz="1900" dirty="0" smtClean="0">
                <a:solidFill>
                  <a:schemeClr val="tx1"/>
                </a:solidFill>
              </a:rPr>
              <a:t> Domesticated English in the Punjabi folk songs</a:t>
            </a:r>
          </a:p>
          <a:p>
            <a:pPr algn="just">
              <a:lnSpc>
                <a:spcPct val="150000"/>
              </a:lnSpc>
              <a:buFont typeface="Wingdings" pitchFamily="2" charset="2"/>
              <a:buChar char="v"/>
            </a:pPr>
            <a:r>
              <a:rPr lang="en-US" sz="1900" dirty="0" smtClean="0">
                <a:solidFill>
                  <a:schemeClr val="tx1"/>
                </a:solidFill>
              </a:rPr>
              <a:t> Does European Benevolence exist in </a:t>
            </a:r>
            <a:r>
              <a:rPr lang="en-US" sz="1900" b="1" dirty="0" smtClean="0">
                <a:solidFill>
                  <a:schemeClr val="tx1"/>
                </a:solidFill>
              </a:rPr>
              <a:t>A </a:t>
            </a:r>
            <a:r>
              <a:rPr lang="en-US" sz="1900" b="1" dirty="0" smtClean="0">
                <a:solidFill>
                  <a:schemeClr val="tx1"/>
                </a:solidFill>
              </a:rPr>
              <a:t>Passage </a:t>
            </a:r>
            <a:r>
              <a:rPr lang="en-US" sz="1900" b="1" dirty="0" smtClean="0">
                <a:solidFill>
                  <a:schemeClr val="tx1"/>
                </a:solidFill>
              </a:rPr>
              <a:t>to India</a:t>
            </a:r>
            <a:r>
              <a:rPr lang="en-US" sz="1900" dirty="0" smtClean="0">
                <a:solidFill>
                  <a:schemeClr val="tx1"/>
                </a:solidFill>
              </a:rPr>
              <a:t>?</a:t>
            </a:r>
          </a:p>
          <a:p>
            <a:pPr algn="just">
              <a:lnSpc>
                <a:spcPct val="150000"/>
              </a:lnSpc>
              <a:buFont typeface="Wingdings" pitchFamily="2" charset="2"/>
              <a:buChar char="v"/>
            </a:pPr>
            <a:r>
              <a:rPr lang="en-US" sz="1900" dirty="0" smtClean="0">
                <a:solidFill>
                  <a:schemeClr val="tx1"/>
                </a:solidFill>
              </a:rPr>
              <a:t> </a:t>
            </a:r>
            <a:r>
              <a:rPr lang="en-US" sz="1900" dirty="0" smtClean="0">
                <a:solidFill>
                  <a:schemeClr val="tx1"/>
                </a:solidFill>
              </a:rPr>
              <a:t>Exploration in asymmetrical </a:t>
            </a:r>
            <a:r>
              <a:rPr lang="en-US" sz="1900" dirty="0" smtClean="0">
                <a:solidFill>
                  <a:schemeClr val="tx1"/>
                </a:solidFill>
              </a:rPr>
              <a:t>short stories </a:t>
            </a:r>
            <a:endParaRPr lang="en-US" sz="1900" dirty="0" smtClean="0">
              <a:solidFill>
                <a:schemeClr val="tx1"/>
              </a:solidFill>
            </a:endParaRPr>
          </a:p>
          <a:p>
            <a:pPr algn="just">
              <a:lnSpc>
                <a:spcPct val="150000"/>
              </a:lnSpc>
              <a:buFont typeface="Wingdings" pitchFamily="2" charset="2"/>
              <a:buChar char="v"/>
            </a:pPr>
            <a:r>
              <a:rPr lang="en-US" sz="1900" dirty="0" smtClean="0">
                <a:solidFill>
                  <a:schemeClr val="tx1"/>
                </a:solidFill>
              </a:rPr>
              <a:t> Food for thought: The Dynamics of community and culinary</a:t>
            </a:r>
          </a:p>
          <a:p>
            <a:pPr algn="just">
              <a:lnSpc>
                <a:spcPct val="150000"/>
              </a:lnSpc>
              <a:buFont typeface="Wingdings" pitchFamily="2" charset="2"/>
              <a:buChar char="v"/>
            </a:pPr>
            <a:r>
              <a:rPr lang="en-US" sz="1900" dirty="0" smtClean="0">
                <a:solidFill>
                  <a:schemeClr val="tx1"/>
                </a:solidFill>
              </a:rPr>
              <a:t> Essays in Indian History: Towards a Marxist </a:t>
            </a:r>
            <a:r>
              <a:rPr lang="en-US" sz="1900" dirty="0" smtClean="0">
                <a:solidFill>
                  <a:schemeClr val="tx1"/>
                </a:solidFill>
              </a:rPr>
              <a:t>perception</a:t>
            </a:r>
            <a:endParaRPr lang="en-US" sz="1900" dirty="0" smtClean="0">
              <a:solidFill>
                <a:schemeClr val="tx1"/>
              </a:solidFill>
            </a:endParaRPr>
          </a:p>
          <a:p>
            <a:pPr algn="just">
              <a:lnSpc>
                <a:spcPct val="150000"/>
              </a:lnSpc>
              <a:buFont typeface="Wingdings" pitchFamily="2" charset="2"/>
              <a:buChar char="v"/>
            </a:pPr>
            <a:r>
              <a:rPr lang="en-US" sz="1900" dirty="0" smtClean="0">
                <a:solidFill>
                  <a:schemeClr val="tx1"/>
                </a:solidFill>
              </a:rPr>
              <a:t> </a:t>
            </a:r>
            <a:r>
              <a:rPr lang="en-US" sz="1900" dirty="0" smtClean="0">
                <a:solidFill>
                  <a:schemeClr val="tx1"/>
                </a:solidFill>
              </a:rPr>
              <a:t>Comparative Literature </a:t>
            </a:r>
            <a:r>
              <a:rPr lang="en-US" sz="1900" dirty="0" smtClean="0">
                <a:solidFill>
                  <a:schemeClr val="tx1"/>
                </a:solidFill>
              </a:rPr>
              <a:t>is required </a:t>
            </a:r>
            <a:r>
              <a:rPr lang="en-US" sz="1900" dirty="0" smtClean="0">
                <a:solidFill>
                  <a:schemeClr val="tx1"/>
                </a:solidFill>
              </a:rPr>
              <a:t>to </a:t>
            </a:r>
            <a:r>
              <a:rPr lang="en-US" sz="1900" dirty="0" smtClean="0">
                <a:solidFill>
                  <a:schemeClr val="tx1"/>
                </a:solidFill>
              </a:rPr>
              <a:t>add more </a:t>
            </a:r>
            <a:r>
              <a:rPr lang="en-US" sz="1900" dirty="0" smtClean="0">
                <a:solidFill>
                  <a:schemeClr val="tx1"/>
                </a:solidFill>
              </a:rPr>
              <a:t>than </a:t>
            </a:r>
            <a:r>
              <a:rPr lang="en-US" sz="1900" dirty="0" smtClean="0">
                <a:solidFill>
                  <a:schemeClr val="tx1"/>
                </a:solidFill>
              </a:rPr>
              <a:t>are signifier in Narrative </a:t>
            </a:r>
            <a:endParaRPr lang="en-US" sz="1900" dirty="0" smtClean="0">
              <a:solidFill>
                <a:schemeClr val="tx1"/>
              </a:solidFill>
            </a:endParaRPr>
          </a:p>
          <a:p>
            <a:pPr algn="just">
              <a:lnSpc>
                <a:spcPct val="150000"/>
              </a:lnSpc>
            </a:pPr>
            <a:r>
              <a:rPr lang="en-US" sz="1900" dirty="0" smtClean="0">
                <a:solidFill>
                  <a:schemeClr val="tx1"/>
                </a:solidFill>
              </a:rPr>
              <a:t> </a:t>
            </a:r>
            <a:r>
              <a:rPr lang="en-US" sz="1900" dirty="0" smtClean="0">
                <a:solidFill>
                  <a:schemeClr val="tx1"/>
                </a:solidFill>
              </a:rPr>
              <a:t>   </a:t>
            </a:r>
            <a:r>
              <a:rPr lang="en-US" sz="1900" dirty="0" smtClean="0">
                <a:solidFill>
                  <a:schemeClr val="tx1"/>
                </a:solidFill>
              </a:rPr>
              <a:t>discourse we are </a:t>
            </a:r>
            <a:r>
              <a:rPr lang="en-US" sz="1900" dirty="0" smtClean="0">
                <a:solidFill>
                  <a:schemeClr val="tx1"/>
                </a:solidFill>
              </a:rPr>
              <a:t>more than capital </a:t>
            </a:r>
            <a:r>
              <a:rPr lang="en-US" sz="1900" dirty="0" smtClean="0">
                <a:solidFill>
                  <a:schemeClr val="tx1"/>
                </a:solidFill>
              </a:rPr>
              <a:t>growth signifiers</a:t>
            </a:r>
            <a:endParaRPr lang="en-US" sz="1900" dirty="0" smtClean="0">
              <a:solidFill>
                <a:schemeClr val="tx1"/>
              </a:solidFill>
            </a:endParaRPr>
          </a:p>
          <a:p>
            <a:pPr algn="just">
              <a:lnSpc>
                <a:spcPct val="150000"/>
              </a:lnSpc>
              <a:buFont typeface="Wingdings" pitchFamily="2" charset="2"/>
              <a:buChar char="v"/>
            </a:pPr>
            <a:endParaRPr lang="en-US" sz="1900" dirty="0" smtClean="0">
              <a:solidFill>
                <a:schemeClr val="tx1"/>
              </a:solidFill>
            </a:endParaRPr>
          </a:p>
          <a:p>
            <a:pPr algn="just">
              <a:lnSpc>
                <a:spcPct val="150000"/>
              </a:lnSpc>
              <a:buFont typeface="Arial" pitchFamily="34" charset="0"/>
              <a:buChar char="•"/>
            </a:pPr>
            <a:endParaRPr lang="en-IN" sz="19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slide(fromBottom)">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slide(fromBottom)">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slide(fromBottom)">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slide(fromBottom)">
                                      <p:cBhvr>
                                        <p:cTn id="39" dur="500"/>
                                        <p:tgtEl>
                                          <p:spTgt spid="3">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slide(fromBottom)">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slide(fromBottom)">
                                      <p:cBhvr>
                                        <p:cTn id="49" dur="500"/>
                                        <p:tgtEl>
                                          <p:spTgt spid="3">
                                            <p:txEl>
                                              <p:pRg st="6" end="6"/>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2" presetClass="entr" presetSubtype="4"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Effect transition="in" filter="slide(fromBottom)">
                                      <p:cBhvr>
                                        <p:cTn id="5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Research is ‘re’ – ‘search’</a:t>
            </a:r>
            <a:endParaRPr lang="en-IN" sz="3200" b="1" dirty="0">
              <a:solidFill>
                <a:schemeClr val="bg1"/>
              </a:solidFill>
            </a:endParaRPr>
          </a:p>
        </p:txBody>
      </p:sp>
      <p:sp>
        <p:nvSpPr>
          <p:cNvPr id="3" name="Subtitle 2"/>
          <p:cNvSpPr>
            <a:spLocks noGrp="1"/>
          </p:cNvSpPr>
          <p:nvPr>
            <p:ph type="subTitle" idx="1"/>
          </p:nvPr>
        </p:nvSpPr>
        <p:spPr>
          <a:xfrm>
            <a:off x="457200" y="1828800"/>
            <a:ext cx="8153400" cy="4572000"/>
          </a:xfrm>
          <a:solidFill>
            <a:schemeClr val="accent2">
              <a:lumMod val="40000"/>
              <a:lumOff val="60000"/>
            </a:schemeClr>
          </a:solidFill>
          <a:ln w="3175">
            <a:solidFill>
              <a:schemeClr val="tx1"/>
            </a:solidFill>
          </a:ln>
        </p:spPr>
        <p:txBody>
          <a:bodyPr>
            <a:noAutofit/>
          </a:bodyPr>
          <a:lstStyle/>
          <a:p>
            <a:pPr>
              <a:lnSpc>
                <a:spcPct val="150000"/>
              </a:lnSpc>
            </a:pPr>
            <a:r>
              <a:rPr lang="en-US" sz="1900" dirty="0" smtClean="0">
                <a:solidFill>
                  <a:schemeClr val="tx1"/>
                </a:solidFill>
              </a:rPr>
              <a:t>       </a:t>
            </a:r>
            <a:r>
              <a:rPr lang="en-US" sz="1900" b="1" dirty="0" smtClean="0">
                <a:solidFill>
                  <a:schemeClr val="tx1"/>
                </a:solidFill>
              </a:rPr>
              <a:t>Newness in 	</a:t>
            </a:r>
          </a:p>
          <a:p>
            <a:pPr algn="just">
              <a:lnSpc>
                <a:spcPct val="150000"/>
              </a:lnSpc>
            </a:pPr>
            <a:r>
              <a:rPr lang="en-US" sz="1900" dirty="0" smtClean="0">
                <a:solidFill>
                  <a:schemeClr val="tx1"/>
                </a:solidFill>
              </a:rPr>
              <a:t/>
            </a:r>
            <a:br>
              <a:rPr lang="en-US" sz="1900" dirty="0" smtClean="0">
                <a:solidFill>
                  <a:schemeClr val="tx1"/>
                </a:solidFill>
              </a:rPr>
            </a:br>
            <a:r>
              <a:rPr lang="en-US" sz="1900" dirty="0" smtClean="0">
                <a:solidFill>
                  <a:schemeClr val="tx1"/>
                </a:solidFill>
              </a:rPr>
              <a:t>   </a:t>
            </a:r>
          </a:p>
          <a:p>
            <a:pPr algn="just">
              <a:lnSpc>
                <a:spcPct val="150000"/>
              </a:lnSpc>
            </a:pPr>
            <a:r>
              <a:rPr lang="en-US" sz="1900" dirty="0" smtClean="0">
                <a:solidFill>
                  <a:schemeClr val="tx1"/>
                </a:solidFill>
              </a:rPr>
              <a:t>exploration      literary         gaps       scholastic    established     Finally Newness</a:t>
            </a:r>
          </a:p>
          <a:p>
            <a:pPr algn="just">
              <a:lnSpc>
                <a:spcPct val="150000"/>
              </a:lnSpc>
            </a:pPr>
            <a:r>
              <a:rPr lang="en-US" sz="1900" dirty="0" smtClean="0">
                <a:solidFill>
                  <a:schemeClr val="tx1"/>
                </a:solidFill>
              </a:rPr>
              <a:t>	         themes         fillings    purposes    perspectives          for your</a:t>
            </a:r>
          </a:p>
          <a:p>
            <a:pPr algn="just">
              <a:lnSpc>
                <a:spcPct val="150000"/>
              </a:lnSpc>
            </a:pPr>
            <a:r>
              <a:rPr lang="en-US" sz="1900" dirty="0" smtClean="0">
                <a:solidFill>
                  <a:schemeClr val="tx1"/>
                </a:solidFill>
              </a:rPr>
              <a:t>				                 (newness in      professional			                               contextual          development</a:t>
            </a:r>
          </a:p>
          <a:p>
            <a:pPr algn="just">
              <a:lnSpc>
                <a:spcPct val="150000"/>
              </a:lnSpc>
            </a:pPr>
            <a:r>
              <a:rPr lang="en-US" sz="1900" dirty="0" smtClean="0">
                <a:solidFill>
                  <a:schemeClr val="tx1"/>
                </a:solidFill>
              </a:rPr>
              <a:t>				                  implication) 	</a:t>
            </a:r>
          </a:p>
          <a:p>
            <a:pPr algn="just">
              <a:lnSpc>
                <a:spcPct val="150000"/>
              </a:lnSpc>
              <a:buFont typeface="Arial" pitchFamily="34" charset="0"/>
              <a:buChar char="•"/>
            </a:pPr>
            <a:endParaRPr lang="en-US" sz="1900" dirty="0" smtClean="0">
              <a:solidFill>
                <a:schemeClr val="tx1"/>
              </a:solidFill>
            </a:endParaRPr>
          </a:p>
          <a:p>
            <a:pPr algn="just">
              <a:lnSpc>
                <a:spcPct val="150000"/>
              </a:lnSpc>
              <a:buFont typeface="Arial" pitchFamily="34" charset="0"/>
              <a:buChar char="•"/>
            </a:pPr>
            <a:endParaRPr lang="en-US" sz="1900" dirty="0" smtClean="0">
              <a:solidFill>
                <a:schemeClr val="tx1"/>
              </a:solidFill>
            </a:endParaRPr>
          </a:p>
          <a:p>
            <a:pPr algn="just">
              <a:lnSpc>
                <a:spcPct val="150000"/>
              </a:lnSpc>
              <a:buFont typeface="Arial" pitchFamily="34" charset="0"/>
              <a:buChar char="•"/>
            </a:pPr>
            <a:endParaRPr lang="en-IN" sz="1900" dirty="0">
              <a:solidFill>
                <a:schemeClr val="tx1"/>
              </a:solidFill>
            </a:endParaRPr>
          </a:p>
        </p:txBody>
      </p:sp>
      <p:cxnSp>
        <p:nvCxnSpPr>
          <p:cNvPr id="5" name="Straight Connector 4"/>
          <p:cNvCxnSpPr/>
          <p:nvPr/>
        </p:nvCxnSpPr>
        <p:spPr>
          <a:xfrm rot="5400000">
            <a:off x="4267200" y="2590006"/>
            <a:ext cx="457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219200" y="2817812"/>
            <a:ext cx="6477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989806" y="3047206"/>
            <a:ext cx="457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4267994" y="3047206"/>
            <a:ext cx="457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2056606" y="3047206"/>
            <a:ext cx="457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5409406" y="3047206"/>
            <a:ext cx="457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3201194" y="3047206"/>
            <a:ext cx="457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7466806" y="3047206"/>
            <a:ext cx="457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slide(fromBottom)">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slide(fromBottom)">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slide(fromBottom)">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slide(fromBottom)">
                                      <p:cBhvr>
                                        <p:cTn id="39" dur="500"/>
                                        <p:tgtEl>
                                          <p:spTgt spid="3">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slide(fromBottom)">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Why Research in Folk </a:t>
            </a:r>
            <a:endParaRPr lang="en-IN" sz="3200" b="1" dirty="0">
              <a:solidFill>
                <a:schemeClr val="bg1"/>
              </a:solidFill>
            </a:endParaRPr>
          </a:p>
        </p:txBody>
      </p:sp>
      <p:sp>
        <p:nvSpPr>
          <p:cNvPr id="3" name="Subtitle 2"/>
          <p:cNvSpPr>
            <a:spLocks noGrp="1"/>
          </p:cNvSpPr>
          <p:nvPr>
            <p:ph type="subTitle" idx="1"/>
          </p:nvPr>
        </p:nvSpPr>
        <p:spPr>
          <a:xfrm>
            <a:off x="457200" y="1828800"/>
            <a:ext cx="8153400" cy="4572000"/>
          </a:xfrm>
          <a:solidFill>
            <a:schemeClr val="accent2">
              <a:lumMod val="40000"/>
              <a:lumOff val="60000"/>
            </a:schemeClr>
          </a:solidFill>
          <a:ln w="3175">
            <a:solidFill>
              <a:schemeClr val="tx1"/>
            </a:solidFill>
          </a:ln>
        </p:spPr>
        <p:txBody>
          <a:bodyPr>
            <a:noAutofit/>
          </a:bodyPr>
          <a:lstStyle/>
          <a:p>
            <a:pPr algn="just">
              <a:lnSpc>
                <a:spcPct val="150000"/>
              </a:lnSpc>
              <a:buFont typeface="Wingdings" pitchFamily="2" charset="2"/>
              <a:buChar char="v"/>
            </a:pPr>
            <a:r>
              <a:rPr lang="en-US" sz="1900" dirty="0" smtClean="0">
                <a:solidFill>
                  <a:schemeClr val="tx1"/>
                </a:solidFill>
              </a:rPr>
              <a:t> Misconceptually embodies only cultural specifities.</a:t>
            </a:r>
          </a:p>
          <a:p>
            <a:pPr algn="just">
              <a:lnSpc>
                <a:spcPct val="150000"/>
              </a:lnSpc>
              <a:buFont typeface="Wingdings" pitchFamily="2" charset="2"/>
              <a:buChar char="v"/>
            </a:pPr>
            <a:r>
              <a:rPr lang="en-US" sz="1900" dirty="0" smtClean="0">
                <a:solidFill>
                  <a:schemeClr val="tx1"/>
                </a:solidFill>
              </a:rPr>
              <a:t> Folk does not exist in separation</a:t>
            </a:r>
          </a:p>
          <a:p>
            <a:pPr algn="just">
              <a:lnSpc>
                <a:spcPct val="150000"/>
              </a:lnSpc>
              <a:buFont typeface="Wingdings" pitchFamily="2" charset="2"/>
              <a:buChar char="v"/>
            </a:pPr>
            <a:r>
              <a:rPr lang="en-US" sz="1900" dirty="0" smtClean="0">
                <a:solidFill>
                  <a:schemeClr val="tx1"/>
                </a:solidFill>
              </a:rPr>
              <a:t> Locate newer rendition in Folk specifically language</a:t>
            </a:r>
          </a:p>
          <a:p>
            <a:pPr algn="just">
              <a:lnSpc>
                <a:spcPct val="150000"/>
              </a:lnSpc>
              <a:buFont typeface="Wingdings" pitchFamily="2" charset="2"/>
              <a:buChar char="v"/>
            </a:pPr>
            <a:r>
              <a:rPr lang="en-US" sz="1900" dirty="0" smtClean="0">
                <a:solidFill>
                  <a:schemeClr val="tx1"/>
                </a:solidFill>
              </a:rPr>
              <a:t> Explore oral – commonly the domain for culture</a:t>
            </a:r>
          </a:p>
          <a:p>
            <a:pPr algn="just">
              <a:lnSpc>
                <a:spcPct val="150000"/>
              </a:lnSpc>
              <a:buFont typeface="Wingdings" pitchFamily="2" charset="2"/>
              <a:buChar char="v"/>
            </a:pPr>
            <a:r>
              <a:rPr lang="en-US" sz="1900" dirty="0" smtClean="0">
                <a:solidFill>
                  <a:schemeClr val="tx1"/>
                </a:solidFill>
              </a:rPr>
              <a:t> Very important each oral rendition is distinct </a:t>
            </a:r>
          </a:p>
          <a:p>
            <a:pPr algn="just">
              <a:lnSpc>
                <a:spcPct val="150000"/>
              </a:lnSpc>
              <a:buFont typeface="Wingdings" pitchFamily="2" charset="2"/>
              <a:buChar char="v"/>
            </a:pPr>
            <a:r>
              <a:rPr lang="en-US" sz="1900" dirty="0" smtClean="0">
                <a:solidFill>
                  <a:schemeClr val="tx1"/>
                </a:solidFill>
              </a:rPr>
              <a:t> Meaning making and meaning production shares same temporal slot </a:t>
            </a:r>
          </a:p>
          <a:p>
            <a:pPr algn="just">
              <a:lnSpc>
                <a:spcPct val="150000"/>
              </a:lnSpc>
            </a:pPr>
            <a:r>
              <a:rPr lang="en-US" sz="1900" dirty="0" smtClean="0">
                <a:solidFill>
                  <a:schemeClr val="tx1"/>
                </a:solidFill>
              </a:rPr>
              <a:t>   (Transmission mode)</a:t>
            </a:r>
            <a:endParaRPr lang="en-IN" sz="19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slide(fromBottom)">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slide(fromBottom)">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slide(fromBottom)">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slide(fromBottom)">
                                      <p:cBhvr>
                                        <p:cTn id="39" dur="500"/>
                                        <p:tgtEl>
                                          <p:spTgt spid="3">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slide(fromBottom)">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slide(fromBottom)">
                                      <p:cBhvr>
                                        <p:cTn id="4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993775"/>
          </a:xfrm>
          <a:solidFill>
            <a:schemeClr val="bg2">
              <a:lumMod val="50000"/>
            </a:schemeClr>
          </a:solidFill>
        </p:spPr>
        <p:txBody>
          <a:bodyPr>
            <a:normAutofit/>
          </a:bodyPr>
          <a:lstStyle/>
          <a:p>
            <a:r>
              <a:rPr lang="en-US" sz="3200" b="1" dirty="0" smtClean="0">
                <a:solidFill>
                  <a:schemeClr val="bg1"/>
                </a:solidFill>
              </a:rPr>
              <a:t>Features of Some Nautcha Songs </a:t>
            </a:r>
            <a:endParaRPr lang="en-IN" sz="3200" b="1" dirty="0">
              <a:solidFill>
                <a:schemeClr val="bg1"/>
              </a:solidFill>
            </a:endParaRPr>
          </a:p>
        </p:txBody>
      </p:sp>
      <p:sp>
        <p:nvSpPr>
          <p:cNvPr id="3" name="Subtitle 2"/>
          <p:cNvSpPr>
            <a:spLocks noGrp="1"/>
          </p:cNvSpPr>
          <p:nvPr>
            <p:ph type="subTitle" idx="1"/>
          </p:nvPr>
        </p:nvSpPr>
        <p:spPr>
          <a:xfrm>
            <a:off x="685800" y="2057400"/>
            <a:ext cx="7772400" cy="4267200"/>
          </a:xfrm>
          <a:solidFill>
            <a:schemeClr val="bg2"/>
          </a:solidFill>
          <a:ln w="3175">
            <a:solidFill>
              <a:schemeClr val="tx1"/>
            </a:solidFill>
          </a:ln>
        </p:spPr>
        <p:txBody>
          <a:bodyPr>
            <a:normAutofit/>
          </a:bodyPr>
          <a:lstStyle/>
          <a:p>
            <a:pPr algn="just">
              <a:lnSpc>
                <a:spcPct val="150000"/>
              </a:lnSpc>
              <a:buFont typeface="Wingdings" pitchFamily="2" charset="2"/>
              <a:buChar char="v"/>
            </a:pPr>
            <a:r>
              <a:rPr lang="en-US" sz="2400" dirty="0" smtClean="0">
                <a:solidFill>
                  <a:schemeClr val="tx1"/>
                </a:solidFill>
              </a:rPr>
              <a:t> The Nautcha songs are also called Nachouri songs.</a:t>
            </a:r>
          </a:p>
          <a:p>
            <a:pPr algn="just">
              <a:lnSpc>
                <a:spcPct val="150000"/>
              </a:lnSpc>
              <a:buFont typeface="Wingdings" pitchFamily="2" charset="2"/>
              <a:buChar char="v"/>
            </a:pPr>
            <a:r>
              <a:rPr lang="en-US" sz="2400" dirty="0" smtClean="0">
                <a:solidFill>
                  <a:schemeClr val="tx1"/>
                </a:solidFill>
              </a:rPr>
              <a:t> These songs are solo and in question answer form.</a:t>
            </a:r>
          </a:p>
          <a:p>
            <a:pPr algn="just">
              <a:lnSpc>
                <a:spcPct val="150000"/>
              </a:lnSpc>
              <a:buFont typeface="Wingdings" pitchFamily="2" charset="2"/>
              <a:buChar char="v"/>
            </a:pPr>
            <a:r>
              <a:rPr lang="en-US" sz="2400" dirty="0" smtClean="0">
                <a:solidFill>
                  <a:schemeClr val="tx1"/>
                </a:solidFill>
              </a:rPr>
              <a:t> Varied on theme and situation of the play. </a:t>
            </a:r>
          </a:p>
          <a:p>
            <a:pPr algn="just">
              <a:lnSpc>
                <a:spcPct val="150000"/>
              </a:lnSpc>
              <a:buFont typeface="Wingdings" pitchFamily="2" charset="2"/>
              <a:buChar char="v"/>
            </a:pPr>
            <a:r>
              <a:rPr lang="en-US" sz="2400" dirty="0" smtClean="0">
                <a:solidFill>
                  <a:schemeClr val="tx1"/>
                </a:solidFill>
              </a:rPr>
              <a:t> Some songs become popular have their poetic and lyrical </a:t>
            </a:r>
          </a:p>
          <a:p>
            <a:pPr algn="just">
              <a:lnSpc>
                <a:spcPct val="150000"/>
              </a:lnSpc>
            </a:pPr>
            <a:r>
              <a:rPr lang="en-US" sz="2400" dirty="0">
                <a:solidFill>
                  <a:schemeClr val="tx1"/>
                </a:solidFill>
              </a:rPr>
              <a:t> </a:t>
            </a:r>
            <a:r>
              <a:rPr lang="en-US" sz="2400" dirty="0" smtClean="0">
                <a:solidFill>
                  <a:schemeClr val="tx1"/>
                </a:solidFill>
              </a:rPr>
              <a:t>  qualities</a:t>
            </a:r>
            <a:r>
              <a:rPr lang="en-US" sz="2400" dirty="0">
                <a:solidFill>
                  <a:schemeClr val="tx1"/>
                </a:solidFill>
              </a:rPr>
              <a:t>.</a:t>
            </a:r>
            <a:endParaRPr lang="en-US" sz="2400" dirty="0" smtClean="0">
              <a:solidFill>
                <a:schemeClr val="tx1"/>
              </a:solidFill>
            </a:endParaRPr>
          </a:p>
          <a:p>
            <a:pPr algn="just">
              <a:lnSpc>
                <a:spcPct val="150000"/>
              </a:lnSpc>
              <a:buFont typeface="Arial" pitchFamily="34" charset="0"/>
              <a:buChar char="•"/>
            </a:pPr>
            <a:endParaRPr lang="en-IN" sz="2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fade">
                                      <p:cBhvr>
                                        <p:cTn id="13" dur="2000"/>
                                        <p:tgtEl>
                                          <p:spTgt spid="3">
                                            <p:bg/>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2000"/>
                                        <p:tgtEl>
                                          <p:spTgt spid="3">
                                            <p:txEl>
                                              <p:pRg st="0" end="0"/>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2000"/>
                                        <p:tgtEl>
                                          <p:spTgt spid="3">
                                            <p:txEl>
                                              <p:pRg st="1" end="1"/>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2000"/>
                                        <p:tgtEl>
                                          <p:spTgt spid="3">
                                            <p:txEl>
                                              <p:pRg st="3" end="3"/>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allAtOnce"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8001000" cy="762000"/>
          </a:xfrm>
          <a:solidFill>
            <a:schemeClr val="accent2">
              <a:lumMod val="20000"/>
              <a:lumOff val="80000"/>
            </a:schemeClr>
          </a:solidFill>
        </p:spPr>
        <p:txBody>
          <a:bodyPr>
            <a:normAutofit/>
          </a:bodyPr>
          <a:lstStyle/>
          <a:p>
            <a:r>
              <a:rPr lang="en-US" sz="3200" dirty="0" smtClean="0">
                <a:ln w="18415" cmpd="sng">
                  <a:solidFill>
                    <a:schemeClr val="tx1"/>
                  </a:solidFill>
                  <a:prstDash val="solid"/>
                </a:ln>
                <a:solidFill>
                  <a:schemeClr val="tx1"/>
                </a:solidFill>
                <a:effectLst>
                  <a:outerShdw blurRad="63500" dir="3600000" algn="tl" rotWithShape="0">
                    <a:srgbClr val="000000">
                      <a:alpha val="70000"/>
                    </a:srgbClr>
                  </a:outerShdw>
                </a:effectLst>
              </a:rPr>
              <a:t>Women’s Plight</a:t>
            </a:r>
            <a:endParaRPr lang="en-IN" sz="3200" dirty="0">
              <a:ln w="18415" cmpd="sng">
                <a:solidFill>
                  <a:schemeClr val="tx1"/>
                </a:solidFill>
                <a:prstDash val="solid"/>
              </a:ln>
              <a:solidFill>
                <a:schemeClr val="tx1"/>
              </a:solidFill>
              <a:effectLst>
                <a:outerShdw blurRad="63500" dir="3600000" algn="tl" rotWithShape="0">
                  <a:srgbClr val="000000">
                    <a:alpha val="70000"/>
                  </a:srgbClr>
                </a:outerShdw>
              </a:effectLst>
            </a:endParaRPr>
          </a:p>
        </p:txBody>
      </p:sp>
      <p:graphicFrame>
        <p:nvGraphicFramePr>
          <p:cNvPr id="4" name="Table 3"/>
          <p:cNvGraphicFramePr>
            <a:graphicFrameLocks noGrp="1"/>
          </p:cNvGraphicFramePr>
          <p:nvPr/>
        </p:nvGraphicFramePr>
        <p:xfrm>
          <a:off x="1066800" y="1371600"/>
          <a:ext cx="7391400" cy="5029200"/>
        </p:xfrm>
        <a:graphic>
          <a:graphicData uri="http://schemas.openxmlformats.org/drawingml/2006/table">
            <a:tbl>
              <a:tblPr firstRow="1" bandRow="1">
                <a:tableStyleId>{8799B23B-EC83-4686-B30A-512413B5E67A}</a:tableStyleId>
              </a:tblPr>
              <a:tblGrid>
                <a:gridCol w="4012473"/>
                <a:gridCol w="3378927"/>
              </a:tblGrid>
              <a:tr h="4495800">
                <a:tc>
                  <a:txBody>
                    <a:bodyPr/>
                    <a:lstStyle/>
                    <a:p>
                      <a:pPr algn="just">
                        <a:lnSpc>
                          <a:spcPct val="150000"/>
                        </a:lnSpc>
                      </a:pPr>
                      <a:r>
                        <a:rPr lang="en-US" sz="1800" b="0" dirty="0" smtClean="0"/>
                        <a:t>O Sister! My husband has gone to other country</a:t>
                      </a:r>
                    </a:p>
                    <a:p>
                      <a:pPr algn="just">
                        <a:lnSpc>
                          <a:spcPct val="150000"/>
                        </a:lnSpc>
                      </a:pPr>
                      <a:r>
                        <a:rPr lang="en-US" sz="1800" b="0" dirty="0" smtClean="0"/>
                        <a:t>No body comes, nobody goes (there)</a:t>
                      </a:r>
                    </a:p>
                    <a:p>
                      <a:pPr algn="just">
                        <a:lnSpc>
                          <a:spcPct val="150000"/>
                        </a:lnSpc>
                      </a:pPr>
                      <a:r>
                        <a:rPr lang="en-US" sz="1800" b="0" dirty="0" smtClean="0"/>
                        <a:t>Neither sends any message</a:t>
                      </a:r>
                    </a:p>
                    <a:p>
                      <a:pPr algn="just">
                        <a:lnSpc>
                          <a:spcPct val="150000"/>
                        </a:lnSpc>
                      </a:pPr>
                      <a:r>
                        <a:rPr lang="en-US" sz="1800" b="0" dirty="0" smtClean="0"/>
                        <a:t>My husband has gone to other country</a:t>
                      </a:r>
                    </a:p>
                    <a:p>
                      <a:pPr algn="just">
                        <a:lnSpc>
                          <a:spcPct val="150000"/>
                        </a:lnSpc>
                      </a:pPr>
                      <a:r>
                        <a:rPr lang="en-US" sz="1800" b="0" dirty="0" smtClean="0"/>
                        <a:t>For </a:t>
                      </a:r>
                      <a:r>
                        <a:rPr lang="en-US" sz="1800" b="0" dirty="0" err="1" smtClean="0"/>
                        <a:t>whome</a:t>
                      </a:r>
                      <a:r>
                        <a:rPr lang="en-US" sz="1800" b="0" dirty="0" smtClean="0"/>
                        <a:t> shall I apply henna</a:t>
                      </a:r>
                    </a:p>
                    <a:p>
                      <a:pPr algn="just">
                        <a:lnSpc>
                          <a:spcPct val="150000"/>
                        </a:lnSpc>
                      </a:pPr>
                      <a:r>
                        <a:rPr lang="en-US" sz="1800" b="0" dirty="0" smtClean="0"/>
                        <a:t>For </a:t>
                      </a:r>
                      <a:r>
                        <a:rPr lang="en-US" sz="1800" b="0" dirty="0" err="1" smtClean="0"/>
                        <a:t>whome</a:t>
                      </a:r>
                      <a:r>
                        <a:rPr lang="en-US" sz="1800" b="0" dirty="0" smtClean="0"/>
                        <a:t> shall I comb my hair</a:t>
                      </a:r>
                    </a:p>
                    <a:p>
                      <a:pPr algn="just">
                        <a:lnSpc>
                          <a:spcPct val="150000"/>
                        </a:lnSpc>
                      </a:pPr>
                      <a:r>
                        <a:rPr lang="en-US" sz="1800" b="0" dirty="0" smtClean="0"/>
                        <a:t>For </a:t>
                      </a:r>
                      <a:r>
                        <a:rPr lang="en-US" sz="1800" b="0" dirty="0" err="1" smtClean="0"/>
                        <a:t>whome</a:t>
                      </a:r>
                      <a:r>
                        <a:rPr lang="en-US" sz="1800" b="0" dirty="0" smtClean="0"/>
                        <a:t> shall I cook rice and pulse</a:t>
                      </a:r>
                    </a:p>
                    <a:p>
                      <a:pPr algn="just">
                        <a:lnSpc>
                          <a:spcPct val="150000"/>
                        </a:lnSpc>
                      </a:pPr>
                      <a:r>
                        <a:rPr lang="en-US" sz="1800" b="0" dirty="0" smtClean="0"/>
                        <a:t>My husband is in a distant country</a:t>
                      </a:r>
                    </a:p>
                    <a:p>
                      <a:pPr algn="just">
                        <a:lnSpc>
                          <a:spcPct val="150000"/>
                        </a:lnSpc>
                      </a:pPr>
                      <a:r>
                        <a:rPr lang="en-US" sz="1800" b="0" dirty="0" smtClean="0"/>
                        <a:t>Without him I do not  like </a:t>
                      </a:r>
                    </a:p>
                    <a:p>
                      <a:pPr algn="just">
                        <a:lnSpc>
                          <a:spcPct val="150000"/>
                        </a:lnSpc>
                      </a:pPr>
                      <a:r>
                        <a:rPr lang="en-US" sz="1800" b="0" dirty="0" smtClean="0"/>
                        <a:t>The place of my in-laws</a:t>
                      </a:r>
                    </a:p>
                    <a:p>
                      <a:pPr algn="just">
                        <a:lnSpc>
                          <a:spcPct val="150000"/>
                        </a:lnSpc>
                      </a:pPr>
                      <a:r>
                        <a:rPr lang="en-US" sz="1800" b="0" dirty="0" smtClean="0"/>
                        <a:t>My  husband has gone to other 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50000"/>
                        </a:lnSpc>
                      </a:pPr>
                      <a:r>
                        <a:rPr lang="en-IN" sz="1600" b="0" kern="1200" dirty="0" smtClean="0">
                          <a:solidFill>
                            <a:schemeClr val="tx1"/>
                          </a:solidFill>
                          <a:latin typeface="+mn-lt"/>
                          <a:ea typeface="+mn-ea"/>
                          <a:cs typeface="+mn-cs"/>
                        </a:rPr>
                        <a:t>ओ </a:t>
                      </a:r>
                      <a:r>
                        <a:rPr lang="en-IN" sz="1600" b="0" kern="1200" dirty="0" err="1" smtClean="0">
                          <a:solidFill>
                            <a:schemeClr val="tx1"/>
                          </a:solidFill>
                          <a:latin typeface="+mn-lt"/>
                          <a:ea typeface="+mn-ea"/>
                          <a:cs typeface="+mn-cs"/>
                        </a:rPr>
                        <a:t>दीदी</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पिया</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गे</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परदेस</a:t>
                      </a:r>
                      <a:endParaRPr lang="en-IN" sz="1600" b="0" kern="1200" dirty="0" smtClean="0">
                        <a:solidFill>
                          <a:schemeClr val="tx1"/>
                        </a:solidFill>
                        <a:latin typeface="+mn-lt"/>
                        <a:ea typeface="+mn-ea"/>
                        <a:cs typeface="+mn-cs"/>
                      </a:endParaRPr>
                    </a:p>
                    <a:p>
                      <a:pPr algn="just">
                        <a:lnSpc>
                          <a:spcPct val="150000"/>
                        </a:lnSpc>
                      </a:pPr>
                      <a:r>
                        <a:rPr lang="en-IN" sz="1600" b="0" kern="1200" dirty="0" err="1" smtClean="0">
                          <a:solidFill>
                            <a:schemeClr val="tx1"/>
                          </a:solidFill>
                          <a:latin typeface="+mn-lt"/>
                          <a:ea typeface="+mn-ea"/>
                          <a:cs typeface="+mn-cs"/>
                        </a:rPr>
                        <a:t>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कोन्हू</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आवे</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कोन्हू</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जावे</a:t>
                      </a:r>
                      <a:r>
                        <a:rPr lang="en-IN" sz="1600" b="0" kern="1200" dirty="0" smtClean="0">
                          <a:solidFill>
                            <a:schemeClr val="tx1"/>
                          </a:solidFill>
                          <a:latin typeface="+mn-lt"/>
                          <a:ea typeface="+mn-ea"/>
                          <a:cs typeface="+mn-cs"/>
                        </a:rPr>
                        <a:t>, न </a:t>
                      </a:r>
                      <a:r>
                        <a:rPr lang="en-IN" sz="1600" b="0" kern="1200" dirty="0" err="1" smtClean="0">
                          <a:solidFill>
                            <a:schemeClr val="tx1"/>
                          </a:solidFill>
                          <a:latin typeface="+mn-lt"/>
                          <a:ea typeface="+mn-ea"/>
                          <a:cs typeface="+mn-cs"/>
                        </a:rPr>
                        <a:t>भेजे</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संदेस</a:t>
                      </a:r>
                      <a:endParaRPr lang="en-IN" sz="1600" b="0" kern="1200" dirty="0" smtClean="0">
                        <a:solidFill>
                          <a:schemeClr val="tx1"/>
                        </a:solidFill>
                        <a:latin typeface="+mn-lt"/>
                        <a:ea typeface="+mn-ea"/>
                        <a:cs typeface="+mn-cs"/>
                      </a:endParaRPr>
                    </a:p>
                    <a:p>
                      <a:pPr algn="just">
                        <a:lnSpc>
                          <a:spcPct val="150000"/>
                        </a:lnSpc>
                      </a:pPr>
                      <a:r>
                        <a:rPr lang="en-IN" sz="1600" b="0" kern="1200" dirty="0" err="1" smtClean="0">
                          <a:solidFill>
                            <a:schemeClr val="tx1"/>
                          </a:solidFill>
                          <a:latin typeface="+mn-lt"/>
                          <a:ea typeface="+mn-ea"/>
                          <a:cs typeface="+mn-cs"/>
                        </a:rPr>
                        <a:t>मोर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पिया</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गे</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परदेस</a:t>
                      </a:r>
                      <a:endParaRPr lang="en-IN" sz="1600" b="0" kern="1200" dirty="0" smtClean="0">
                        <a:solidFill>
                          <a:schemeClr val="tx1"/>
                        </a:solidFill>
                        <a:latin typeface="+mn-lt"/>
                        <a:ea typeface="+mn-ea"/>
                        <a:cs typeface="+mn-cs"/>
                      </a:endParaRPr>
                    </a:p>
                    <a:p>
                      <a:pPr algn="just">
                        <a:lnSpc>
                          <a:spcPct val="150000"/>
                        </a:lnSpc>
                      </a:pPr>
                      <a:r>
                        <a:rPr lang="en-IN" sz="1600" b="0" kern="1200" dirty="0" err="1" smtClean="0">
                          <a:solidFill>
                            <a:schemeClr val="tx1"/>
                          </a:solidFill>
                          <a:latin typeface="+mn-lt"/>
                          <a:ea typeface="+mn-ea"/>
                          <a:cs typeface="+mn-cs"/>
                        </a:rPr>
                        <a:t>काकर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बर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मेहंदी</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रचावंव</a:t>
                      </a:r>
                      <a:endParaRPr lang="en-IN" sz="1600" b="0" kern="1200" dirty="0" smtClean="0">
                        <a:solidFill>
                          <a:schemeClr val="tx1"/>
                        </a:solidFill>
                        <a:latin typeface="+mn-lt"/>
                        <a:ea typeface="+mn-ea"/>
                        <a:cs typeface="+mn-cs"/>
                      </a:endParaRPr>
                    </a:p>
                    <a:p>
                      <a:pPr algn="just">
                        <a:lnSpc>
                          <a:spcPct val="150000"/>
                        </a:lnSpc>
                      </a:pPr>
                      <a:r>
                        <a:rPr lang="en-IN" sz="1600" b="0" kern="1200" dirty="0" err="1" smtClean="0">
                          <a:solidFill>
                            <a:schemeClr val="tx1"/>
                          </a:solidFill>
                          <a:latin typeface="+mn-lt"/>
                          <a:ea typeface="+mn-ea"/>
                          <a:cs typeface="+mn-cs"/>
                        </a:rPr>
                        <a:t>काकर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बर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संवारंव</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केस</a:t>
                      </a:r>
                      <a:endParaRPr lang="en-IN" sz="1600" b="0" kern="1200" dirty="0" smtClean="0">
                        <a:solidFill>
                          <a:schemeClr val="tx1"/>
                        </a:solidFill>
                        <a:latin typeface="+mn-lt"/>
                        <a:ea typeface="+mn-ea"/>
                        <a:cs typeface="+mn-cs"/>
                      </a:endParaRPr>
                    </a:p>
                    <a:p>
                      <a:pPr algn="just">
                        <a:lnSpc>
                          <a:spcPct val="150000"/>
                        </a:lnSpc>
                      </a:pPr>
                      <a:r>
                        <a:rPr lang="en-IN" sz="1600" b="0" kern="1200" dirty="0" err="1" smtClean="0">
                          <a:solidFill>
                            <a:schemeClr val="tx1"/>
                          </a:solidFill>
                          <a:latin typeface="+mn-lt"/>
                          <a:ea typeface="+mn-ea"/>
                          <a:cs typeface="+mn-cs"/>
                        </a:rPr>
                        <a:t>काकर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बर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a:t>
                      </a:r>
                      <a:r>
                        <a:rPr lang="en-IN" sz="1600" b="0" kern="1200" dirty="0" smtClean="0">
                          <a:solidFill>
                            <a:schemeClr val="tx1"/>
                          </a:solidFill>
                          <a:latin typeface="+mn-lt"/>
                          <a:ea typeface="+mn-ea"/>
                          <a:cs typeface="+mn-cs"/>
                        </a:rPr>
                        <a:t> ह </a:t>
                      </a:r>
                      <a:r>
                        <a:rPr lang="en-IN" sz="1600" b="0" kern="1200" dirty="0" err="1" smtClean="0">
                          <a:solidFill>
                            <a:schemeClr val="tx1"/>
                          </a:solidFill>
                          <a:latin typeface="+mn-lt"/>
                          <a:ea typeface="+mn-ea"/>
                          <a:cs typeface="+mn-cs"/>
                        </a:rPr>
                        <a:t>भात-साग</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रांधंव</a:t>
                      </a:r>
                      <a:endParaRPr lang="en-IN" sz="1600" b="0" kern="1200" dirty="0" smtClean="0">
                        <a:solidFill>
                          <a:schemeClr val="tx1"/>
                        </a:solidFill>
                        <a:latin typeface="+mn-lt"/>
                        <a:ea typeface="+mn-ea"/>
                        <a:cs typeface="+mn-cs"/>
                      </a:endParaRPr>
                    </a:p>
                    <a:p>
                      <a:pPr algn="just">
                        <a:lnSpc>
                          <a:spcPct val="150000"/>
                        </a:lnSpc>
                      </a:pPr>
                      <a:r>
                        <a:rPr lang="en-IN" sz="1600" b="0" kern="1200" dirty="0" err="1" smtClean="0">
                          <a:solidFill>
                            <a:schemeClr val="tx1"/>
                          </a:solidFill>
                          <a:latin typeface="+mn-lt"/>
                          <a:ea typeface="+mn-ea"/>
                          <a:cs typeface="+mn-cs"/>
                        </a:rPr>
                        <a:t>पिया</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बसे</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दूर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देस</a:t>
                      </a:r>
                      <a:r>
                        <a:rPr lang="en-IN" sz="1600" b="0" kern="1200" dirty="0" smtClean="0">
                          <a:solidFill>
                            <a:schemeClr val="tx1"/>
                          </a:solidFill>
                          <a:latin typeface="+mn-lt"/>
                          <a:ea typeface="+mn-ea"/>
                          <a:cs typeface="+mn-cs"/>
                        </a:rPr>
                        <a:t>।</a:t>
                      </a:r>
                    </a:p>
                    <a:p>
                      <a:pPr algn="just">
                        <a:lnSpc>
                          <a:spcPct val="150000"/>
                        </a:lnSpc>
                      </a:pPr>
                      <a:r>
                        <a:rPr lang="en-IN" sz="1600" b="0" kern="1200" dirty="0" smtClean="0">
                          <a:solidFill>
                            <a:schemeClr val="tx1"/>
                          </a:solidFill>
                          <a:latin typeface="+mn-lt"/>
                          <a:ea typeface="+mn-ea"/>
                          <a:cs typeface="+mn-cs"/>
                        </a:rPr>
                        <a:t>न </a:t>
                      </a:r>
                      <a:r>
                        <a:rPr lang="en-IN" sz="1600" b="0" kern="1200" dirty="0" err="1" smtClean="0">
                          <a:solidFill>
                            <a:schemeClr val="tx1"/>
                          </a:solidFill>
                          <a:latin typeface="+mn-lt"/>
                          <a:ea typeface="+mn-ea"/>
                          <a:cs typeface="+mn-cs"/>
                        </a:rPr>
                        <a:t>भावे</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ओकर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बिन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मोला</a:t>
                      </a:r>
                      <a:endParaRPr lang="en-IN" sz="1600" b="0" kern="1200" dirty="0" smtClean="0">
                        <a:solidFill>
                          <a:schemeClr val="tx1"/>
                        </a:solidFill>
                        <a:latin typeface="+mn-lt"/>
                        <a:ea typeface="+mn-ea"/>
                        <a:cs typeface="+mn-cs"/>
                      </a:endParaRPr>
                    </a:p>
                    <a:p>
                      <a:pPr algn="just">
                        <a:lnSpc>
                          <a:spcPct val="150000"/>
                        </a:lnSpc>
                      </a:pPr>
                      <a:r>
                        <a:rPr lang="en-IN" sz="1600" b="0" kern="1200" dirty="0" err="1" smtClean="0">
                          <a:solidFill>
                            <a:schemeClr val="tx1"/>
                          </a:solidFill>
                          <a:latin typeface="+mn-lt"/>
                          <a:ea typeface="+mn-ea"/>
                          <a:cs typeface="+mn-cs"/>
                        </a:rPr>
                        <a:t>मोर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सास</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ससुर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देस</a:t>
                      </a:r>
                      <a:r>
                        <a:rPr lang="en-IN" sz="1600" b="0" kern="1200" dirty="0" smtClean="0">
                          <a:solidFill>
                            <a:schemeClr val="tx1"/>
                          </a:solidFill>
                          <a:latin typeface="+mn-lt"/>
                          <a:ea typeface="+mn-ea"/>
                          <a:cs typeface="+mn-cs"/>
                        </a:rPr>
                        <a:t>।</a:t>
                      </a:r>
                    </a:p>
                    <a:p>
                      <a:pPr algn="just">
                        <a:lnSpc>
                          <a:spcPct val="150000"/>
                        </a:lnSpc>
                      </a:pPr>
                      <a:r>
                        <a:rPr lang="en-IN" sz="1600" b="0" kern="1200" dirty="0" err="1" smtClean="0">
                          <a:solidFill>
                            <a:schemeClr val="tx1"/>
                          </a:solidFill>
                          <a:latin typeface="+mn-lt"/>
                          <a:ea typeface="+mn-ea"/>
                          <a:cs typeface="+mn-cs"/>
                        </a:rPr>
                        <a:t>मोर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पिया</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गे</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परदेस</a:t>
                      </a:r>
                      <a:r>
                        <a:rPr lang="en-IN" sz="1600" b="0" kern="1200" dirty="0" smtClean="0">
                          <a:solidFill>
                            <a:schemeClr val="tx1"/>
                          </a:solidFill>
                          <a:latin typeface="+mn-lt"/>
                          <a:ea typeface="+mn-ea"/>
                          <a:cs typeface="+mn-cs"/>
                        </a:rPr>
                        <a:t>।</a:t>
                      </a:r>
                    </a:p>
                    <a:p>
                      <a:pPr>
                        <a:lnSpc>
                          <a:spcPct val="150000"/>
                        </a:lnSpc>
                      </a:pPr>
                      <a:endParaRPr lang="en-IN"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04801"/>
            <a:ext cx="8229600" cy="762000"/>
          </a:xfrm>
          <a:solidFill>
            <a:schemeClr val="accent2">
              <a:lumMod val="75000"/>
            </a:schemeClr>
          </a:solidFill>
        </p:spPr>
        <p:txBody>
          <a:bodyPr>
            <a:normAutofit/>
          </a:bodyPr>
          <a:lstStyle/>
          <a:p>
            <a:r>
              <a:rPr lang="en-US" sz="3200" b="1" dirty="0" smtClean="0"/>
              <a:t>Marital Plight</a:t>
            </a:r>
            <a:endParaRPr lang="en-IN" sz="3200" b="1" dirty="0"/>
          </a:p>
        </p:txBody>
      </p:sp>
      <p:graphicFrame>
        <p:nvGraphicFramePr>
          <p:cNvPr id="4" name="Table 3"/>
          <p:cNvGraphicFramePr>
            <a:graphicFrameLocks noGrp="1"/>
          </p:cNvGraphicFramePr>
          <p:nvPr/>
        </p:nvGraphicFramePr>
        <p:xfrm>
          <a:off x="990600" y="1249680"/>
          <a:ext cx="7696199" cy="5303520"/>
        </p:xfrm>
        <a:graphic>
          <a:graphicData uri="http://schemas.openxmlformats.org/drawingml/2006/table">
            <a:tbl>
              <a:tblPr firstRow="1" bandRow="1">
                <a:tableStyleId>{8799B23B-EC83-4686-B30A-512413B5E67A}</a:tableStyleId>
              </a:tblPr>
              <a:tblGrid>
                <a:gridCol w="4177936"/>
                <a:gridCol w="3518263"/>
              </a:tblGrid>
              <a:tr h="4800600">
                <a:tc>
                  <a:txBody>
                    <a:bodyPr/>
                    <a:lstStyle/>
                    <a:p>
                      <a:pPr algn="just">
                        <a:lnSpc>
                          <a:spcPct val="100000"/>
                        </a:lnSpc>
                      </a:pPr>
                      <a:r>
                        <a:rPr lang="en-US" sz="1600" b="0" dirty="0" smtClean="0"/>
                        <a:t>Four women are going to bring water </a:t>
                      </a:r>
                    </a:p>
                    <a:p>
                      <a:pPr algn="just">
                        <a:lnSpc>
                          <a:spcPct val="100000"/>
                        </a:lnSpc>
                      </a:pPr>
                      <a:r>
                        <a:rPr lang="en-US" sz="1600" b="0" dirty="0" smtClean="0"/>
                        <a:t>All of them are beautiful</a:t>
                      </a:r>
                      <a:endParaRPr lang="en-US" sz="1600" b="0" baseline="0" dirty="0" smtClean="0"/>
                    </a:p>
                    <a:p>
                      <a:pPr algn="just">
                        <a:lnSpc>
                          <a:spcPct val="100000"/>
                        </a:lnSpc>
                      </a:pPr>
                      <a:r>
                        <a:rPr lang="en-US" sz="1600" b="0" baseline="0" dirty="0" smtClean="0"/>
                        <a:t>They are talking about their plight</a:t>
                      </a:r>
                    </a:p>
                    <a:p>
                      <a:pPr algn="just">
                        <a:lnSpc>
                          <a:spcPct val="100000"/>
                        </a:lnSpc>
                      </a:pPr>
                      <a:r>
                        <a:rPr lang="en-US" sz="1600" b="0" baseline="0" dirty="0" smtClean="0"/>
                        <a:t>One woman says listen o sisters!</a:t>
                      </a:r>
                    </a:p>
                    <a:p>
                      <a:pPr algn="just">
                        <a:lnSpc>
                          <a:spcPct val="100000"/>
                        </a:lnSpc>
                      </a:pPr>
                      <a:r>
                        <a:rPr lang="en-US" sz="1600" b="0" baseline="0" dirty="0" smtClean="0"/>
                        <a:t>My husband has gone to a distinct country </a:t>
                      </a:r>
                    </a:p>
                    <a:p>
                      <a:pPr algn="just">
                        <a:lnSpc>
                          <a:spcPct val="100000"/>
                        </a:lnSpc>
                      </a:pPr>
                      <a:r>
                        <a:rPr lang="en-US" sz="1600" b="0" baseline="0" dirty="0" smtClean="0"/>
                        <a:t>Neither anybody comes nor goes (there)</a:t>
                      </a:r>
                    </a:p>
                    <a:p>
                      <a:pPr algn="just">
                        <a:lnSpc>
                          <a:spcPct val="100000"/>
                        </a:lnSpc>
                      </a:pPr>
                      <a:r>
                        <a:rPr lang="en-US" sz="1600" b="0" baseline="0" dirty="0" smtClean="0"/>
                        <a:t>Nor he is sending any message</a:t>
                      </a:r>
                    </a:p>
                    <a:p>
                      <a:pPr algn="just">
                        <a:lnSpc>
                          <a:spcPct val="100000"/>
                        </a:lnSpc>
                      </a:pPr>
                      <a:r>
                        <a:rPr lang="en-US" sz="1600" b="0" baseline="0" dirty="0" smtClean="0"/>
                        <a:t>Another woman says listen o sisters!</a:t>
                      </a:r>
                    </a:p>
                    <a:p>
                      <a:pPr algn="just">
                        <a:lnSpc>
                          <a:spcPct val="100000"/>
                        </a:lnSpc>
                      </a:pPr>
                      <a:r>
                        <a:rPr lang="en-US" sz="1600" b="0" baseline="0" dirty="0" smtClean="0"/>
                        <a:t>My husband drinks liquor.</a:t>
                      </a:r>
                    </a:p>
                    <a:p>
                      <a:pPr algn="just">
                        <a:lnSpc>
                          <a:spcPct val="100000"/>
                        </a:lnSpc>
                      </a:pPr>
                      <a:r>
                        <a:rPr lang="en-US" sz="1600" b="0" baseline="0" dirty="0" smtClean="0"/>
                        <a:t>He squanders all the money in one day</a:t>
                      </a:r>
                    </a:p>
                    <a:p>
                      <a:pPr algn="just">
                        <a:lnSpc>
                          <a:spcPct val="100000"/>
                        </a:lnSpc>
                      </a:pPr>
                      <a:r>
                        <a:rPr lang="en-US" sz="1600" b="0" baseline="0" dirty="0" smtClean="0"/>
                        <a:t>Which he earn in twelve months.</a:t>
                      </a:r>
                    </a:p>
                    <a:p>
                      <a:pPr algn="just">
                        <a:lnSpc>
                          <a:spcPct val="100000"/>
                        </a:lnSpc>
                      </a:pPr>
                      <a:r>
                        <a:rPr lang="en-US" sz="1600" b="0" baseline="0" dirty="0" smtClean="0"/>
                        <a:t>Another women says listen o sisters!</a:t>
                      </a:r>
                    </a:p>
                    <a:p>
                      <a:pPr algn="just">
                        <a:lnSpc>
                          <a:spcPct val="100000"/>
                        </a:lnSpc>
                      </a:pPr>
                      <a:r>
                        <a:rPr lang="en-US" sz="1600" b="0" baseline="0" dirty="0" smtClean="0"/>
                        <a:t>My husband smokes </a:t>
                      </a:r>
                      <a:r>
                        <a:rPr lang="en-US" sz="1600" b="0" baseline="0" dirty="0" err="1" smtClean="0"/>
                        <a:t>canabis</a:t>
                      </a:r>
                      <a:r>
                        <a:rPr lang="en-US" sz="1600" b="0" baseline="0" dirty="0" smtClean="0"/>
                        <a:t> sativa (ganja)</a:t>
                      </a:r>
                    </a:p>
                    <a:p>
                      <a:pPr algn="just">
                        <a:lnSpc>
                          <a:spcPct val="100000"/>
                        </a:lnSpc>
                      </a:pPr>
                      <a:r>
                        <a:rPr lang="en-US" sz="1600" b="0" dirty="0" smtClean="0"/>
                        <a:t>He goes out for one</a:t>
                      </a:r>
                      <a:r>
                        <a:rPr lang="en-US" sz="1600" b="0" baseline="0" dirty="0" smtClean="0"/>
                        <a:t> hour but returns after ten hours </a:t>
                      </a:r>
                    </a:p>
                    <a:p>
                      <a:pPr algn="just">
                        <a:lnSpc>
                          <a:spcPct val="100000"/>
                        </a:lnSpc>
                      </a:pPr>
                      <a:r>
                        <a:rPr lang="en-US" sz="1600" b="0" baseline="0" dirty="0" smtClean="0"/>
                        <a:t>Another woman says listen o sisters!</a:t>
                      </a:r>
                    </a:p>
                    <a:p>
                      <a:pPr algn="just">
                        <a:lnSpc>
                          <a:spcPct val="100000"/>
                        </a:lnSpc>
                      </a:pPr>
                      <a:r>
                        <a:rPr lang="en-US" sz="1600" b="0" baseline="0" dirty="0" smtClean="0"/>
                        <a:t>My husband consumes opium </a:t>
                      </a:r>
                    </a:p>
                    <a:p>
                      <a:pPr algn="just">
                        <a:lnSpc>
                          <a:spcPct val="100000"/>
                        </a:lnSpc>
                      </a:pPr>
                      <a:r>
                        <a:rPr lang="en-US" sz="1600" b="0" baseline="0" dirty="0" smtClean="0"/>
                        <a:t>He grinds two </a:t>
                      </a:r>
                      <a:r>
                        <a:rPr lang="en-US" sz="1600" b="0" baseline="0" dirty="0" err="1" smtClean="0"/>
                        <a:t>tolas</a:t>
                      </a:r>
                      <a:r>
                        <a:rPr lang="en-US" sz="1600" b="0" baseline="0" dirty="0" smtClean="0"/>
                        <a:t> of opium leaves</a:t>
                      </a:r>
                    </a:p>
                    <a:p>
                      <a:pPr algn="just">
                        <a:lnSpc>
                          <a:spcPct val="100000"/>
                        </a:lnSpc>
                      </a:pPr>
                      <a:r>
                        <a:rPr lang="en-US" sz="1600" b="0" baseline="0" dirty="0" smtClean="0"/>
                        <a:t>And consumes </a:t>
                      </a:r>
                      <a:r>
                        <a:rPr lang="en-US" sz="1600" b="0" baseline="0" dirty="0" err="1" smtClean="0"/>
                        <a:t>atonce</a:t>
                      </a:r>
                      <a:r>
                        <a:rPr lang="en-US" sz="1600" b="0" baseline="0" dirty="0" smtClean="0"/>
                        <a:t>.</a:t>
                      </a:r>
                    </a:p>
                    <a:p>
                      <a:pPr algn="just">
                        <a:lnSpc>
                          <a:spcPct val="100000"/>
                        </a:lnSpc>
                      </a:pPr>
                      <a:r>
                        <a:rPr lang="en-US" sz="1600" b="0" baseline="0" dirty="0" smtClean="0"/>
                        <a:t>Four women have gone to bring water</a:t>
                      </a:r>
                    </a:p>
                    <a:p>
                      <a:pPr algn="just">
                        <a:lnSpc>
                          <a:spcPct val="100000"/>
                        </a:lnSpc>
                      </a:pPr>
                      <a:r>
                        <a:rPr lang="en-US" sz="1600" b="0" baseline="0" dirty="0" smtClean="0"/>
                        <a:t>Telling their plight to each other</a:t>
                      </a:r>
                    </a:p>
                  </a:txBody>
                  <a:tcPr/>
                </a:tc>
                <a:tc>
                  <a:txBody>
                    <a:bodyPr/>
                    <a:lstStyle/>
                    <a:p>
                      <a:r>
                        <a:rPr lang="en-US" b="0" dirty="0" smtClean="0"/>
                        <a:t> </a:t>
                      </a:r>
                      <a:r>
                        <a:rPr lang="en-IN" sz="1600" b="0" kern="1200" dirty="0" err="1" smtClean="0">
                          <a:solidFill>
                            <a:schemeClr val="tx1"/>
                          </a:solidFill>
                          <a:latin typeface="+mn-lt"/>
                          <a:ea typeface="+mn-ea"/>
                          <a:cs typeface="+mn-cs"/>
                        </a:rPr>
                        <a:t>चारों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सखी</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घर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निकरेन</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चारों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रुपे</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एक</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बरन</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अपने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अपने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हाल</a:t>
                      </a:r>
                      <a:r>
                        <a:rPr lang="en-IN" sz="1600" b="0" kern="1200" dirty="0" smtClean="0">
                          <a:solidFill>
                            <a:schemeClr val="tx1"/>
                          </a:solidFill>
                          <a:latin typeface="+mn-lt"/>
                          <a:ea typeface="+mn-ea"/>
                          <a:cs typeface="+mn-cs"/>
                        </a:rPr>
                        <a:t> ल </a:t>
                      </a:r>
                      <a:r>
                        <a:rPr lang="en-IN" sz="1600" b="0" kern="1200" dirty="0" err="1" smtClean="0">
                          <a:solidFill>
                            <a:schemeClr val="tx1"/>
                          </a:solidFill>
                          <a:latin typeface="+mn-lt"/>
                          <a:ea typeface="+mn-ea"/>
                          <a:cs typeface="+mn-cs"/>
                        </a:rPr>
                        <a:t>कहिके</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जाही</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चारों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जले</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भरन</a:t>
                      </a:r>
                      <a:r>
                        <a:rPr lang="en-IN" sz="1600" b="0" kern="1200" dirty="0" smtClean="0">
                          <a:solidFill>
                            <a:schemeClr val="tx1"/>
                          </a:solidFill>
                          <a:latin typeface="+mn-lt"/>
                          <a:ea typeface="+mn-ea"/>
                          <a:cs typeface="+mn-cs"/>
                        </a:rPr>
                        <a:t>।</a:t>
                      </a:r>
                    </a:p>
                    <a:p>
                      <a:r>
                        <a:rPr lang="en-IN" sz="1600" b="0" kern="1200" dirty="0" err="1" smtClean="0">
                          <a:solidFill>
                            <a:schemeClr val="tx1"/>
                          </a:solidFill>
                          <a:latin typeface="+mn-lt"/>
                          <a:ea typeface="+mn-ea"/>
                          <a:cs typeface="+mn-cs"/>
                        </a:rPr>
                        <a:t>एक</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झन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कहिथे</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बहिनि</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मोर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पिया</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गे</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परदेस</a:t>
                      </a:r>
                      <a:endParaRPr lang="en-IN" sz="1600" b="0" kern="1200" dirty="0" smtClean="0">
                        <a:solidFill>
                          <a:schemeClr val="tx1"/>
                        </a:solidFill>
                        <a:latin typeface="+mn-lt"/>
                        <a:ea typeface="+mn-ea"/>
                        <a:cs typeface="+mn-cs"/>
                      </a:endParaRPr>
                    </a:p>
                    <a:p>
                      <a:r>
                        <a:rPr lang="en-IN" sz="1600" b="0" kern="1200" dirty="0" smtClean="0">
                          <a:solidFill>
                            <a:schemeClr val="tx1"/>
                          </a:solidFill>
                          <a:latin typeface="+mn-lt"/>
                          <a:ea typeface="+mn-ea"/>
                          <a:cs typeface="+mn-cs"/>
                        </a:rPr>
                        <a:t>न </a:t>
                      </a:r>
                      <a:r>
                        <a:rPr lang="en-IN" sz="1600" b="0" kern="1200" dirty="0" err="1" smtClean="0">
                          <a:solidFill>
                            <a:schemeClr val="tx1"/>
                          </a:solidFill>
                          <a:latin typeface="+mn-lt"/>
                          <a:ea typeface="+mn-ea"/>
                          <a:cs typeface="+mn-cs"/>
                        </a:rPr>
                        <a:t>कोहू</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आवय</a:t>
                      </a:r>
                      <a:r>
                        <a:rPr lang="en-IN" sz="1600" b="0" kern="1200" dirty="0" smtClean="0">
                          <a:solidFill>
                            <a:schemeClr val="tx1"/>
                          </a:solidFill>
                          <a:latin typeface="+mn-lt"/>
                          <a:ea typeface="+mn-ea"/>
                          <a:cs typeface="+mn-cs"/>
                        </a:rPr>
                        <a:t> न </a:t>
                      </a:r>
                      <a:r>
                        <a:rPr lang="en-IN" sz="1600" b="0" kern="1200" dirty="0" err="1" smtClean="0">
                          <a:solidFill>
                            <a:schemeClr val="tx1"/>
                          </a:solidFill>
                          <a:latin typeface="+mn-lt"/>
                          <a:ea typeface="+mn-ea"/>
                          <a:cs typeface="+mn-cs"/>
                        </a:rPr>
                        <a:t>कोहू</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जावय</a:t>
                      </a:r>
                      <a:endParaRPr lang="en-IN" sz="1600" b="0" kern="1200" dirty="0" smtClean="0">
                        <a:solidFill>
                          <a:schemeClr val="tx1"/>
                        </a:solidFill>
                        <a:latin typeface="+mn-lt"/>
                        <a:ea typeface="+mn-ea"/>
                        <a:cs typeface="+mn-cs"/>
                      </a:endParaRPr>
                    </a:p>
                    <a:p>
                      <a:r>
                        <a:rPr lang="en-IN" sz="1600" b="0" kern="1200" dirty="0" smtClean="0">
                          <a:solidFill>
                            <a:schemeClr val="tx1"/>
                          </a:solidFill>
                          <a:latin typeface="+mn-lt"/>
                          <a:ea typeface="+mn-ea"/>
                          <a:cs typeface="+mn-cs"/>
                        </a:rPr>
                        <a:t>न </a:t>
                      </a:r>
                      <a:r>
                        <a:rPr lang="en-IN" sz="1600" b="0" kern="1200" dirty="0" err="1" smtClean="0">
                          <a:solidFill>
                            <a:schemeClr val="tx1"/>
                          </a:solidFill>
                          <a:latin typeface="+mn-lt"/>
                          <a:ea typeface="+mn-ea"/>
                          <a:cs typeface="+mn-cs"/>
                        </a:rPr>
                        <a:t>भेजे</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संदेस</a:t>
                      </a:r>
                      <a:r>
                        <a:rPr lang="en-IN" sz="1600" b="0" kern="1200" dirty="0" smtClean="0">
                          <a:solidFill>
                            <a:schemeClr val="tx1"/>
                          </a:solidFill>
                          <a:latin typeface="+mn-lt"/>
                          <a:ea typeface="+mn-ea"/>
                          <a:cs typeface="+mn-cs"/>
                        </a:rPr>
                        <a:t>।</a:t>
                      </a:r>
                    </a:p>
                    <a:p>
                      <a:r>
                        <a:rPr lang="en-IN" sz="1600" b="0" kern="1200" dirty="0" err="1" smtClean="0">
                          <a:solidFill>
                            <a:schemeClr val="tx1"/>
                          </a:solidFill>
                          <a:latin typeface="+mn-lt"/>
                          <a:ea typeface="+mn-ea"/>
                          <a:cs typeface="+mn-cs"/>
                        </a:rPr>
                        <a:t>एक</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झिन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कहिथे</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बहिनि</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मोर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पिया</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पीथे</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शराब</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बच्छर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दिन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क्रम</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कमाई</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ला</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एके</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दिन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थे</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खराब</a:t>
                      </a:r>
                      <a:r>
                        <a:rPr lang="en-IN" sz="1600" b="0" kern="1200" dirty="0" smtClean="0">
                          <a:solidFill>
                            <a:schemeClr val="tx1"/>
                          </a:solidFill>
                          <a:latin typeface="+mn-lt"/>
                          <a:ea typeface="+mn-ea"/>
                          <a:cs typeface="+mn-cs"/>
                        </a:rPr>
                        <a:t>।</a:t>
                      </a:r>
                    </a:p>
                    <a:p>
                      <a:r>
                        <a:rPr lang="en-IN" sz="1600" b="0" kern="1200" dirty="0" err="1" smtClean="0">
                          <a:solidFill>
                            <a:schemeClr val="tx1"/>
                          </a:solidFill>
                          <a:latin typeface="+mn-lt"/>
                          <a:ea typeface="+mn-ea"/>
                          <a:cs typeface="+mn-cs"/>
                        </a:rPr>
                        <a:t>एक</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झिन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कहिथे</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बहिनि</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मोर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पिया</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पीथे</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मदक</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बमरी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पान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पाला</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बनाके</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दू</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तोला</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करथे</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सड़प</a:t>
                      </a:r>
                      <a:r>
                        <a:rPr lang="en-IN" sz="1600" b="0" kern="1200" dirty="0" smtClean="0">
                          <a:solidFill>
                            <a:schemeClr val="tx1"/>
                          </a:solidFill>
                          <a:latin typeface="+mn-lt"/>
                          <a:ea typeface="+mn-ea"/>
                          <a:cs typeface="+mn-cs"/>
                        </a:rPr>
                        <a:t>।</a:t>
                      </a:r>
                    </a:p>
                    <a:p>
                      <a:r>
                        <a:rPr lang="en-IN" sz="1600" b="0" kern="1200" dirty="0" err="1" smtClean="0">
                          <a:solidFill>
                            <a:schemeClr val="tx1"/>
                          </a:solidFill>
                          <a:latin typeface="+mn-lt"/>
                          <a:ea typeface="+mn-ea"/>
                          <a:cs typeface="+mn-cs"/>
                        </a:rPr>
                        <a:t>चारों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सखी</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घरला</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निकरिन</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चारों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रुपे</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एक</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बरन</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अपने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अपने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हाल</a:t>
                      </a:r>
                      <a:r>
                        <a:rPr lang="en-IN" sz="1600" b="0" kern="1200" dirty="0" smtClean="0">
                          <a:solidFill>
                            <a:schemeClr val="tx1"/>
                          </a:solidFill>
                          <a:latin typeface="+mn-lt"/>
                          <a:ea typeface="+mn-ea"/>
                          <a:cs typeface="+mn-cs"/>
                        </a:rPr>
                        <a:t> ल </a:t>
                      </a:r>
                      <a:r>
                        <a:rPr lang="en-IN" sz="1600" b="0" kern="1200" dirty="0" err="1" smtClean="0">
                          <a:solidFill>
                            <a:schemeClr val="tx1"/>
                          </a:solidFill>
                          <a:latin typeface="+mn-lt"/>
                          <a:ea typeface="+mn-ea"/>
                          <a:cs typeface="+mn-cs"/>
                        </a:rPr>
                        <a:t>कहिके</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जाही</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चारों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जले</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भरन</a:t>
                      </a:r>
                      <a:r>
                        <a:rPr lang="en-IN" sz="1800" b="0" kern="1200" dirty="0" smtClean="0">
                          <a:solidFill>
                            <a:schemeClr val="tx1"/>
                          </a:solidFill>
                          <a:latin typeface="+mn-lt"/>
                          <a:ea typeface="+mn-ea"/>
                          <a:cs typeface="+mn-cs"/>
                        </a:rPr>
                        <a:t>।</a:t>
                      </a:r>
                    </a:p>
                    <a:p>
                      <a:endParaRPr lang="en-IN" b="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8077200" cy="838200"/>
          </a:xfrm>
          <a:solidFill>
            <a:schemeClr val="accent2">
              <a:lumMod val="50000"/>
            </a:schemeClr>
          </a:solidFill>
        </p:spPr>
        <p:txBody>
          <a:bodyPr>
            <a:normAutofit/>
          </a:bodyPr>
          <a:lstStyle/>
          <a:p>
            <a:r>
              <a:rPr lang="en-US" sz="3200" b="1" dirty="0" smtClean="0">
                <a:solidFill>
                  <a:schemeClr val="bg1"/>
                </a:solidFill>
              </a:rPr>
              <a:t>Green Cultural Studies</a:t>
            </a:r>
            <a:endParaRPr lang="en-IN" sz="3200" b="1" dirty="0">
              <a:solidFill>
                <a:schemeClr val="bg1"/>
              </a:solidFill>
            </a:endParaRPr>
          </a:p>
        </p:txBody>
      </p:sp>
      <p:graphicFrame>
        <p:nvGraphicFramePr>
          <p:cNvPr id="4" name="Table 3"/>
          <p:cNvGraphicFramePr>
            <a:graphicFrameLocks noGrp="1"/>
          </p:cNvGraphicFramePr>
          <p:nvPr/>
        </p:nvGraphicFramePr>
        <p:xfrm>
          <a:off x="990600" y="1295400"/>
          <a:ext cx="7467600" cy="5334000"/>
        </p:xfrm>
        <a:graphic>
          <a:graphicData uri="http://schemas.openxmlformats.org/drawingml/2006/table">
            <a:tbl>
              <a:tblPr firstRow="1" bandRow="1">
                <a:tableStyleId>{8799B23B-EC83-4686-B30A-512413B5E67A}</a:tableStyleId>
              </a:tblPr>
              <a:tblGrid>
                <a:gridCol w="4053839"/>
                <a:gridCol w="3413761"/>
              </a:tblGrid>
              <a:tr h="5334000">
                <a:tc>
                  <a:txBody>
                    <a:bodyPr/>
                    <a:lstStyle/>
                    <a:p>
                      <a:pPr algn="just">
                        <a:lnSpc>
                          <a:spcPct val="150000"/>
                        </a:lnSpc>
                      </a:pPr>
                      <a:r>
                        <a:rPr lang="en-US" sz="1600" b="0" dirty="0" err="1" smtClean="0"/>
                        <a:t>Tari</a:t>
                      </a:r>
                      <a:r>
                        <a:rPr lang="en-US" sz="1600" b="0" baseline="0" dirty="0" smtClean="0"/>
                        <a:t> </a:t>
                      </a:r>
                      <a:r>
                        <a:rPr lang="en-US" sz="1600" b="0" baseline="0" dirty="0" err="1" smtClean="0"/>
                        <a:t>nari</a:t>
                      </a:r>
                      <a:r>
                        <a:rPr lang="en-US" sz="1600" b="0" baseline="0" dirty="0" smtClean="0"/>
                        <a:t> </a:t>
                      </a:r>
                      <a:r>
                        <a:rPr lang="en-US" sz="1600" b="0" baseline="0" dirty="0" err="1" smtClean="0"/>
                        <a:t>na</a:t>
                      </a:r>
                      <a:r>
                        <a:rPr lang="en-US" sz="1600" b="0" baseline="0" dirty="0" smtClean="0"/>
                        <a:t> more </a:t>
                      </a:r>
                      <a:r>
                        <a:rPr lang="en-US" sz="1600" b="0" baseline="0" dirty="0" err="1" smtClean="0"/>
                        <a:t>naha</a:t>
                      </a:r>
                      <a:r>
                        <a:rPr lang="en-US" sz="1600" b="0" baseline="0" dirty="0" smtClean="0"/>
                        <a:t> </a:t>
                      </a:r>
                      <a:r>
                        <a:rPr lang="en-US" sz="1600" b="0" baseline="0" dirty="0" err="1" smtClean="0"/>
                        <a:t>nari</a:t>
                      </a:r>
                      <a:r>
                        <a:rPr lang="en-US" sz="1600" b="0" baseline="0" dirty="0" smtClean="0"/>
                        <a:t> nana, </a:t>
                      </a:r>
                      <a:r>
                        <a:rPr lang="en-US" sz="1600" b="0" baseline="0" dirty="0" err="1" smtClean="0"/>
                        <a:t>jara</a:t>
                      </a:r>
                      <a:r>
                        <a:rPr lang="en-US" sz="1600" b="0" baseline="0" dirty="0" smtClean="0"/>
                        <a:t> </a:t>
                      </a:r>
                      <a:r>
                        <a:rPr lang="en-US" sz="1600" b="0" baseline="0" dirty="0" err="1" smtClean="0"/>
                        <a:t>sunto</a:t>
                      </a:r>
                      <a:r>
                        <a:rPr lang="en-US" sz="1600" b="0" baseline="0" dirty="0" smtClean="0"/>
                        <a:t> (Prop)</a:t>
                      </a:r>
                    </a:p>
                    <a:p>
                      <a:pPr algn="just">
                        <a:lnSpc>
                          <a:spcPct val="150000"/>
                        </a:lnSpc>
                      </a:pPr>
                      <a:r>
                        <a:rPr lang="en-US" sz="1600" b="0" baseline="0" dirty="0" smtClean="0"/>
                        <a:t>Listen O my </a:t>
                      </a:r>
                      <a:r>
                        <a:rPr lang="en-US" sz="1600" b="0" baseline="0" dirty="0" err="1" smtClean="0"/>
                        <a:t>neighbour</a:t>
                      </a:r>
                      <a:r>
                        <a:rPr lang="en-US" sz="1600" b="0" baseline="0" dirty="0" smtClean="0"/>
                        <a:t> your child is weeping </a:t>
                      </a:r>
                    </a:p>
                    <a:p>
                      <a:pPr algn="just">
                        <a:lnSpc>
                          <a:spcPct val="150000"/>
                        </a:lnSpc>
                      </a:pPr>
                      <a:r>
                        <a:rPr lang="en-US" sz="1600" b="0" baseline="0" dirty="0" smtClean="0"/>
                        <a:t>Just listen! Oh on the dry tank a heron is flying</a:t>
                      </a:r>
                    </a:p>
                    <a:p>
                      <a:pPr algn="just">
                        <a:lnSpc>
                          <a:spcPct val="150000"/>
                        </a:lnSpc>
                      </a:pPr>
                      <a:r>
                        <a:rPr lang="en-US" sz="1600" b="0" baseline="0" dirty="0" smtClean="0"/>
                        <a:t>Just listen! Flowers blooming in the tank.</a:t>
                      </a:r>
                    </a:p>
                    <a:p>
                      <a:pPr algn="just">
                        <a:lnSpc>
                          <a:spcPct val="150000"/>
                        </a:lnSpc>
                      </a:pPr>
                      <a:r>
                        <a:rPr lang="en-US" sz="1600" b="0" baseline="0" dirty="0" smtClean="0"/>
                        <a:t>I have plucked a lot of flowers full of my </a:t>
                      </a:r>
                      <a:r>
                        <a:rPr lang="en-US" sz="1600" b="0" baseline="0" dirty="0" err="1" smtClean="0"/>
                        <a:t>sarie’s</a:t>
                      </a:r>
                      <a:r>
                        <a:rPr lang="en-US" sz="1600" b="0" baseline="0" dirty="0" smtClean="0"/>
                        <a:t> end (</a:t>
                      </a:r>
                      <a:r>
                        <a:rPr lang="en-US" sz="1600" b="0" baseline="0" dirty="0" err="1" smtClean="0"/>
                        <a:t>Palla</a:t>
                      </a:r>
                      <a:r>
                        <a:rPr lang="en-US" sz="1600" b="0" baseline="0" dirty="0" smtClean="0"/>
                        <a:t>)</a:t>
                      </a:r>
                    </a:p>
                    <a:p>
                      <a:pPr algn="just">
                        <a:lnSpc>
                          <a:spcPct val="150000"/>
                        </a:lnSpc>
                      </a:pPr>
                      <a:r>
                        <a:rPr lang="en-US" sz="1600" b="0" baseline="0" dirty="0" smtClean="0"/>
                        <a:t>I have tucked so many flowers in my hair bun. </a:t>
                      </a:r>
                    </a:p>
                    <a:p>
                      <a:pPr algn="just">
                        <a:lnSpc>
                          <a:spcPct val="150000"/>
                        </a:lnSpc>
                      </a:pPr>
                      <a:r>
                        <a:rPr lang="en-US" sz="1600" b="0" baseline="0" dirty="0" smtClean="0"/>
                        <a:t>My husband laughs at me and asked, just listen</a:t>
                      </a:r>
                    </a:p>
                    <a:p>
                      <a:pPr algn="just">
                        <a:lnSpc>
                          <a:spcPct val="150000"/>
                        </a:lnSpc>
                      </a:pPr>
                      <a:r>
                        <a:rPr lang="en-US" sz="1600" b="0" baseline="0" dirty="0" smtClean="0"/>
                        <a:t>From where did you get all these flowers?</a:t>
                      </a:r>
                    </a:p>
                    <a:p>
                      <a:pPr algn="just">
                        <a:lnSpc>
                          <a:spcPct val="150000"/>
                        </a:lnSpc>
                      </a:pPr>
                      <a:r>
                        <a:rPr lang="en-US" sz="1600" b="0" baseline="0" dirty="0" smtClean="0"/>
                        <a:t>In my childhood I made a friend</a:t>
                      </a:r>
                    </a:p>
                    <a:p>
                      <a:pPr algn="just">
                        <a:lnSpc>
                          <a:spcPct val="150000"/>
                        </a:lnSpc>
                      </a:pPr>
                      <a:r>
                        <a:rPr lang="en-US" sz="1600" b="0" baseline="0" dirty="0" smtClean="0"/>
                        <a:t>I got all these flowers from him just listen.</a:t>
                      </a:r>
                    </a:p>
                  </a:txBody>
                  <a:tcPr/>
                </a:tc>
                <a:tc>
                  <a:txBody>
                    <a:bodyPr/>
                    <a:lstStyle/>
                    <a:p>
                      <a:r>
                        <a:rPr lang="en-IN" sz="1600" b="0" kern="1200" dirty="0" err="1" smtClean="0">
                          <a:solidFill>
                            <a:schemeClr val="tx1"/>
                          </a:solidFill>
                          <a:latin typeface="+mn-lt"/>
                          <a:ea typeface="+mn-ea"/>
                          <a:cs typeface="+mn-cs"/>
                        </a:rPr>
                        <a:t>तरि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नरि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नाना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नहा</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नारी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नाना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जरा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सुनतो</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जरा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सुनतो</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पड़ोसिन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तोर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लइका</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रोवीथे</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जरा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सुनतो</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दर्री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तरइया</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बगुला</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उड़ाय</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जरा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सुनतो</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दर्री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तरइया</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फूल</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हावय</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फूल</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जरा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सुनतो</a:t>
                      </a:r>
                      <a:r>
                        <a:rPr lang="en-IN" sz="1600" b="0" kern="1200" dirty="0" smtClean="0">
                          <a:solidFill>
                            <a:schemeClr val="tx1"/>
                          </a:solidFill>
                          <a:latin typeface="+mn-lt"/>
                          <a:ea typeface="+mn-ea"/>
                          <a:cs typeface="+mn-cs"/>
                        </a:rPr>
                        <a:t>…</a:t>
                      </a:r>
                    </a:p>
                    <a:p>
                      <a:r>
                        <a:rPr lang="en-IN" sz="1600" b="0" kern="1200" dirty="0" err="1" smtClean="0">
                          <a:solidFill>
                            <a:schemeClr val="tx1"/>
                          </a:solidFill>
                          <a:latin typeface="+mn-lt"/>
                          <a:ea typeface="+mn-ea"/>
                          <a:cs typeface="+mn-cs"/>
                        </a:rPr>
                        <a:t>ओली</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भर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टोरेंव</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मूंड</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भर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खोंचेव</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घर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सैंया</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हँसि</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हँसि</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पूछे-जरा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सुनतो</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कहाँ</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फूल</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सबो</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आय</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जरा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सुनतो</a:t>
                      </a:r>
                      <a:r>
                        <a:rPr lang="en-IN" sz="1600" b="0" kern="1200" dirty="0" smtClean="0">
                          <a:solidFill>
                            <a:schemeClr val="tx1"/>
                          </a:solidFill>
                          <a:latin typeface="+mn-lt"/>
                          <a:ea typeface="+mn-ea"/>
                          <a:cs typeface="+mn-cs"/>
                        </a:rPr>
                        <a:t>…</a:t>
                      </a:r>
                    </a:p>
                    <a:p>
                      <a:r>
                        <a:rPr lang="en-IN" sz="1600" b="0" kern="1200" dirty="0" err="1" smtClean="0">
                          <a:solidFill>
                            <a:schemeClr val="tx1"/>
                          </a:solidFill>
                          <a:latin typeface="+mn-lt"/>
                          <a:ea typeface="+mn-ea"/>
                          <a:cs typeface="+mn-cs"/>
                        </a:rPr>
                        <a:t>बालकपन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मंय</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भोजली</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बदे</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हँव</a:t>
                      </a:r>
                      <a:endParaRPr lang="en-IN" sz="1600" b="0" kern="1200" dirty="0" smtClean="0">
                        <a:solidFill>
                          <a:schemeClr val="tx1"/>
                        </a:solidFill>
                        <a:latin typeface="+mn-lt"/>
                        <a:ea typeface="+mn-ea"/>
                        <a:cs typeface="+mn-cs"/>
                      </a:endParaRPr>
                    </a:p>
                    <a:p>
                      <a:r>
                        <a:rPr lang="en-IN" sz="1600" b="0" kern="1200" dirty="0" err="1" smtClean="0">
                          <a:solidFill>
                            <a:schemeClr val="tx1"/>
                          </a:solidFill>
                          <a:latin typeface="+mn-lt"/>
                          <a:ea typeface="+mn-ea"/>
                          <a:cs typeface="+mn-cs"/>
                        </a:rPr>
                        <a:t>उहाँ</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के</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फूल</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सब</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आय</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जरा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सुनतो</a:t>
                      </a:r>
                      <a:r>
                        <a:rPr lang="en-IN" sz="1600" b="0" kern="1200" dirty="0" smtClean="0">
                          <a:solidFill>
                            <a:schemeClr val="tx1"/>
                          </a:solidFill>
                          <a:latin typeface="+mn-lt"/>
                          <a:ea typeface="+mn-ea"/>
                          <a:cs typeface="+mn-cs"/>
                        </a:rPr>
                        <a:t>…</a:t>
                      </a:r>
                    </a:p>
                    <a:p>
                      <a:r>
                        <a:rPr lang="en-IN" sz="1600" b="0" kern="1200" dirty="0" err="1" smtClean="0">
                          <a:solidFill>
                            <a:schemeClr val="tx1"/>
                          </a:solidFill>
                          <a:latin typeface="+mn-lt"/>
                          <a:ea typeface="+mn-ea"/>
                          <a:cs typeface="+mn-cs"/>
                        </a:rPr>
                        <a:t>तरि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नरि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नाना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मोर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नहा</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नारी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नाना</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जरा</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सुनतो</a:t>
                      </a:r>
                      <a:endParaRPr lang="en-IN" sz="1600" b="0" kern="1200" dirty="0" smtClean="0">
                        <a:solidFill>
                          <a:schemeClr val="tx1"/>
                        </a:solidFill>
                        <a:latin typeface="+mn-lt"/>
                        <a:ea typeface="+mn-ea"/>
                        <a:cs typeface="+mn-cs"/>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Books to read</a:t>
            </a:r>
            <a:endParaRPr lang="en-IN" sz="3200" b="1" dirty="0">
              <a:solidFill>
                <a:schemeClr val="bg1"/>
              </a:solidFill>
            </a:endParaRPr>
          </a:p>
        </p:txBody>
      </p:sp>
      <p:sp>
        <p:nvSpPr>
          <p:cNvPr id="3" name="Subtitle 2"/>
          <p:cNvSpPr>
            <a:spLocks noGrp="1"/>
          </p:cNvSpPr>
          <p:nvPr>
            <p:ph type="subTitle" idx="1"/>
          </p:nvPr>
        </p:nvSpPr>
        <p:spPr>
          <a:xfrm>
            <a:off x="457200" y="1828800"/>
            <a:ext cx="8153400" cy="4572000"/>
          </a:xfrm>
          <a:solidFill>
            <a:schemeClr val="accent2">
              <a:lumMod val="40000"/>
              <a:lumOff val="60000"/>
            </a:schemeClr>
          </a:solidFill>
          <a:ln w="3175">
            <a:solidFill>
              <a:schemeClr val="tx1"/>
            </a:solidFill>
          </a:ln>
        </p:spPr>
        <p:txBody>
          <a:bodyPr>
            <a:noAutofit/>
          </a:bodyPr>
          <a:lstStyle/>
          <a:p>
            <a:pPr algn="just">
              <a:lnSpc>
                <a:spcPct val="150000"/>
              </a:lnSpc>
              <a:buFont typeface="Wingdings" pitchFamily="2" charset="2"/>
              <a:buChar char="v"/>
            </a:pPr>
            <a:r>
              <a:rPr lang="en-US" sz="2000" dirty="0" smtClean="0">
                <a:solidFill>
                  <a:schemeClr val="tx1"/>
                </a:solidFill>
              </a:rPr>
              <a:t> Research Methods for English Studies – Gabriele Griffin 2013 contains 12 </a:t>
            </a:r>
          </a:p>
          <a:p>
            <a:pPr algn="just">
              <a:lnSpc>
                <a:spcPct val="150000"/>
              </a:lnSpc>
            </a:pPr>
            <a:r>
              <a:rPr lang="en-US" sz="2000" dirty="0" smtClean="0">
                <a:solidFill>
                  <a:schemeClr val="tx1"/>
                </a:solidFill>
              </a:rPr>
              <a:t>    long chapters with one an Oral History by (Penny Summerfield).</a:t>
            </a:r>
          </a:p>
          <a:p>
            <a:pPr algn="just">
              <a:lnSpc>
                <a:spcPct val="150000"/>
              </a:lnSpc>
              <a:buFont typeface="Wingdings" pitchFamily="2" charset="2"/>
              <a:buChar char="v"/>
            </a:pPr>
            <a:r>
              <a:rPr lang="en-US" sz="2000" dirty="0" smtClean="0">
                <a:solidFill>
                  <a:schemeClr val="tx1"/>
                </a:solidFill>
              </a:rPr>
              <a:t> </a:t>
            </a:r>
            <a:r>
              <a:rPr lang="en-US" sz="2000" dirty="0" err="1" smtClean="0">
                <a:solidFill>
                  <a:schemeClr val="tx1"/>
                </a:solidFill>
              </a:rPr>
              <a:t>Sylvian</a:t>
            </a:r>
            <a:r>
              <a:rPr lang="en-US" sz="2000" dirty="0" smtClean="0">
                <a:solidFill>
                  <a:schemeClr val="tx1"/>
                </a:solidFill>
              </a:rPr>
              <a:t> Levi. </a:t>
            </a:r>
            <a:r>
              <a:rPr lang="en-US" sz="2000" b="1" dirty="0" smtClean="0">
                <a:solidFill>
                  <a:schemeClr val="tx1"/>
                </a:solidFill>
              </a:rPr>
              <a:t>The Theatre of India. </a:t>
            </a:r>
            <a:r>
              <a:rPr lang="en-US" sz="2000" dirty="0" smtClean="0">
                <a:solidFill>
                  <a:schemeClr val="tx1"/>
                </a:solidFill>
              </a:rPr>
              <a:t>Vol. II (translated from the French by </a:t>
            </a:r>
          </a:p>
          <a:p>
            <a:pPr algn="just">
              <a:lnSpc>
                <a:spcPct val="150000"/>
              </a:lnSpc>
            </a:pPr>
            <a:r>
              <a:rPr lang="en-US" sz="2000" dirty="0" smtClean="0">
                <a:solidFill>
                  <a:schemeClr val="tx1"/>
                </a:solidFill>
              </a:rPr>
              <a:t>   Narayan </a:t>
            </a:r>
            <a:r>
              <a:rPr lang="en-US" sz="2000" dirty="0" err="1" smtClean="0">
                <a:solidFill>
                  <a:schemeClr val="tx1"/>
                </a:solidFill>
              </a:rPr>
              <a:t>Mukherjee</a:t>
            </a:r>
            <a:r>
              <a:rPr lang="en-US" sz="2000" dirty="0" smtClean="0">
                <a:solidFill>
                  <a:schemeClr val="tx1"/>
                </a:solidFill>
              </a:rPr>
              <a:t>, 1978)  </a:t>
            </a:r>
            <a:endParaRPr lang="en-US" sz="2000" b="1"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slide(fromBottom)">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slide(fromBottom)">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slide(fromBottom)">
                                      <p:cBhvr>
                                        <p:cTn id="34"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1143000" y="2514600"/>
            <a:ext cx="6400800" cy="990600"/>
          </a:xfrm>
          <a:solidFill>
            <a:schemeClr val="bg1"/>
          </a:solidFill>
        </p:spPr>
        <p:txBody>
          <a:bodyPr>
            <a:normAutofit/>
          </a:bodyPr>
          <a:lstStyle/>
          <a:p>
            <a:pPr algn="ctr"/>
            <a:r>
              <a:rPr lang="en-US" sz="4800" b="1" dirty="0" smtClean="0">
                <a:solidFill>
                  <a:schemeClr val="bg2">
                    <a:lumMod val="25000"/>
                  </a:schemeClr>
                </a:solidFill>
              </a:rPr>
              <a:t>Thank You </a:t>
            </a:r>
            <a:endParaRPr lang="en-IN" sz="4800" b="1" dirty="0">
              <a:solidFill>
                <a:schemeClr val="bg2">
                  <a:lumMod val="2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80">
                                          <p:stCondLst>
                                            <p:cond delay="0"/>
                                          </p:stCondLst>
                                        </p:cTn>
                                        <p:tgtEl>
                                          <p:spTgt spid="6">
                                            <p:txEl>
                                              <p:pRg st="0" end="0"/>
                                            </p:txEl>
                                          </p:spTgt>
                                        </p:tgtEl>
                                      </p:cBhvr>
                                    </p:animEffect>
                                    <p:anim calcmode="lin" valueType="num">
                                      <p:cBhvr>
                                        <p:cTn id="8"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xEl>
                                              <p:pRg st="0" end="0"/>
                                            </p:txEl>
                                          </p:spTgt>
                                        </p:tgtEl>
                                      </p:cBhvr>
                                      <p:to x="100000" y="60000"/>
                                    </p:animScale>
                                    <p:animScale>
                                      <p:cBhvr>
                                        <p:cTn id="14" dur="166" decel="50000">
                                          <p:stCondLst>
                                            <p:cond delay="676"/>
                                          </p:stCondLst>
                                        </p:cTn>
                                        <p:tgtEl>
                                          <p:spTgt spid="6">
                                            <p:txEl>
                                              <p:pRg st="0" end="0"/>
                                            </p:txEl>
                                          </p:spTgt>
                                        </p:tgtEl>
                                      </p:cBhvr>
                                      <p:to x="100000" y="100000"/>
                                    </p:animScale>
                                    <p:animScale>
                                      <p:cBhvr>
                                        <p:cTn id="15" dur="26">
                                          <p:stCondLst>
                                            <p:cond delay="1312"/>
                                          </p:stCondLst>
                                        </p:cTn>
                                        <p:tgtEl>
                                          <p:spTgt spid="6">
                                            <p:txEl>
                                              <p:pRg st="0" end="0"/>
                                            </p:txEl>
                                          </p:spTgt>
                                        </p:tgtEl>
                                      </p:cBhvr>
                                      <p:to x="100000" y="80000"/>
                                    </p:animScale>
                                    <p:animScale>
                                      <p:cBhvr>
                                        <p:cTn id="16" dur="166" decel="50000">
                                          <p:stCondLst>
                                            <p:cond delay="1338"/>
                                          </p:stCondLst>
                                        </p:cTn>
                                        <p:tgtEl>
                                          <p:spTgt spid="6">
                                            <p:txEl>
                                              <p:pRg st="0" end="0"/>
                                            </p:txEl>
                                          </p:spTgt>
                                        </p:tgtEl>
                                      </p:cBhvr>
                                      <p:to x="100000" y="100000"/>
                                    </p:animScale>
                                    <p:animScale>
                                      <p:cBhvr>
                                        <p:cTn id="17" dur="26">
                                          <p:stCondLst>
                                            <p:cond delay="1642"/>
                                          </p:stCondLst>
                                        </p:cTn>
                                        <p:tgtEl>
                                          <p:spTgt spid="6">
                                            <p:txEl>
                                              <p:pRg st="0" end="0"/>
                                            </p:txEl>
                                          </p:spTgt>
                                        </p:tgtEl>
                                      </p:cBhvr>
                                      <p:to x="100000" y="90000"/>
                                    </p:animScale>
                                    <p:animScale>
                                      <p:cBhvr>
                                        <p:cTn id="18" dur="166" decel="50000">
                                          <p:stCondLst>
                                            <p:cond delay="1668"/>
                                          </p:stCondLst>
                                        </p:cTn>
                                        <p:tgtEl>
                                          <p:spTgt spid="6">
                                            <p:txEl>
                                              <p:pRg st="0" end="0"/>
                                            </p:txEl>
                                          </p:spTgt>
                                        </p:tgtEl>
                                      </p:cBhvr>
                                      <p:to x="100000" y="100000"/>
                                    </p:animScale>
                                    <p:animScale>
                                      <p:cBhvr>
                                        <p:cTn id="19" dur="26">
                                          <p:stCondLst>
                                            <p:cond delay="1808"/>
                                          </p:stCondLst>
                                        </p:cTn>
                                        <p:tgtEl>
                                          <p:spTgt spid="6">
                                            <p:txEl>
                                              <p:pRg st="0" end="0"/>
                                            </p:txEl>
                                          </p:spTgt>
                                        </p:tgtEl>
                                      </p:cBhvr>
                                      <p:to x="100000" y="95000"/>
                                    </p:animScale>
                                    <p:animScale>
                                      <p:cBhvr>
                                        <p:cTn id="20" dur="166" decel="50000">
                                          <p:stCondLst>
                                            <p:cond delay="1834"/>
                                          </p:stCondLst>
                                        </p:cTn>
                                        <p:tgtEl>
                                          <p:spTgt spid="6">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Be Aware of </a:t>
            </a:r>
            <a:endParaRPr lang="en-IN" sz="3200" b="1" dirty="0">
              <a:solidFill>
                <a:schemeClr val="bg1"/>
              </a:solidFill>
            </a:endParaRPr>
          </a:p>
        </p:txBody>
      </p:sp>
      <p:sp>
        <p:nvSpPr>
          <p:cNvPr id="3" name="Subtitle 2"/>
          <p:cNvSpPr>
            <a:spLocks noGrp="1"/>
          </p:cNvSpPr>
          <p:nvPr>
            <p:ph type="subTitle" idx="1"/>
          </p:nvPr>
        </p:nvSpPr>
        <p:spPr>
          <a:xfrm>
            <a:off x="457200" y="1828800"/>
            <a:ext cx="8153400" cy="4572000"/>
          </a:xfrm>
          <a:solidFill>
            <a:schemeClr val="accent2">
              <a:lumMod val="40000"/>
              <a:lumOff val="60000"/>
            </a:schemeClr>
          </a:solidFill>
          <a:ln w="3175">
            <a:solidFill>
              <a:schemeClr val="tx1"/>
            </a:solidFill>
          </a:ln>
        </p:spPr>
        <p:txBody>
          <a:bodyPr>
            <a:noAutofit/>
          </a:bodyPr>
          <a:lstStyle/>
          <a:p>
            <a:pPr algn="just">
              <a:lnSpc>
                <a:spcPct val="150000"/>
              </a:lnSpc>
              <a:buFont typeface="Arial" pitchFamily="34" charset="0"/>
              <a:buChar char="•"/>
            </a:pPr>
            <a:endParaRPr lang="en-US" sz="1900" dirty="0" smtClean="0">
              <a:solidFill>
                <a:schemeClr val="tx1"/>
              </a:solidFill>
            </a:endParaRPr>
          </a:p>
          <a:p>
            <a:pPr algn="just">
              <a:lnSpc>
                <a:spcPct val="150000"/>
              </a:lnSpc>
              <a:buFont typeface="Wingdings" pitchFamily="2" charset="2"/>
              <a:buChar char="v"/>
            </a:pPr>
            <a:r>
              <a:rPr lang="en-US" sz="1900" dirty="0" smtClean="0">
                <a:solidFill>
                  <a:schemeClr val="tx1"/>
                </a:solidFill>
              </a:rPr>
              <a:t> Research Justification or Research Rationale – </a:t>
            </a:r>
          </a:p>
          <a:p>
            <a:pPr algn="just">
              <a:lnSpc>
                <a:spcPct val="150000"/>
              </a:lnSpc>
            </a:pPr>
            <a:r>
              <a:rPr lang="en-US" sz="1900" dirty="0" smtClean="0">
                <a:solidFill>
                  <a:schemeClr val="tx1"/>
                </a:solidFill>
              </a:rPr>
              <a:t>	“Why you are researching?” </a:t>
            </a:r>
          </a:p>
          <a:p>
            <a:pPr algn="just">
              <a:lnSpc>
                <a:spcPct val="150000"/>
              </a:lnSpc>
            </a:pPr>
            <a:r>
              <a:rPr lang="en-US" sz="1900" dirty="0" smtClean="0">
                <a:solidFill>
                  <a:schemeClr val="tx1"/>
                </a:solidFill>
              </a:rPr>
              <a:t>		Or </a:t>
            </a:r>
          </a:p>
          <a:p>
            <a:pPr algn="just">
              <a:lnSpc>
                <a:spcPct val="150000"/>
              </a:lnSpc>
            </a:pPr>
            <a:r>
              <a:rPr lang="en-US" sz="1900" dirty="0" smtClean="0">
                <a:solidFill>
                  <a:schemeClr val="tx1"/>
                </a:solidFill>
              </a:rPr>
              <a:t>	“Doing research for what reasons”</a:t>
            </a:r>
          </a:p>
          <a:p>
            <a:pPr algn="just">
              <a:lnSpc>
                <a:spcPct val="150000"/>
              </a:lnSpc>
            </a:pPr>
            <a:endParaRPr lang="en-US" sz="1900" dirty="0" smtClean="0">
              <a:solidFill>
                <a:schemeClr val="tx1"/>
              </a:solidFill>
            </a:endParaRPr>
          </a:p>
          <a:p>
            <a:pPr algn="just">
              <a:lnSpc>
                <a:spcPct val="150000"/>
              </a:lnSpc>
              <a:buFont typeface="Wingdings" pitchFamily="2" charset="2"/>
              <a:buChar char="v"/>
            </a:pPr>
            <a:r>
              <a:rPr lang="en-US" sz="1900" dirty="0" smtClean="0">
                <a:solidFill>
                  <a:schemeClr val="tx1"/>
                </a:solidFill>
              </a:rPr>
              <a:t> Research significance – how this research is going to affect or effect- </a:t>
            </a:r>
          </a:p>
          <a:p>
            <a:pPr algn="just">
              <a:lnSpc>
                <a:spcPct val="150000"/>
              </a:lnSpc>
            </a:pPr>
            <a:r>
              <a:rPr lang="en-US" sz="1900" dirty="0" smtClean="0">
                <a:solidFill>
                  <a:schemeClr val="tx1"/>
                </a:solidFill>
              </a:rPr>
              <a:t>			“What is already established”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slide(fromBottom)">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slide(fromBottom)">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slide(fromBottom)">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slide(fromBottom)">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slide(fromBottom)">
                                      <p:cBhvr>
                                        <p:cTn id="39" dur="500"/>
                                        <p:tgtEl>
                                          <p:spTgt spid="3">
                                            <p:txEl>
                                              <p:pRg st="6" end="6"/>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2" presetClass="entr" presetSubtype="4" fill="hold" grpId="0"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slide(fromBottom)">
                                      <p:cBhvr>
                                        <p:cTn id="4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Comparative Literature defined</a:t>
            </a:r>
            <a:endParaRPr lang="en-IN" sz="3200" b="1" dirty="0">
              <a:solidFill>
                <a:schemeClr val="bg1"/>
              </a:solidFill>
            </a:endParaRPr>
          </a:p>
        </p:txBody>
      </p:sp>
      <p:sp>
        <p:nvSpPr>
          <p:cNvPr id="3" name="Subtitle 2"/>
          <p:cNvSpPr>
            <a:spLocks noGrp="1"/>
          </p:cNvSpPr>
          <p:nvPr>
            <p:ph type="subTitle" idx="1"/>
          </p:nvPr>
        </p:nvSpPr>
        <p:spPr>
          <a:xfrm>
            <a:off x="457200" y="1600200"/>
            <a:ext cx="8305800" cy="5105400"/>
          </a:xfrm>
          <a:solidFill>
            <a:schemeClr val="accent2">
              <a:lumMod val="40000"/>
              <a:lumOff val="60000"/>
            </a:schemeClr>
          </a:solidFill>
          <a:ln w="3175">
            <a:solidFill>
              <a:schemeClr val="tx1"/>
            </a:solidFill>
          </a:ln>
        </p:spPr>
        <p:txBody>
          <a:bodyPr>
            <a:noAutofit/>
          </a:bodyPr>
          <a:lstStyle/>
          <a:p>
            <a:pPr algn="just">
              <a:lnSpc>
                <a:spcPct val="150000"/>
              </a:lnSpc>
              <a:buFont typeface="Wingdings" pitchFamily="2" charset="2"/>
              <a:buChar char="v"/>
            </a:pPr>
            <a:r>
              <a:rPr lang="en-IN" sz="1800" dirty="0" smtClean="0">
                <a:solidFill>
                  <a:schemeClr val="tx1"/>
                </a:solidFill>
              </a:rPr>
              <a:t>Claudio </a:t>
            </a:r>
            <a:r>
              <a:rPr lang="en-IN" sz="1800" dirty="0" err="1" smtClean="0">
                <a:solidFill>
                  <a:schemeClr val="tx1"/>
                </a:solidFill>
              </a:rPr>
              <a:t>Guillén</a:t>
            </a:r>
            <a:r>
              <a:rPr lang="en-US" sz="1800" dirty="0" smtClean="0">
                <a:solidFill>
                  <a:schemeClr val="tx1"/>
                </a:solidFill>
              </a:rPr>
              <a:t> in the book </a:t>
            </a:r>
            <a:r>
              <a:rPr lang="en-US" sz="1800" b="1" dirty="0" smtClean="0">
                <a:solidFill>
                  <a:schemeClr val="tx1"/>
                </a:solidFill>
              </a:rPr>
              <a:t>The Challenges of Comparative Literature   </a:t>
            </a:r>
          </a:p>
          <a:p>
            <a:pPr algn="just">
              <a:lnSpc>
                <a:spcPct val="150000"/>
              </a:lnSpc>
            </a:pPr>
            <a:r>
              <a:rPr lang="en-US" sz="1800" b="1" dirty="0" smtClean="0">
                <a:solidFill>
                  <a:schemeClr val="tx1"/>
                </a:solidFill>
              </a:rPr>
              <a:t>  </a:t>
            </a:r>
            <a:r>
              <a:rPr lang="en-US" sz="1800" dirty="0" smtClean="0">
                <a:solidFill>
                  <a:schemeClr val="tx1"/>
                </a:solidFill>
              </a:rPr>
              <a:t>(1993)</a:t>
            </a:r>
          </a:p>
          <a:p>
            <a:pPr lvl="5" algn="just">
              <a:lnSpc>
                <a:spcPct val="150000"/>
              </a:lnSpc>
            </a:pPr>
            <a:r>
              <a:rPr lang="en-US" sz="1800" dirty="0" smtClean="0">
                <a:solidFill>
                  <a:schemeClr val="tx1"/>
                </a:solidFill>
              </a:rPr>
              <a:t>Comparative literature is not a new label and is usually understood as – supranational assemblages.</a:t>
            </a:r>
          </a:p>
          <a:p>
            <a:pPr algn="just">
              <a:lnSpc>
                <a:spcPct val="150000"/>
              </a:lnSpc>
              <a:buFont typeface="Wingdings" pitchFamily="2" charset="2"/>
              <a:buChar char="v"/>
            </a:pPr>
            <a:r>
              <a:rPr lang="en-US" sz="1800" dirty="0" smtClean="0">
                <a:solidFill>
                  <a:schemeClr val="tx1"/>
                </a:solidFill>
              </a:rPr>
              <a:t> Susan </a:t>
            </a:r>
            <a:r>
              <a:rPr lang="en-US" sz="1800" dirty="0" err="1" smtClean="0">
                <a:solidFill>
                  <a:schemeClr val="tx1"/>
                </a:solidFill>
              </a:rPr>
              <a:t>Bassnett</a:t>
            </a:r>
            <a:r>
              <a:rPr lang="en-US" sz="1800" dirty="0" smtClean="0">
                <a:solidFill>
                  <a:schemeClr val="tx1"/>
                </a:solidFill>
              </a:rPr>
              <a:t> in </a:t>
            </a:r>
            <a:r>
              <a:rPr lang="en-US" sz="1800" i="1" dirty="0" smtClean="0">
                <a:solidFill>
                  <a:schemeClr val="tx1"/>
                </a:solidFill>
              </a:rPr>
              <a:t>Comparative Literature: A Critical Introduction- </a:t>
            </a:r>
            <a:endParaRPr lang="en-US" sz="1400" i="1" dirty="0" smtClean="0">
              <a:solidFill>
                <a:schemeClr val="tx1"/>
              </a:solidFill>
            </a:endParaRPr>
          </a:p>
          <a:p>
            <a:pPr lvl="5" algn="just">
              <a:lnSpc>
                <a:spcPct val="150000"/>
              </a:lnSpc>
            </a:pPr>
            <a:r>
              <a:rPr lang="en-US" sz="1800" dirty="0" smtClean="0">
                <a:solidFill>
                  <a:schemeClr val="tx1"/>
                </a:solidFill>
              </a:rPr>
              <a:t>Comparative Literature as a discipline has had its day’ in 1993, a network of scholarly discourse has situated Comparative Literature at its centre. Thus, in the twenty-first century, it is imperative, if I may say so, to understand why Comparative Literature has always been in the midst of such political activity when studied across the coordinates of space and time.</a:t>
            </a:r>
          </a:p>
          <a:p>
            <a:pPr algn="just">
              <a:lnSpc>
                <a:spcPct val="150000"/>
              </a:lnSpc>
              <a:buFont typeface="Arial" pitchFamily="34" charset="0"/>
              <a:buChar char="•"/>
            </a:pPr>
            <a:r>
              <a:rPr lang="en-US" sz="1800" dirty="0" smtClean="0">
                <a:solidFill>
                  <a:schemeClr val="tx1"/>
                </a:solidFill>
              </a:rPr>
              <a:t> </a:t>
            </a:r>
            <a:endParaRPr lang="en-US" sz="2400"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slide(fromBottom)">
                                      <p:cBhvr>
                                        <p:cTn id="24" dur="500"/>
                                        <p:tgtEl>
                                          <p:spTgt spid="3">
                                            <p:txEl>
                                              <p:pRg st="1" end="1"/>
                                            </p:txEl>
                                          </p:spTgt>
                                        </p:tgtEl>
                                      </p:cBhvr>
                                    </p:animEffect>
                                  </p:childTnLst>
                                </p:cTn>
                              </p:par>
                              <p:par>
                                <p:cTn id="25" presetID="12" presetClass="entr" presetSubtype="4" fill="hold" grpId="0"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slide(fromBottom)">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slide(fromBottom)">
                                      <p:cBhvr>
                                        <p:cTn id="32" dur="500"/>
                                        <p:tgtEl>
                                          <p:spTgt spid="3">
                                            <p:txEl>
                                              <p:pRg st="3" end="3"/>
                                            </p:txEl>
                                          </p:spTgt>
                                        </p:tgtEl>
                                      </p:cBhvr>
                                    </p:animEffect>
                                  </p:childTnLst>
                                </p:cTn>
                              </p:par>
                              <p:par>
                                <p:cTn id="33" presetID="12" presetClass="entr" presetSubtype="4" fill="hold" grpId="0"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slide(fromBottom)">
                                      <p:cBhvr>
                                        <p:cTn id="35" dur="5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2" presetClass="entr" presetSubtype="4"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slide(fromBottom)">
                                      <p:cBhvr>
                                        <p:cTn id="4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Comparative Literature defined</a:t>
            </a:r>
            <a:endParaRPr lang="en-IN" sz="3200" b="1" dirty="0">
              <a:solidFill>
                <a:schemeClr val="bg1"/>
              </a:solidFill>
            </a:endParaRPr>
          </a:p>
        </p:txBody>
      </p:sp>
      <p:sp>
        <p:nvSpPr>
          <p:cNvPr id="3" name="Subtitle 2"/>
          <p:cNvSpPr>
            <a:spLocks noGrp="1"/>
          </p:cNvSpPr>
          <p:nvPr>
            <p:ph type="subTitle" idx="1"/>
          </p:nvPr>
        </p:nvSpPr>
        <p:spPr>
          <a:xfrm>
            <a:off x="457200" y="1600200"/>
            <a:ext cx="8153400" cy="5029200"/>
          </a:xfrm>
          <a:solidFill>
            <a:schemeClr val="accent2">
              <a:lumMod val="40000"/>
              <a:lumOff val="60000"/>
            </a:schemeClr>
          </a:solidFill>
          <a:ln w="3175">
            <a:solidFill>
              <a:schemeClr val="tx1"/>
            </a:solidFill>
          </a:ln>
        </p:spPr>
        <p:txBody>
          <a:bodyPr>
            <a:noAutofit/>
          </a:bodyPr>
          <a:lstStyle/>
          <a:p>
            <a:pPr algn="just">
              <a:lnSpc>
                <a:spcPct val="150000"/>
              </a:lnSpc>
              <a:buFont typeface="Wingdings" pitchFamily="2" charset="2"/>
              <a:buChar char="v"/>
            </a:pPr>
            <a:r>
              <a:rPr lang="en-US" sz="1800" dirty="0" smtClean="0">
                <a:solidFill>
                  <a:schemeClr val="tx1"/>
                </a:solidFill>
              </a:rPr>
              <a:t> </a:t>
            </a:r>
            <a:r>
              <a:rPr lang="en-US" sz="1800" dirty="0" err="1" smtClean="0">
                <a:solidFill>
                  <a:schemeClr val="tx1"/>
                </a:solidFill>
              </a:rPr>
              <a:t>Welleck</a:t>
            </a:r>
            <a:r>
              <a:rPr lang="en-US" sz="1800" dirty="0" smtClean="0">
                <a:solidFill>
                  <a:schemeClr val="tx1"/>
                </a:solidFill>
              </a:rPr>
              <a:t> and </a:t>
            </a:r>
            <a:r>
              <a:rPr lang="en-US" sz="1800" dirty="0" err="1" smtClean="0">
                <a:solidFill>
                  <a:schemeClr val="tx1"/>
                </a:solidFill>
              </a:rPr>
              <a:t>Waven</a:t>
            </a:r>
            <a:r>
              <a:rPr lang="en-US" sz="1800" dirty="0" smtClean="0">
                <a:solidFill>
                  <a:schemeClr val="tx1"/>
                </a:solidFill>
              </a:rPr>
              <a:t> Comparative Literature is the study of relationships between </a:t>
            </a:r>
          </a:p>
          <a:p>
            <a:pPr algn="just">
              <a:lnSpc>
                <a:spcPct val="150000"/>
              </a:lnSpc>
            </a:pPr>
            <a:r>
              <a:rPr lang="en-US" sz="1800" dirty="0" smtClean="0">
                <a:solidFill>
                  <a:schemeClr val="tx1"/>
                </a:solidFill>
              </a:rPr>
              <a:t>   two or more languages. It is World Literature.</a:t>
            </a:r>
            <a:endParaRPr lang="en-US" sz="2400"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slide(fromBottom)">
                                      <p:cBhvr>
                                        <p:cTn id="2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Why comparative Literature </a:t>
            </a:r>
            <a:endParaRPr lang="en-IN" sz="3200" b="1" dirty="0">
              <a:solidFill>
                <a:schemeClr val="bg1"/>
              </a:solidFill>
            </a:endParaRPr>
          </a:p>
        </p:txBody>
      </p:sp>
      <p:sp>
        <p:nvSpPr>
          <p:cNvPr id="3" name="Subtitle 2"/>
          <p:cNvSpPr>
            <a:spLocks noGrp="1"/>
          </p:cNvSpPr>
          <p:nvPr>
            <p:ph type="subTitle" idx="1"/>
          </p:nvPr>
        </p:nvSpPr>
        <p:spPr>
          <a:xfrm>
            <a:off x="457200" y="1828800"/>
            <a:ext cx="8153400" cy="4572000"/>
          </a:xfrm>
          <a:solidFill>
            <a:schemeClr val="accent2">
              <a:lumMod val="40000"/>
              <a:lumOff val="60000"/>
            </a:schemeClr>
          </a:solidFill>
          <a:ln w="3175">
            <a:solidFill>
              <a:schemeClr val="tx1"/>
            </a:solidFill>
          </a:ln>
        </p:spPr>
        <p:txBody>
          <a:bodyPr>
            <a:noAutofit/>
          </a:bodyPr>
          <a:lstStyle/>
          <a:p>
            <a:pPr algn="just">
              <a:lnSpc>
                <a:spcPct val="150000"/>
              </a:lnSpc>
              <a:buFont typeface="Wingdings" pitchFamily="2" charset="2"/>
              <a:buChar char="v"/>
            </a:pPr>
            <a:r>
              <a:rPr lang="en-US" sz="1900" dirty="0" smtClean="0">
                <a:solidFill>
                  <a:schemeClr val="tx1"/>
                </a:solidFill>
              </a:rPr>
              <a:t> Dr </a:t>
            </a:r>
            <a:r>
              <a:rPr lang="en-US" sz="1900" dirty="0" err="1" smtClean="0">
                <a:solidFill>
                  <a:schemeClr val="tx1"/>
                </a:solidFill>
              </a:rPr>
              <a:t>Amiya</a:t>
            </a:r>
            <a:r>
              <a:rPr lang="en-US" sz="1900" dirty="0" smtClean="0">
                <a:solidFill>
                  <a:schemeClr val="tx1"/>
                </a:solidFill>
              </a:rPr>
              <a:t> Dev in his essay “Towards comparative Indian Literature” says that </a:t>
            </a:r>
          </a:p>
          <a:p>
            <a:pPr algn="just">
              <a:lnSpc>
                <a:spcPct val="150000"/>
              </a:lnSpc>
            </a:pPr>
            <a:r>
              <a:rPr lang="en-US" sz="1900" dirty="0" smtClean="0">
                <a:solidFill>
                  <a:schemeClr val="tx1"/>
                </a:solidFill>
              </a:rPr>
              <a:t>    there is no Indian literature there can be only Indian literatures…</a:t>
            </a:r>
          </a:p>
          <a:p>
            <a:pPr algn="just">
              <a:lnSpc>
                <a:spcPct val="150000"/>
              </a:lnSpc>
              <a:buFont typeface="Wingdings" pitchFamily="2" charset="2"/>
              <a:buChar char="v"/>
            </a:pPr>
            <a:r>
              <a:rPr lang="en-US" sz="1900" dirty="0" smtClean="0">
                <a:solidFill>
                  <a:schemeClr val="tx1"/>
                </a:solidFill>
              </a:rPr>
              <a:t> Tagore was perhaps the first one to conceive the idea of “</a:t>
            </a:r>
            <a:r>
              <a:rPr lang="en-US" sz="1900" dirty="0" err="1" smtClean="0">
                <a:solidFill>
                  <a:schemeClr val="tx1"/>
                </a:solidFill>
              </a:rPr>
              <a:t>Visva</a:t>
            </a:r>
            <a:r>
              <a:rPr lang="en-US" sz="1900" dirty="0" smtClean="0">
                <a:solidFill>
                  <a:schemeClr val="tx1"/>
                </a:solidFill>
              </a:rPr>
              <a:t> </a:t>
            </a:r>
            <a:r>
              <a:rPr lang="en-US" sz="1900" dirty="0" err="1" smtClean="0">
                <a:solidFill>
                  <a:schemeClr val="tx1"/>
                </a:solidFill>
              </a:rPr>
              <a:t>Sahitya</a:t>
            </a:r>
            <a:r>
              <a:rPr lang="en-US" sz="1900" dirty="0" smtClean="0">
                <a:solidFill>
                  <a:schemeClr val="tx1"/>
                </a:solidFill>
              </a:rPr>
              <a:t>”.</a:t>
            </a:r>
          </a:p>
          <a:p>
            <a:pPr algn="just">
              <a:lnSpc>
                <a:spcPct val="150000"/>
              </a:lnSpc>
              <a:buFont typeface="Wingdings" pitchFamily="2" charset="2"/>
              <a:buChar char="v"/>
            </a:pPr>
            <a:r>
              <a:rPr lang="en-US" sz="1900" dirty="0" smtClean="0">
                <a:solidFill>
                  <a:schemeClr val="tx1"/>
                </a:solidFill>
              </a:rPr>
              <a:t> </a:t>
            </a:r>
            <a:r>
              <a:rPr lang="en-US" sz="1900" dirty="0" err="1" smtClean="0">
                <a:solidFill>
                  <a:schemeClr val="tx1"/>
                </a:solidFill>
              </a:rPr>
              <a:t>Radha</a:t>
            </a:r>
            <a:r>
              <a:rPr lang="en-US" sz="1900" dirty="0" smtClean="0">
                <a:solidFill>
                  <a:schemeClr val="tx1"/>
                </a:solidFill>
              </a:rPr>
              <a:t> Krishnan </a:t>
            </a:r>
            <a:r>
              <a:rPr lang="en-US" sz="1900" dirty="0" err="1" smtClean="0">
                <a:solidFill>
                  <a:schemeClr val="tx1"/>
                </a:solidFill>
              </a:rPr>
              <a:t>emphasised</a:t>
            </a:r>
            <a:r>
              <a:rPr lang="en-US" sz="1900" dirty="0" smtClean="0">
                <a:solidFill>
                  <a:schemeClr val="tx1"/>
                </a:solidFill>
              </a:rPr>
              <a:t> Indian Literature as a unified concept in his </a:t>
            </a:r>
          </a:p>
          <a:p>
            <a:pPr algn="just">
              <a:lnSpc>
                <a:spcPct val="150000"/>
              </a:lnSpc>
            </a:pPr>
            <a:r>
              <a:rPr lang="en-US" sz="1900" dirty="0" smtClean="0">
                <a:solidFill>
                  <a:schemeClr val="tx1"/>
                </a:solidFill>
              </a:rPr>
              <a:t>   </a:t>
            </a:r>
            <a:r>
              <a:rPr lang="en-US" sz="1900" dirty="0" smtClean="0">
                <a:solidFill>
                  <a:schemeClr val="tx1"/>
                </a:solidFill>
              </a:rPr>
              <a:t>statement for </a:t>
            </a:r>
            <a:r>
              <a:rPr lang="en-US" sz="1900" dirty="0" smtClean="0">
                <a:solidFill>
                  <a:schemeClr val="tx1"/>
                </a:solidFill>
              </a:rPr>
              <a:t>Indian literature is one though written in many languages.</a:t>
            </a:r>
          </a:p>
          <a:p>
            <a:pPr algn="just">
              <a:lnSpc>
                <a:spcPct val="150000"/>
              </a:lnSpc>
              <a:buFont typeface="Wingdings" pitchFamily="2" charset="2"/>
              <a:buChar char="v"/>
            </a:pPr>
            <a:r>
              <a:rPr lang="en-US" sz="1900" dirty="0" smtClean="0">
                <a:solidFill>
                  <a:schemeClr val="tx1"/>
                </a:solidFill>
              </a:rPr>
              <a:t> </a:t>
            </a:r>
            <a:r>
              <a:rPr lang="en-US" sz="1900" dirty="0" err="1" smtClean="0">
                <a:solidFill>
                  <a:schemeClr val="tx1"/>
                </a:solidFill>
              </a:rPr>
              <a:t>Swagata</a:t>
            </a:r>
            <a:r>
              <a:rPr lang="en-US" sz="1900" dirty="0" smtClean="0">
                <a:solidFill>
                  <a:schemeClr val="tx1"/>
                </a:solidFill>
              </a:rPr>
              <a:t> Bhattacharya-  comparative Literature in India developed as a neutral </a:t>
            </a:r>
          </a:p>
          <a:p>
            <a:pPr algn="just">
              <a:lnSpc>
                <a:spcPct val="150000"/>
              </a:lnSpc>
            </a:pPr>
            <a:r>
              <a:rPr lang="en-US" sz="1900" dirty="0" smtClean="0">
                <a:solidFill>
                  <a:schemeClr val="tx1"/>
                </a:solidFill>
              </a:rPr>
              <a:t>   phenomenon, “something which was bound to happen”.</a:t>
            </a:r>
          </a:p>
          <a:p>
            <a:pPr algn="just">
              <a:lnSpc>
                <a:spcPct val="150000"/>
              </a:lnSpc>
              <a:buFont typeface="Wingdings" pitchFamily="2" charset="2"/>
              <a:buChar char="v"/>
            </a:pPr>
            <a:r>
              <a:rPr lang="en-US" sz="1900" dirty="0" smtClean="0">
                <a:solidFill>
                  <a:schemeClr val="tx1"/>
                </a:solidFill>
              </a:rPr>
              <a:t> Comparative Literature is now a </a:t>
            </a:r>
            <a:r>
              <a:rPr lang="en-US" sz="1900" b="1" dirty="0" smtClean="0">
                <a:solidFill>
                  <a:schemeClr val="tx1"/>
                </a:solidFill>
              </a:rPr>
              <a:t>Distinct Discipline, </a:t>
            </a:r>
            <a:r>
              <a:rPr lang="en-US" sz="1900" dirty="0" smtClean="0">
                <a:solidFill>
                  <a:schemeClr val="tx1"/>
                </a:solidFill>
              </a:rPr>
              <a:t>its nomenclature and </a:t>
            </a:r>
          </a:p>
          <a:p>
            <a:pPr algn="just">
              <a:lnSpc>
                <a:spcPct val="150000"/>
              </a:lnSpc>
            </a:pPr>
            <a:r>
              <a:rPr lang="en-US" sz="1900" dirty="0" smtClean="0">
                <a:solidFill>
                  <a:schemeClr val="tx1"/>
                </a:solidFill>
              </a:rPr>
              <a:t>    legitimacy is much recognized.</a:t>
            </a:r>
            <a:r>
              <a:rPr lang="en-US" sz="1900" b="1" dirty="0" smtClean="0">
                <a:solidFill>
                  <a:schemeClr val="tx1"/>
                </a:solidFill>
              </a:rPr>
              <a:t> </a:t>
            </a:r>
            <a:r>
              <a:rPr lang="en-US" sz="1900" dirty="0" smtClean="0">
                <a:solidFill>
                  <a:schemeClr val="tx1"/>
                </a:solidFill>
              </a:rPr>
              <a:t> </a:t>
            </a:r>
            <a:endParaRPr lang="en-IN" sz="19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slide(fromBottom)">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slide(fromBottom)">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slide(fromBottom)">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slide(fromBottom)">
                                      <p:cBhvr>
                                        <p:cTn id="39" dur="500"/>
                                        <p:tgtEl>
                                          <p:spTgt spid="3">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slide(fromBottom)">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slide(fromBottom)">
                                      <p:cBhvr>
                                        <p:cTn id="49" dur="500"/>
                                        <p:tgtEl>
                                          <p:spTgt spid="3">
                                            <p:txEl>
                                              <p:pRg st="6" end="6"/>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2" presetClass="entr" presetSubtype="4"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Effect transition="in" filter="slide(fromBottom)">
                                      <p:cBhvr>
                                        <p:cTn id="54" dur="500"/>
                                        <p:tgtEl>
                                          <p:spTgt spid="3">
                                            <p:txEl>
                                              <p:pRg st="7" end="7"/>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2" presetClass="entr" presetSubtype="4" fill="hold" grpId="0" nodeType="click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animEffect transition="in" filter="slide(fromBottom)">
                                      <p:cBhvr>
                                        <p:cTn id="59"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Riches in Treasures</a:t>
            </a:r>
            <a:endParaRPr lang="en-IN" sz="3200" b="1" dirty="0">
              <a:solidFill>
                <a:schemeClr val="bg1"/>
              </a:solidFill>
            </a:endParaRPr>
          </a:p>
        </p:txBody>
      </p:sp>
      <p:sp>
        <p:nvSpPr>
          <p:cNvPr id="3" name="Subtitle 2"/>
          <p:cNvSpPr>
            <a:spLocks noGrp="1"/>
          </p:cNvSpPr>
          <p:nvPr>
            <p:ph type="subTitle" idx="1"/>
          </p:nvPr>
        </p:nvSpPr>
        <p:spPr>
          <a:xfrm>
            <a:off x="457200" y="1828800"/>
            <a:ext cx="8153400" cy="4572000"/>
          </a:xfrm>
          <a:solidFill>
            <a:schemeClr val="accent2">
              <a:lumMod val="40000"/>
              <a:lumOff val="60000"/>
            </a:schemeClr>
          </a:solidFill>
          <a:ln w="3175">
            <a:solidFill>
              <a:schemeClr val="tx1"/>
            </a:solidFill>
          </a:ln>
        </p:spPr>
        <p:txBody>
          <a:bodyPr>
            <a:noAutofit/>
          </a:bodyPr>
          <a:lstStyle/>
          <a:p>
            <a:pPr algn="just">
              <a:lnSpc>
                <a:spcPct val="150000"/>
              </a:lnSpc>
              <a:buFont typeface="Wingdings" pitchFamily="2" charset="2"/>
              <a:buChar char="v"/>
            </a:pPr>
            <a:r>
              <a:rPr lang="en-US" sz="1900" dirty="0" smtClean="0">
                <a:solidFill>
                  <a:schemeClr val="tx1"/>
                </a:solidFill>
              </a:rPr>
              <a:t> Harish </a:t>
            </a:r>
            <a:r>
              <a:rPr lang="en-US" sz="1900" dirty="0" err="1" smtClean="0">
                <a:solidFill>
                  <a:schemeClr val="tx1"/>
                </a:solidFill>
              </a:rPr>
              <a:t>Trivedi</a:t>
            </a:r>
            <a:r>
              <a:rPr lang="en-US" sz="1900" dirty="0" smtClean="0">
                <a:solidFill>
                  <a:schemeClr val="tx1"/>
                </a:solidFill>
              </a:rPr>
              <a:t> – </a:t>
            </a:r>
            <a:r>
              <a:rPr lang="en-US" sz="1900" b="1" dirty="0" smtClean="0">
                <a:solidFill>
                  <a:schemeClr val="tx1"/>
                </a:solidFill>
              </a:rPr>
              <a:t>The Urdu </a:t>
            </a:r>
            <a:r>
              <a:rPr lang="en-US" sz="1900" b="1" dirty="0" err="1" smtClean="0">
                <a:solidFill>
                  <a:schemeClr val="tx1"/>
                </a:solidFill>
              </a:rPr>
              <a:t>Premchand</a:t>
            </a:r>
            <a:r>
              <a:rPr lang="en-US" sz="1900" b="1" dirty="0" smtClean="0">
                <a:solidFill>
                  <a:schemeClr val="tx1"/>
                </a:solidFill>
              </a:rPr>
              <a:t>: The Hindi </a:t>
            </a:r>
            <a:r>
              <a:rPr lang="en-US" sz="1900" b="1" dirty="0" err="1" smtClean="0">
                <a:solidFill>
                  <a:schemeClr val="tx1"/>
                </a:solidFill>
              </a:rPr>
              <a:t>Prem</a:t>
            </a:r>
            <a:r>
              <a:rPr lang="en-US" sz="1900" b="1" dirty="0" smtClean="0">
                <a:solidFill>
                  <a:schemeClr val="tx1"/>
                </a:solidFill>
              </a:rPr>
              <a:t> </a:t>
            </a:r>
            <a:r>
              <a:rPr lang="en-US" sz="1900" b="1" dirty="0" err="1" smtClean="0">
                <a:solidFill>
                  <a:schemeClr val="tx1"/>
                </a:solidFill>
              </a:rPr>
              <a:t>Chand</a:t>
            </a:r>
            <a:endParaRPr lang="en-US" sz="1900" b="1" dirty="0" smtClean="0">
              <a:solidFill>
                <a:schemeClr val="tx1"/>
              </a:solidFill>
            </a:endParaRPr>
          </a:p>
          <a:p>
            <a:pPr algn="just">
              <a:lnSpc>
                <a:spcPct val="150000"/>
              </a:lnSpc>
              <a:buFont typeface="Wingdings" pitchFamily="2" charset="2"/>
              <a:buChar char="v"/>
            </a:pPr>
            <a:r>
              <a:rPr lang="en-US" sz="1900" dirty="0" smtClean="0">
                <a:solidFill>
                  <a:schemeClr val="tx1"/>
                </a:solidFill>
              </a:rPr>
              <a:t> Dr O.P </a:t>
            </a:r>
            <a:r>
              <a:rPr lang="en-US" sz="1900" dirty="0" err="1" smtClean="0">
                <a:solidFill>
                  <a:schemeClr val="tx1"/>
                </a:solidFill>
              </a:rPr>
              <a:t>Juneja</a:t>
            </a:r>
            <a:r>
              <a:rPr lang="en-US" sz="1900" dirty="0" smtClean="0">
                <a:solidFill>
                  <a:schemeClr val="tx1"/>
                </a:solidFill>
              </a:rPr>
              <a:t> – </a:t>
            </a:r>
            <a:r>
              <a:rPr lang="en-US" sz="1900" b="1" dirty="0" smtClean="0">
                <a:solidFill>
                  <a:schemeClr val="tx1"/>
                </a:solidFill>
              </a:rPr>
              <a:t>Domesticated English: The Language of </a:t>
            </a:r>
            <a:r>
              <a:rPr lang="en-US" sz="1900" b="1" dirty="0" err="1" smtClean="0">
                <a:solidFill>
                  <a:schemeClr val="tx1"/>
                </a:solidFill>
              </a:rPr>
              <a:t>Afrcian</a:t>
            </a:r>
            <a:r>
              <a:rPr lang="en-US" sz="1900" b="1" dirty="0" smtClean="0">
                <a:solidFill>
                  <a:schemeClr val="tx1"/>
                </a:solidFill>
              </a:rPr>
              <a:t> and  </a:t>
            </a:r>
          </a:p>
          <a:p>
            <a:pPr algn="just">
              <a:lnSpc>
                <a:spcPct val="150000"/>
              </a:lnSpc>
            </a:pPr>
            <a:r>
              <a:rPr lang="en-US" sz="1900" b="1" dirty="0" smtClean="0">
                <a:solidFill>
                  <a:schemeClr val="tx1"/>
                </a:solidFill>
              </a:rPr>
              <a:t>    </a:t>
            </a:r>
            <a:r>
              <a:rPr lang="en-US" sz="1900" b="1" dirty="0" smtClean="0">
                <a:solidFill>
                  <a:schemeClr val="tx1"/>
                </a:solidFill>
              </a:rPr>
              <a:t>		Indian Fiction</a:t>
            </a:r>
            <a:r>
              <a:rPr lang="en-IN" sz="1500" b="1" dirty="0" smtClean="0">
                <a:solidFill>
                  <a:schemeClr val="tx1"/>
                </a:solidFill>
              </a:rPr>
              <a:t>	</a:t>
            </a:r>
          </a:p>
          <a:p>
            <a:pPr algn="just">
              <a:lnSpc>
                <a:spcPct val="150000"/>
              </a:lnSpc>
              <a:buFont typeface="Wingdings" pitchFamily="2" charset="2"/>
              <a:buChar char="v"/>
            </a:pPr>
            <a:r>
              <a:rPr lang="en-US" sz="1500" b="1" dirty="0" smtClean="0">
                <a:solidFill>
                  <a:schemeClr val="tx1"/>
                </a:solidFill>
              </a:rPr>
              <a:t> </a:t>
            </a:r>
            <a:r>
              <a:rPr lang="en-US" sz="2000" dirty="0" err="1" smtClean="0">
                <a:solidFill>
                  <a:schemeClr val="tx1"/>
                </a:solidFill>
              </a:rPr>
              <a:t>Epsita</a:t>
            </a:r>
            <a:r>
              <a:rPr lang="en-US" sz="2000" dirty="0" smtClean="0">
                <a:solidFill>
                  <a:schemeClr val="tx1"/>
                </a:solidFill>
              </a:rPr>
              <a:t> </a:t>
            </a:r>
            <a:r>
              <a:rPr lang="en-US" sz="2000" dirty="0" err="1" smtClean="0">
                <a:solidFill>
                  <a:schemeClr val="tx1"/>
                </a:solidFill>
              </a:rPr>
              <a:t>Halder</a:t>
            </a:r>
            <a:r>
              <a:rPr lang="en-US" sz="2000" dirty="0" smtClean="0">
                <a:solidFill>
                  <a:schemeClr val="tx1"/>
                </a:solidFill>
              </a:rPr>
              <a:t>-</a:t>
            </a:r>
            <a:r>
              <a:rPr lang="en-US" sz="1500" b="1" dirty="0" smtClean="0">
                <a:solidFill>
                  <a:schemeClr val="tx1"/>
                </a:solidFill>
              </a:rPr>
              <a:t> </a:t>
            </a:r>
            <a:r>
              <a:rPr lang="en-US" sz="2000" b="1" dirty="0" smtClean="0">
                <a:solidFill>
                  <a:schemeClr val="tx1"/>
                </a:solidFill>
              </a:rPr>
              <a:t>From Mourning to Marytrology: Karbala Narratives </a:t>
            </a:r>
            <a:endParaRPr lang="en-US" sz="2000" b="1" dirty="0" smtClean="0">
              <a:solidFill>
                <a:schemeClr val="tx1"/>
              </a:solidFill>
            </a:endParaRPr>
          </a:p>
          <a:p>
            <a:pPr algn="just">
              <a:lnSpc>
                <a:spcPct val="150000"/>
              </a:lnSpc>
            </a:pPr>
            <a:r>
              <a:rPr lang="en-US" sz="2000" b="1" dirty="0" smtClean="0">
                <a:solidFill>
                  <a:schemeClr val="tx1"/>
                </a:solidFill>
              </a:rPr>
              <a:t>	</a:t>
            </a:r>
            <a:r>
              <a:rPr lang="en-US" sz="2000" b="1" dirty="0" smtClean="0">
                <a:solidFill>
                  <a:schemeClr val="tx1"/>
                </a:solidFill>
              </a:rPr>
              <a:t>           </a:t>
            </a:r>
            <a:r>
              <a:rPr lang="en-US" sz="2000" b="1" dirty="0" smtClean="0">
                <a:solidFill>
                  <a:schemeClr val="tx1"/>
                </a:solidFill>
              </a:rPr>
              <a:t>in </a:t>
            </a:r>
            <a:r>
              <a:rPr lang="en-US" sz="2000" b="1" dirty="0" smtClean="0">
                <a:solidFill>
                  <a:schemeClr val="tx1"/>
                </a:solidFill>
              </a:rPr>
              <a:t>Late </a:t>
            </a:r>
            <a:r>
              <a:rPr lang="en-US" sz="2000" b="1" dirty="0" smtClean="0">
                <a:solidFill>
                  <a:schemeClr val="tx1"/>
                </a:solidFill>
              </a:rPr>
              <a:t>19</a:t>
            </a:r>
            <a:r>
              <a:rPr lang="en-US" sz="2000" b="1" baseline="30000" dirty="0" smtClean="0">
                <a:solidFill>
                  <a:schemeClr val="tx1"/>
                </a:solidFill>
              </a:rPr>
              <a:t>th</a:t>
            </a:r>
            <a:r>
              <a:rPr lang="en-US" sz="2000" b="1" dirty="0" smtClean="0">
                <a:solidFill>
                  <a:schemeClr val="tx1"/>
                </a:solidFill>
              </a:rPr>
              <a:t> </a:t>
            </a:r>
            <a:r>
              <a:rPr lang="en-US" sz="2000" b="1" dirty="0" smtClean="0">
                <a:solidFill>
                  <a:schemeClr val="tx1"/>
                </a:solidFill>
              </a:rPr>
              <a:t>– 20</a:t>
            </a:r>
            <a:r>
              <a:rPr lang="en-US" sz="2000" b="1" baseline="30000" dirty="0" smtClean="0">
                <a:solidFill>
                  <a:schemeClr val="tx1"/>
                </a:solidFill>
              </a:rPr>
              <a:t>th</a:t>
            </a:r>
            <a:r>
              <a:rPr lang="en-US" sz="2000" b="1" dirty="0" smtClean="0">
                <a:solidFill>
                  <a:schemeClr val="tx1"/>
                </a:solidFill>
              </a:rPr>
              <a:t> Century Bengal</a:t>
            </a:r>
            <a:endParaRPr lang="en-IN" sz="1500" b="1" dirty="0" smtClean="0">
              <a:solidFill>
                <a:schemeClr val="tx1"/>
              </a:solidFill>
            </a:endParaRPr>
          </a:p>
          <a:p>
            <a:pPr algn="just">
              <a:lnSpc>
                <a:spcPct val="150000"/>
              </a:lnSpc>
            </a:pPr>
            <a:r>
              <a:rPr lang="en-US" sz="1500" b="1" dirty="0" smtClean="0">
                <a:solidFill>
                  <a:schemeClr val="tx1"/>
                </a:solidFill>
              </a:rPr>
              <a:t>		</a:t>
            </a:r>
            <a:endParaRPr lang="en-US" sz="1900" b="1"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slide(fromBottom)">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slide(fromBottom)">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slide(fromBottom)">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slide(fromBottom)">
                                      <p:cBhvr>
                                        <p:cTn id="39" dur="500"/>
                                        <p:tgtEl>
                                          <p:spTgt spid="3">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slide(fromBottom)">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Demand of Comparative Literature</a:t>
            </a:r>
            <a:endParaRPr lang="en-IN" sz="3200" b="1" dirty="0">
              <a:solidFill>
                <a:schemeClr val="bg1"/>
              </a:solidFill>
            </a:endParaRPr>
          </a:p>
        </p:txBody>
      </p:sp>
      <p:sp>
        <p:nvSpPr>
          <p:cNvPr id="3" name="Subtitle 2"/>
          <p:cNvSpPr>
            <a:spLocks noGrp="1"/>
          </p:cNvSpPr>
          <p:nvPr>
            <p:ph type="subTitle" idx="1"/>
          </p:nvPr>
        </p:nvSpPr>
        <p:spPr>
          <a:xfrm>
            <a:off x="457200" y="1828800"/>
            <a:ext cx="8153400" cy="4572000"/>
          </a:xfrm>
          <a:solidFill>
            <a:schemeClr val="accent2">
              <a:lumMod val="40000"/>
              <a:lumOff val="60000"/>
            </a:schemeClr>
          </a:solidFill>
          <a:ln w="3175">
            <a:solidFill>
              <a:schemeClr val="tx1"/>
            </a:solidFill>
          </a:ln>
        </p:spPr>
        <p:txBody>
          <a:bodyPr>
            <a:noAutofit/>
          </a:bodyPr>
          <a:lstStyle/>
          <a:p>
            <a:pPr algn="just">
              <a:lnSpc>
                <a:spcPct val="150000"/>
              </a:lnSpc>
              <a:buFont typeface="Wingdings" pitchFamily="2" charset="2"/>
              <a:buChar char="v"/>
            </a:pPr>
            <a:r>
              <a:rPr lang="en-US" sz="1900" b="1" dirty="0" smtClean="0">
                <a:solidFill>
                  <a:schemeClr val="tx1"/>
                </a:solidFill>
              </a:rPr>
              <a:t> Dr. O. P </a:t>
            </a:r>
            <a:r>
              <a:rPr lang="en-US" sz="1900" b="1" dirty="0" err="1" smtClean="0">
                <a:solidFill>
                  <a:schemeClr val="tx1"/>
                </a:solidFill>
              </a:rPr>
              <a:t>Juneja</a:t>
            </a:r>
            <a:r>
              <a:rPr lang="en-US" sz="1900" b="1" dirty="0" smtClean="0">
                <a:solidFill>
                  <a:schemeClr val="tx1"/>
                </a:solidFill>
              </a:rPr>
              <a:t> announces –</a:t>
            </a:r>
          </a:p>
          <a:p>
            <a:pPr lvl="3" algn="just">
              <a:lnSpc>
                <a:spcPct val="150000"/>
              </a:lnSpc>
            </a:pPr>
            <a:r>
              <a:rPr lang="en-US" dirty="0" smtClean="0">
                <a:solidFill>
                  <a:schemeClr val="tx1"/>
                </a:solidFill>
              </a:rPr>
              <a:t>The Indians have not  been able to ‘interiorize’ and ‘domesticate English’ to a great extent.</a:t>
            </a:r>
            <a:endParaRPr lang="en-US" sz="700" dirty="0" smtClean="0">
              <a:solidFill>
                <a:schemeClr val="tx1"/>
              </a:solidFill>
            </a:endParaRPr>
          </a:p>
          <a:p>
            <a:pPr lvl="3" algn="just">
              <a:lnSpc>
                <a:spcPct val="150000"/>
              </a:lnSpc>
            </a:pPr>
            <a:r>
              <a:rPr lang="en-US" dirty="0" smtClean="0">
                <a:solidFill>
                  <a:schemeClr val="tx1"/>
                </a:solidFill>
              </a:rPr>
              <a:t>The </a:t>
            </a:r>
            <a:r>
              <a:rPr lang="en-US" dirty="0" err="1" smtClean="0">
                <a:solidFill>
                  <a:schemeClr val="tx1"/>
                </a:solidFill>
              </a:rPr>
              <a:t>flavour</a:t>
            </a:r>
            <a:r>
              <a:rPr lang="en-US" dirty="0" smtClean="0">
                <a:solidFill>
                  <a:schemeClr val="tx1"/>
                </a:solidFill>
              </a:rPr>
              <a:t> of local </a:t>
            </a:r>
            <a:r>
              <a:rPr lang="en-US" dirty="0" err="1" smtClean="0">
                <a:solidFill>
                  <a:schemeClr val="tx1"/>
                </a:solidFill>
              </a:rPr>
              <a:t>langauges</a:t>
            </a:r>
            <a:r>
              <a:rPr lang="en-US" dirty="0" smtClean="0">
                <a:solidFill>
                  <a:schemeClr val="tx1"/>
                </a:solidFill>
              </a:rPr>
              <a:t> do exist but African counterpart is more exemplary and nuance savory.</a:t>
            </a:r>
          </a:p>
          <a:p>
            <a:pPr algn="just">
              <a:lnSpc>
                <a:spcPct val="150000"/>
              </a:lnSpc>
              <a:buFont typeface="Wingdings" pitchFamily="2" charset="2"/>
              <a:buChar char="v"/>
            </a:pPr>
            <a:r>
              <a:rPr lang="en-US" sz="2000" dirty="0" smtClean="0">
                <a:solidFill>
                  <a:schemeClr val="tx1"/>
                </a:solidFill>
              </a:rPr>
              <a:t> Need to bridge the </a:t>
            </a:r>
            <a:r>
              <a:rPr lang="en-US" sz="2000" dirty="0" err="1" smtClean="0">
                <a:solidFill>
                  <a:schemeClr val="tx1"/>
                </a:solidFill>
              </a:rPr>
              <a:t>Schims</a:t>
            </a:r>
            <a:r>
              <a:rPr lang="en-US" sz="2000" dirty="0" smtClean="0">
                <a:solidFill>
                  <a:schemeClr val="tx1"/>
                </a:solidFill>
              </a:rPr>
              <a:t> between urban, rural and tribal </a:t>
            </a:r>
            <a:r>
              <a:rPr lang="en-US" sz="2000" dirty="0" err="1" smtClean="0">
                <a:solidFill>
                  <a:schemeClr val="tx1"/>
                </a:solidFill>
              </a:rPr>
              <a:t>langauges</a:t>
            </a:r>
            <a:r>
              <a:rPr lang="en-US" sz="2000" dirty="0" smtClean="0">
                <a:solidFill>
                  <a:schemeClr val="tx1"/>
                </a:solidFill>
              </a:rPr>
              <a:t>.</a:t>
            </a:r>
          </a:p>
          <a:p>
            <a:pPr algn="just">
              <a:lnSpc>
                <a:spcPct val="150000"/>
              </a:lnSpc>
              <a:buFont typeface="Wingdings" pitchFamily="2" charset="2"/>
              <a:buChar char="v"/>
            </a:pPr>
            <a:r>
              <a:rPr lang="en-US" sz="2000" dirty="0" smtClean="0">
                <a:solidFill>
                  <a:schemeClr val="tx1"/>
                </a:solidFill>
              </a:rPr>
              <a:t> To provide readability and shelf – life to books written in declining or </a:t>
            </a:r>
          </a:p>
          <a:p>
            <a:pPr algn="just">
              <a:lnSpc>
                <a:spcPct val="150000"/>
              </a:lnSpc>
            </a:pPr>
            <a:r>
              <a:rPr lang="en-US" sz="2000" dirty="0" smtClean="0">
                <a:solidFill>
                  <a:schemeClr val="tx1"/>
                </a:solidFill>
              </a:rPr>
              <a:t>    minor </a:t>
            </a:r>
            <a:r>
              <a:rPr lang="en-US" sz="2000" dirty="0" smtClean="0">
                <a:solidFill>
                  <a:schemeClr val="tx1"/>
                </a:solidFill>
              </a:rPr>
              <a:t>languages.</a:t>
            </a:r>
            <a:endParaRPr lang="en-US" sz="2000" dirty="0" smtClean="0">
              <a:solidFill>
                <a:schemeClr val="tx1"/>
              </a:solidFill>
            </a:endParaRPr>
          </a:p>
          <a:p>
            <a:pPr algn="just">
              <a:lnSpc>
                <a:spcPct val="150000"/>
              </a:lnSpc>
              <a:buFont typeface="Wingdings" pitchFamily="2" charset="2"/>
              <a:buChar char="v"/>
            </a:pPr>
            <a:r>
              <a:rPr lang="en-US" sz="2000" dirty="0" smtClean="0">
                <a:solidFill>
                  <a:schemeClr val="tx1"/>
                </a:solidFill>
              </a:rPr>
              <a:t> </a:t>
            </a:r>
            <a:r>
              <a:rPr lang="en-US" sz="2000" dirty="0" smtClean="0">
                <a:solidFill>
                  <a:schemeClr val="tx1"/>
                </a:solidFill>
              </a:rPr>
              <a:t>Language need to be </a:t>
            </a:r>
            <a:r>
              <a:rPr lang="en-US" sz="2000" dirty="0" smtClean="0">
                <a:solidFill>
                  <a:schemeClr val="tx1"/>
                </a:solidFill>
              </a:rPr>
              <a:t>contrasted to a widely used or vigorous one.</a:t>
            </a:r>
          </a:p>
          <a:p>
            <a:pPr algn="just">
              <a:lnSpc>
                <a:spcPct val="150000"/>
              </a:lnSpc>
            </a:pPr>
            <a:r>
              <a:rPr lang="en-US" sz="2000" dirty="0" smtClean="0">
                <a:solidFill>
                  <a:schemeClr val="tx1"/>
                </a:solidFill>
              </a:rPr>
              <a:t> </a:t>
            </a:r>
          </a:p>
          <a:p>
            <a:pPr algn="just">
              <a:lnSpc>
                <a:spcPct val="150000"/>
              </a:lnSpc>
            </a:pPr>
            <a:endParaRPr 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par>
                                <p:cTn id="20" presetID="1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slide(fromBottom)">
                                      <p:cBhvr>
                                        <p:cTn id="22" dur="500"/>
                                        <p:tgtEl>
                                          <p:spTgt spid="3">
                                            <p:txEl>
                                              <p:pRg st="1" end="1"/>
                                            </p:txEl>
                                          </p:spTgt>
                                        </p:tgtEl>
                                      </p:cBhvr>
                                    </p:animEffect>
                                  </p:childTnLst>
                                </p:cTn>
                              </p:par>
                              <p:par>
                                <p:cTn id="23" presetID="12" presetClass="entr" presetSubtype="4" fill="hold" grpId="0"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slide(fromBottom)">
                                      <p:cBhvr>
                                        <p:cTn id="25" dur="500"/>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slide(fromBottom)">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slide(fromBottom)">
                                      <p:cBhvr>
                                        <p:cTn id="35" dur="5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2" presetClass="entr" presetSubtype="4"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slide(fromBottom)">
                                      <p:cBhvr>
                                        <p:cTn id="40" dur="500"/>
                                        <p:tgtEl>
                                          <p:spTgt spid="3">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2" presetClass="entr" presetSubtype="4" fill="hold" grpId="0"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slide(fromBottom)">
                                      <p:cBhvr>
                                        <p:cTn id="45" dur="500"/>
                                        <p:tgtEl>
                                          <p:spTgt spid="3">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2" presetClass="entr" presetSubtype="4" fill="hold" grpId="0" nodeType="click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Effect transition="in" filter="slide(fromBottom)">
                                      <p:cBhvr>
                                        <p:cTn id="5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153400" cy="993775"/>
          </a:xfrm>
          <a:solidFill>
            <a:schemeClr val="accent2">
              <a:lumMod val="75000"/>
            </a:schemeClr>
          </a:solidFill>
        </p:spPr>
        <p:txBody>
          <a:bodyPr>
            <a:normAutofit/>
          </a:bodyPr>
          <a:lstStyle/>
          <a:p>
            <a:r>
              <a:rPr lang="en-US" sz="3200" b="1" dirty="0" smtClean="0">
                <a:solidFill>
                  <a:schemeClr val="bg1"/>
                </a:solidFill>
              </a:rPr>
              <a:t>Demand of Comparative Literature</a:t>
            </a:r>
            <a:endParaRPr lang="en-IN" sz="3200" b="1" dirty="0">
              <a:solidFill>
                <a:schemeClr val="bg1"/>
              </a:solidFill>
            </a:endParaRPr>
          </a:p>
        </p:txBody>
      </p:sp>
      <p:sp>
        <p:nvSpPr>
          <p:cNvPr id="3" name="Subtitle 2"/>
          <p:cNvSpPr>
            <a:spLocks noGrp="1"/>
          </p:cNvSpPr>
          <p:nvPr>
            <p:ph type="subTitle" idx="1"/>
          </p:nvPr>
        </p:nvSpPr>
        <p:spPr>
          <a:xfrm>
            <a:off x="457200" y="1828800"/>
            <a:ext cx="8153400" cy="4572000"/>
          </a:xfrm>
          <a:solidFill>
            <a:schemeClr val="accent2">
              <a:lumMod val="40000"/>
              <a:lumOff val="60000"/>
            </a:schemeClr>
          </a:solidFill>
          <a:ln w="3175">
            <a:solidFill>
              <a:schemeClr val="tx1"/>
            </a:solidFill>
          </a:ln>
        </p:spPr>
        <p:txBody>
          <a:bodyPr>
            <a:noAutofit/>
          </a:bodyPr>
          <a:lstStyle/>
          <a:p>
            <a:pPr algn="just">
              <a:lnSpc>
                <a:spcPct val="150000"/>
              </a:lnSpc>
              <a:buFont typeface="Wingdings" pitchFamily="2" charset="2"/>
              <a:buChar char="v"/>
            </a:pPr>
            <a:r>
              <a:rPr lang="en-US" sz="1900" dirty="0" smtClean="0">
                <a:solidFill>
                  <a:schemeClr val="tx1"/>
                </a:solidFill>
              </a:rPr>
              <a:t> To showcase that remote themes for our massive research dependence.</a:t>
            </a:r>
          </a:p>
          <a:p>
            <a:pPr algn="just">
              <a:lnSpc>
                <a:spcPct val="150000"/>
              </a:lnSpc>
              <a:buFont typeface="Wingdings" pitchFamily="2" charset="2"/>
              <a:buChar char="v"/>
            </a:pPr>
            <a:r>
              <a:rPr lang="en-US" sz="1900" dirty="0" smtClean="0">
                <a:solidFill>
                  <a:schemeClr val="tx1"/>
                </a:solidFill>
              </a:rPr>
              <a:t> To recognize unidentified or lesser writers not because of content but thin </a:t>
            </a:r>
          </a:p>
          <a:p>
            <a:pPr algn="just">
              <a:lnSpc>
                <a:spcPct val="150000"/>
              </a:lnSpc>
            </a:pPr>
            <a:r>
              <a:rPr lang="en-US" sz="1900" dirty="0" smtClean="0">
                <a:solidFill>
                  <a:schemeClr val="tx1"/>
                </a:solidFill>
              </a:rPr>
              <a:t>   readership as the new organizing centre.</a:t>
            </a:r>
            <a:endParaRPr 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lide(fromBottom)">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slide(fromBottom)">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slide(fromBottom)">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slide(fromBottom)">
                                      <p:cBhvr>
                                        <p:cTn id="2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346</TotalTime>
  <Words>1524</Words>
  <Application>Microsoft Office PowerPoint</Application>
  <PresentationFormat>On-screen Show (4:3)</PresentationFormat>
  <Paragraphs>226</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Solstice</vt:lpstr>
      <vt:lpstr>Research in Folk/Comparative Literature: Some New Avenues</vt:lpstr>
      <vt:lpstr>Research is ‘re’ – ‘search’</vt:lpstr>
      <vt:lpstr>Be Aware of </vt:lpstr>
      <vt:lpstr>Comparative Literature defined</vt:lpstr>
      <vt:lpstr>Comparative Literature defined</vt:lpstr>
      <vt:lpstr>Why comparative Literature </vt:lpstr>
      <vt:lpstr>Riches in Treasures</vt:lpstr>
      <vt:lpstr>Demand of Comparative Literature</vt:lpstr>
      <vt:lpstr>Demand of Comparative Literature</vt:lpstr>
      <vt:lpstr>Slide 10</vt:lpstr>
      <vt:lpstr>In simple terms</vt:lpstr>
      <vt:lpstr>Profits of Comparative Literature</vt:lpstr>
      <vt:lpstr>Field of Studies</vt:lpstr>
      <vt:lpstr>American School</vt:lpstr>
      <vt:lpstr>Russian School</vt:lpstr>
      <vt:lpstr>Defeating Complications </vt:lpstr>
      <vt:lpstr>Folk in Myriad names</vt:lpstr>
      <vt:lpstr>Our Icons believe</vt:lpstr>
      <vt:lpstr>Topics </vt:lpstr>
      <vt:lpstr>Why Research in Folk </vt:lpstr>
      <vt:lpstr>Features of Some Nautcha Songs </vt:lpstr>
      <vt:lpstr>Women’s Plight</vt:lpstr>
      <vt:lpstr>Marital Plight</vt:lpstr>
      <vt:lpstr>Green Cultural Studies</vt:lpstr>
      <vt:lpstr>Books to read</vt:lpstr>
      <vt:lpstr>Slide 26</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Asus</dc:creator>
  <cp:lastModifiedBy>Asus</cp:lastModifiedBy>
  <cp:revision>121</cp:revision>
  <dcterms:created xsi:type="dcterms:W3CDTF">2022-06-06T11:12:31Z</dcterms:created>
  <dcterms:modified xsi:type="dcterms:W3CDTF">2022-06-09T05:10:35Z</dcterms:modified>
</cp:coreProperties>
</file>