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Default Extension="png" ContentType="image/png"/>
  <Override PartName="/ppt/diagrams/colors2.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71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image" Target="../media/image2.jpeg"/><Relationship Id="rId4" Type="http://schemas.openxmlformats.org/officeDocument/2006/relationships/image" Target="../media/image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1B6F6C-27A4-46D2-B04A-6D24E5E3FBB9}"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017F48D6-E4B8-4CB4-89D0-2E73215F322E}">
      <dgm:prSet phldrT="[Text]" custT="1"/>
      <dgm:spPr/>
      <dgm:t>
        <a:bodyPr/>
        <a:lstStyle/>
        <a:p>
          <a:r>
            <a:rPr lang="en-US" sz="2800" dirty="0" smtClean="0"/>
            <a:t>Frustration</a:t>
          </a:r>
          <a:endParaRPr lang="en-US" sz="2800" dirty="0"/>
        </a:p>
      </dgm:t>
    </dgm:pt>
    <dgm:pt modelId="{E5E28079-FDE9-45EB-A061-23FC9ACEE973}" type="parTrans" cxnId="{05C6F0B8-1F79-4C8A-B440-3AB7938090D3}">
      <dgm:prSet/>
      <dgm:spPr/>
      <dgm:t>
        <a:bodyPr/>
        <a:lstStyle/>
        <a:p>
          <a:endParaRPr lang="en-US"/>
        </a:p>
      </dgm:t>
    </dgm:pt>
    <dgm:pt modelId="{55A1078B-02D4-4365-B096-9E1E52E43FC0}" type="sibTrans" cxnId="{05C6F0B8-1F79-4C8A-B440-3AB7938090D3}">
      <dgm:prSet/>
      <dgm:spPr/>
      <dgm:t>
        <a:bodyPr/>
        <a:lstStyle/>
        <a:p>
          <a:endParaRPr lang="en-US"/>
        </a:p>
      </dgm:t>
    </dgm:pt>
    <dgm:pt modelId="{9EA6EF76-D776-4F42-AC4D-737AA28EF132}">
      <dgm:prSet phldrT="[Text]" custT="1"/>
      <dgm:spPr/>
      <dgm:t>
        <a:bodyPr/>
        <a:lstStyle/>
        <a:p>
          <a:r>
            <a:rPr lang="en-US" sz="2800" dirty="0" smtClean="0"/>
            <a:t>Anxiety</a:t>
          </a:r>
          <a:endParaRPr lang="en-US" sz="2800" dirty="0"/>
        </a:p>
      </dgm:t>
    </dgm:pt>
    <dgm:pt modelId="{289B41ED-DAAD-4441-9913-E1452D630029}" type="parTrans" cxnId="{75B61065-D005-4963-B701-8064BE2516EC}">
      <dgm:prSet/>
      <dgm:spPr/>
      <dgm:t>
        <a:bodyPr/>
        <a:lstStyle/>
        <a:p>
          <a:endParaRPr lang="en-US"/>
        </a:p>
      </dgm:t>
    </dgm:pt>
    <dgm:pt modelId="{F7513E9D-6B37-442E-9998-E2E376CAF234}" type="sibTrans" cxnId="{75B61065-D005-4963-B701-8064BE2516EC}">
      <dgm:prSet/>
      <dgm:spPr/>
      <dgm:t>
        <a:bodyPr/>
        <a:lstStyle/>
        <a:p>
          <a:endParaRPr lang="en-US"/>
        </a:p>
      </dgm:t>
    </dgm:pt>
    <dgm:pt modelId="{5EF82DD0-E4AB-4A87-A4BF-13011270E8B1}">
      <dgm:prSet phldrT="[Text]" custT="1"/>
      <dgm:spPr/>
      <dgm:t>
        <a:bodyPr/>
        <a:lstStyle/>
        <a:p>
          <a:r>
            <a:rPr lang="en-US" sz="2800" dirty="0" smtClean="0"/>
            <a:t>Conflict</a:t>
          </a:r>
          <a:endParaRPr lang="en-US" sz="2800" dirty="0"/>
        </a:p>
      </dgm:t>
    </dgm:pt>
    <dgm:pt modelId="{04CC1C69-346F-485F-A232-CD7DF04FB441}" type="parTrans" cxnId="{F77948B8-6C6D-405B-AD77-D6AFF1961662}">
      <dgm:prSet/>
      <dgm:spPr/>
      <dgm:t>
        <a:bodyPr/>
        <a:lstStyle/>
        <a:p>
          <a:endParaRPr lang="en-US"/>
        </a:p>
      </dgm:t>
    </dgm:pt>
    <dgm:pt modelId="{DBFDD657-2163-423A-AD6D-00B831C88814}" type="sibTrans" cxnId="{F77948B8-6C6D-405B-AD77-D6AFF1961662}">
      <dgm:prSet/>
      <dgm:spPr/>
      <dgm:t>
        <a:bodyPr/>
        <a:lstStyle/>
        <a:p>
          <a:endParaRPr lang="en-US"/>
        </a:p>
      </dgm:t>
    </dgm:pt>
    <dgm:pt modelId="{1C1551ED-898C-4F6F-BC62-98F753198044}">
      <dgm:prSet phldrT="[Text]" custT="1"/>
      <dgm:spPr/>
      <dgm:t>
        <a:bodyPr/>
        <a:lstStyle/>
        <a:p>
          <a:r>
            <a:rPr lang="en-US" sz="2800" dirty="0" smtClean="0"/>
            <a:t>Pressure</a:t>
          </a:r>
          <a:endParaRPr lang="en-US" sz="2800" dirty="0"/>
        </a:p>
      </dgm:t>
    </dgm:pt>
    <dgm:pt modelId="{944CF8FE-A57D-4DB4-9D4F-6C189C2D6558}" type="parTrans" cxnId="{14CE2542-2A26-424C-AB10-DAB3BF84F15C}">
      <dgm:prSet/>
      <dgm:spPr/>
      <dgm:t>
        <a:bodyPr/>
        <a:lstStyle/>
        <a:p>
          <a:endParaRPr lang="en-US"/>
        </a:p>
      </dgm:t>
    </dgm:pt>
    <dgm:pt modelId="{A583B43B-01EA-4B1A-901B-0C0E1C4ABEBA}" type="sibTrans" cxnId="{14CE2542-2A26-424C-AB10-DAB3BF84F15C}">
      <dgm:prSet/>
      <dgm:spPr/>
      <dgm:t>
        <a:bodyPr/>
        <a:lstStyle/>
        <a:p>
          <a:endParaRPr lang="en-US"/>
        </a:p>
      </dgm:t>
    </dgm:pt>
    <dgm:pt modelId="{FA0FA408-DC89-4BE0-BE37-9CA72201249E}" type="pres">
      <dgm:prSet presAssocID="{9B1B6F6C-27A4-46D2-B04A-6D24E5E3FBB9}" presName="Name0" presStyleCnt="0">
        <dgm:presLayoutVars>
          <dgm:dir/>
          <dgm:resizeHandles val="exact"/>
        </dgm:presLayoutVars>
      </dgm:prSet>
      <dgm:spPr/>
      <dgm:t>
        <a:bodyPr/>
        <a:lstStyle/>
        <a:p>
          <a:endParaRPr lang="en-US"/>
        </a:p>
      </dgm:t>
    </dgm:pt>
    <dgm:pt modelId="{AE87121C-98B6-4F9E-BECB-54832B2DA567}" type="pres">
      <dgm:prSet presAssocID="{017F48D6-E4B8-4CB4-89D0-2E73215F322E}" presName="compNode" presStyleCnt="0"/>
      <dgm:spPr/>
    </dgm:pt>
    <dgm:pt modelId="{BC1EC062-78AC-4E9E-9047-90C9CF33144A}" type="pres">
      <dgm:prSet presAssocID="{017F48D6-E4B8-4CB4-89D0-2E73215F322E}" presName="pictRect" presStyleLbl="node1" presStyleIdx="0" presStyleCnt="4" custLinFactNeighborX="-30640" custLinFactNeighborY="8699"/>
      <dgm:spPr>
        <a:blipFill rotWithShape="0">
          <a:blip xmlns:r="http://schemas.openxmlformats.org/officeDocument/2006/relationships" r:embed="rId1"/>
          <a:stretch>
            <a:fillRect/>
          </a:stretch>
        </a:blipFill>
      </dgm:spPr>
    </dgm:pt>
    <dgm:pt modelId="{C2E7A763-B76E-4C92-8CFA-F32750FB569D}" type="pres">
      <dgm:prSet presAssocID="{017F48D6-E4B8-4CB4-89D0-2E73215F322E}" presName="textRect" presStyleLbl="revTx" presStyleIdx="0" presStyleCnt="4" custScaleX="124391" custLinFactNeighborX="6742" custLinFactNeighborY="1730">
        <dgm:presLayoutVars>
          <dgm:bulletEnabled val="1"/>
        </dgm:presLayoutVars>
      </dgm:prSet>
      <dgm:spPr/>
      <dgm:t>
        <a:bodyPr/>
        <a:lstStyle/>
        <a:p>
          <a:endParaRPr lang="en-US"/>
        </a:p>
      </dgm:t>
    </dgm:pt>
    <dgm:pt modelId="{A799A5F0-883C-45E8-AEF9-6CEB6F030A3B}" type="pres">
      <dgm:prSet presAssocID="{55A1078B-02D4-4365-B096-9E1E52E43FC0}" presName="sibTrans" presStyleLbl="sibTrans2D1" presStyleIdx="0" presStyleCnt="0"/>
      <dgm:spPr/>
      <dgm:t>
        <a:bodyPr/>
        <a:lstStyle/>
        <a:p>
          <a:endParaRPr lang="en-US"/>
        </a:p>
      </dgm:t>
    </dgm:pt>
    <dgm:pt modelId="{13335239-804E-48FB-8A60-F229D34E4B92}" type="pres">
      <dgm:prSet presAssocID="{9EA6EF76-D776-4F42-AC4D-737AA28EF132}" presName="compNode" presStyleCnt="0"/>
      <dgm:spPr/>
    </dgm:pt>
    <dgm:pt modelId="{6818C0BC-3936-4284-97AD-E55C74AECE7E}" type="pres">
      <dgm:prSet presAssocID="{9EA6EF76-D776-4F42-AC4D-737AA28EF132}" presName="pictRect" presStyleLbl="node1" presStyleIdx="1" presStyleCnt="4" custLinFactNeighborX="23833" custLinFactNeighborY="19550"/>
      <dgm:spPr>
        <a:blipFill rotWithShape="0">
          <a:blip xmlns:r="http://schemas.openxmlformats.org/officeDocument/2006/relationships" r:embed="rId2"/>
          <a:stretch>
            <a:fillRect/>
          </a:stretch>
        </a:blipFill>
      </dgm:spPr>
    </dgm:pt>
    <dgm:pt modelId="{CE8A0781-DBE1-4E24-8F88-3F74F8631FC7}" type="pres">
      <dgm:prSet presAssocID="{9EA6EF76-D776-4F42-AC4D-737AA28EF132}" presName="textRect" presStyleLbl="revTx" presStyleIdx="1" presStyleCnt="4" custLinFactNeighborX="64952" custLinFactNeighborY="11806">
        <dgm:presLayoutVars>
          <dgm:bulletEnabled val="1"/>
        </dgm:presLayoutVars>
      </dgm:prSet>
      <dgm:spPr/>
      <dgm:t>
        <a:bodyPr/>
        <a:lstStyle/>
        <a:p>
          <a:endParaRPr lang="en-US"/>
        </a:p>
      </dgm:t>
    </dgm:pt>
    <dgm:pt modelId="{E089D972-EB03-4263-B267-CADD906E1885}" type="pres">
      <dgm:prSet presAssocID="{F7513E9D-6B37-442E-9998-E2E376CAF234}" presName="sibTrans" presStyleLbl="sibTrans2D1" presStyleIdx="0" presStyleCnt="0"/>
      <dgm:spPr/>
      <dgm:t>
        <a:bodyPr/>
        <a:lstStyle/>
        <a:p>
          <a:endParaRPr lang="en-US"/>
        </a:p>
      </dgm:t>
    </dgm:pt>
    <dgm:pt modelId="{7419B54C-5E43-4DBB-A3D2-7F9D3598B8BF}" type="pres">
      <dgm:prSet presAssocID="{5EF82DD0-E4AB-4A87-A4BF-13011270E8B1}" presName="compNode" presStyleCnt="0"/>
      <dgm:spPr/>
    </dgm:pt>
    <dgm:pt modelId="{26724268-FD7A-4735-ACB5-62524642508F}" type="pres">
      <dgm:prSet presAssocID="{5EF82DD0-E4AB-4A87-A4BF-13011270E8B1}" presName="pictRect" presStyleLbl="node1" presStyleIdx="2" presStyleCnt="4" custLinFactY="66037" custLinFactNeighborX="-30099" custLinFactNeighborY="100000"/>
      <dgm:spPr>
        <a:blipFill rotWithShape="0">
          <a:blip xmlns:r="http://schemas.openxmlformats.org/officeDocument/2006/relationships" r:embed="rId3"/>
          <a:stretch>
            <a:fillRect/>
          </a:stretch>
        </a:blipFill>
      </dgm:spPr>
    </dgm:pt>
    <dgm:pt modelId="{96DEFF2C-EDB6-424E-93B9-4C1C3E00E532}" type="pres">
      <dgm:prSet presAssocID="{5EF82DD0-E4AB-4A87-A4BF-13011270E8B1}" presName="textRect" presStyleLbl="revTx" presStyleIdx="2" presStyleCnt="4" custLinFactY="104004" custLinFactNeighborX="14758" custLinFactNeighborY="200000">
        <dgm:presLayoutVars>
          <dgm:bulletEnabled val="1"/>
        </dgm:presLayoutVars>
      </dgm:prSet>
      <dgm:spPr/>
      <dgm:t>
        <a:bodyPr/>
        <a:lstStyle/>
        <a:p>
          <a:endParaRPr lang="en-US"/>
        </a:p>
      </dgm:t>
    </dgm:pt>
    <dgm:pt modelId="{614AD33A-5258-461A-AE26-0B8868D21841}" type="pres">
      <dgm:prSet presAssocID="{DBFDD657-2163-423A-AD6D-00B831C88814}" presName="sibTrans" presStyleLbl="sibTrans2D1" presStyleIdx="0" presStyleCnt="0"/>
      <dgm:spPr/>
      <dgm:t>
        <a:bodyPr/>
        <a:lstStyle/>
        <a:p>
          <a:endParaRPr lang="en-US"/>
        </a:p>
      </dgm:t>
    </dgm:pt>
    <dgm:pt modelId="{7077F2E7-0E41-4B0B-8F95-EAAA808301AE}" type="pres">
      <dgm:prSet presAssocID="{1C1551ED-898C-4F6F-BC62-98F753198044}" presName="compNode" presStyleCnt="0"/>
      <dgm:spPr/>
    </dgm:pt>
    <dgm:pt modelId="{D98D3B9F-A5A9-484F-B164-7AE0E0E670E5}" type="pres">
      <dgm:prSet presAssocID="{1C1551ED-898C-4F6F-BC62-98F753198044}" presName="pictRect" presStyleLbl="node1" presStyleIdx="3" presStyleCnt="4" custLinFactX="-3263" custLinFactNeighborX="-100000" custLinFactNeighborY="3102"/>
      <dgm:spPr>
        <a:blipFill rotWithShape="0">
          <a:blip xmlns:r="http://schemas.openxmlformats.org/officeDocument/2006/relationships" r:embed="rId4"/>
          <a:stretch>
            <a:fillRect/>
          </a:stretch>
        </a:blipFill>
      </dgm:spPr>
    </dgm:pt>
    <dgm:pt modelId="{E43AAF11-E721-4059-84B0-419E1709127C}" type="pres">
      <dgm:prSet presAssocID="{1C1551ED-898C-4F6F-BC62-98F753198044}" presName="textRect" presStyleLbl="revTx" presStyleIdx="3" presStyleCnt="4" custFlipHor="1" custScaleX="89790" custScaleY="64020" custLinFactNeighborX="-52296" custLinFactNeighborY="-36731">
        <dgm:presLayoutVars>
          <dgm:bulletEnabled val="1"/>
        </dgm:presLayoutVars>
      </dgm:prSet>
      <dgm:spPr/>
      <dgm:t>
        <a:bodyPr/>
        <a:lstStyle/>
        <a:p>
          <a:endParaRPr lang="en-US"/>
        </a:p>
      </dgm:t>
    </dgm:pt>
  </dgm:ptLst>
  <dgm:cxnLst>
    <dgm:cxn modelId="{8E3CC184-0C95-458C-9207-4DF157B0E8A2}" type="presOf" srcId="{9EA6EF76-D776-4F42-AC4D-737AA28EF132}" destId="{CE8A0781-DBE1-4E24-8F88-3F74F8631FC7}" srcOrd="0" destOrd="0" presId="urn:microsoft.com/office/officeart/2005/8/layout/pList1"/>
    <dgm:cxn modelId="{AA699252-DEB7-44DA-B09B-4B716BB22C9E}" type="presOf" srcId="{5EF82DD0-E4AB-4A87-A4BF-13011270E8B1}" destId="{96DEFF2C-EDB6-424E-93B9-4C1C3E00E532}" srcOrd="0" destOrd="0" presId="urn:microsoft.com/office/officeart/2005/8/layout/pList1"/>
    <dgm:cxn modelId="{B5ED53D2-94EA-4223-9867-27A19C503B05}" type="presOf" srcId="{F7513E9D-6B37-442E-9998-E2E376CAF234}" destId="{E089D972-EB03-4263-B267-CADD906E1885}" srcOrd="0" destOrd="0" presId="urn:microsoft.com/office/officeart/2005/8/layout/pList1"/>
    <dgm:cxn modelId="{DC3CBEBA-3E38-420C-B679-6EDA436C090D}" type="presOf" srcId="{DBFDD657-2163-423A-AD6D-00B831C88814}" destId="{614AD33A-5258-461A-AE26-0B8868D21841}" srcOrd="0" destOrd="0" presId="urn:microsoft.com/office/officeart/2005/8/layout/pList1"/>
    <dgm:cxn modelId="{52B24981-E3F6-4789-AC34-DB05267F5880}" type="presOf" srcId="{1C1551ED-898C-4F6F-BC62-98F753198044}" destId="{E43AAF11-E721-4059-84B0-419E1709127C}" srcOrd="0" destOrd="0" presId="urn:microsoft.com/office/officeart/2005/8/layout/pList1"/>
    <dgm:cxn modelId="{F77948B8-6C6D-405B-AD77-D6AFF1961662}" srcId="{9B1B6F6C-27A4-46D2-B04A-6D24E5E3FBB9}" destId="{5EF82DD0-E4AB-4A87-A4BF-13011270E8B1}" srcOrd="2" destOrd="0" parTransId="{04CC1C69-346F-485F-A232-CD7DF04FB441}" sibTransId="{DBFDD657-2163-423A-AD6D-00B831C88814}"/>
    <dgm:cxn modelId="{EF5CB54B-FB08-494F-B35F-B00D4F89B40E}" type="presOf" srcId="{9B1B6F6C-27A4-46D2-B04A-6D24E5E3FBB9}" destId="{FA0FA408-DC89-4BE0-BE37-9CA72201249E}" srcOrd="0" destOrd="0" presId="urn:microsoft.com/office/officeart/2005/8/layout/pList1"/>
    <dgm:cxn modelId="{614E8A76-AEE6-459E-B32B-77A8F6651E23}" type="presOf" srcId="{017F48D6-E4B8-4CB4-89D0-2E73215F322E}" destId="{C2E7A763-B76E-4C92-8CFA-F32750FB569D}" srcOrd="0" destOrd="0" presId="urn:microsoft.com/office/officeart/2005/8/layout/pList1"/>
    <dgm:cxn modelId="{56B8DD3C-C127-42DE-95AB-0EDF1A9BED84}" type="presOf" srcId="{55A1078B-02D4-4365-B096-9E1E52E43FC0}" destId="{A799A5F0-883C-45E8-AEF9-6CEB6F030A3B}" srcOrd="0" destOrd="0" presId="urn:microsoft.com/office/officeart/2005/8/layout/pList1"/>
    <dgm:cxn modelId="{14CE2542-2A26-424C-AB10-DAB3BF84F15C}" srcId="{9B1B6F6C-27A4-46D2-B04A-6D24E5E3FBB9}" destId="{1C1551ED-898C-4F6F-BC62-98F753198044}" srcOrd="3" destOrd="0" parTransId="{944CF8FE-A57D-4DB4-9D4F-6C189C2D6558}" sibTransId="{A583B43B-01EA-4B1A-901B-0C0E1C4ABEBA}"/>
    <dgm:cxn modelId="{05C6F0B8-1F79-4C8A-B440-3AB7938090D3}" srcId="{9B1B6F6C-27A4-46D2-B04A-6D24E5E3FBB9}" destId="{017F48D6-E4B8-4CB4-89D0-2E73215F322E}" srcOrd="0" destOrd="0" parTransId="{E5E28079-FDE9-45EB-A061-23FC9ACEE973}" sibTransId="{55A1078B-02D4-4365-B096-9E1E52E43FC0}"/>
    <dgm:cxn modelId="{75B61065-D005-4963-B701-8064BE2516EC}" srcId="{9B1B6F6C-27A4-46D2-B04A-6D24E5E3FBB9}" destId="{9EA6EF76-D776-4F42-AC4D-737AA28EF132}" srcOrd="1" destOrd="0" parTransId="{289B41ED-DAAD-4441-9913-E1452D630029}" sibTransId="{F7513E9D-6B37-442E-9998-E2E376CAF234}"/>
    <dgm:cxn modelId="{84AB2B78-2F09-4906-A4E5-8E73520E4B79}" type="presParOf" srcId="{FA0FA408-DC89-4BE0-BE37-9CA72201249E}" destId="{AE87121C-98B6-4F9E-BECB-54832B2DA567}" srcOrd="0" destOrd="0" presId="urn:microsoft.com/office/officeart/2005/8/layout/pList1"/>
    <dgm:cxn modelId="{E9C21A24-7210-43F8-927E-ED95CB88C825}" type="presParOf" srcId="{AE87121C-98B6-4F9E-BECB-54832B2DA567}" destId="{BC1EC062-78AC-4E9E-9047-90C9CF33144A}" srcOrd="0" destOrd="0" presId="urn:microsoft.com/office/officeart/2005/8/layout/pList1"/>
    <dgm:cxn modelId="{0DF8B1B9-C478-4E4A-A940-24A6660B0967}" type="presParOf" srcId="{AE87121C-98B6-4F9E-BECB-54832B2DA567}" destId="{C2E7A763-B76E-4C92-8CFA-F32750FB569D}" srcOrd="1" destOrd="0" presId="urn:microsoft.com/office/officeart/2005/8/layout/pList1"/>
    <dgm:cxn modelId="{D5D591FB-631C-4759-8D09-470A19FBFAA4}" type="presParOf" srcId="{FA0FA408-DC89-4BE0-BE37-9CA72201249E}" destId="{A799A5F0-883C-45E8-AEF9-6CEB6F030A3B}" srcOrd="1" destOrd="0" presId="urn:microsoft.com/office/officeart/2005/8/layout/pList1"/>
    <dgm:cxn modelId="{25B73103-58F4-4624-8246-42DFE845F006}" type="presParOf" srcId="{FA0FA408-DC89-4BE0-BE37-9CA72201249E}" destId="{13335239-804E-48FB-8A60-F229D34E4B92}" srcOrd="2" destOrd="0" presId="urn:microsoft.com/office/officeart/2005/8/layout/pList1"/>
    <dgm:cxn modelId="{9C88D8E5-BA0E-4FAF-A226-5D069EAE2B27}" type="presParOf" srcId="{13335239-804E-48FB-8A60-F229D34E4B92}" destId="{6818C0BC-3936-4284-97AD-E55C74AECE7E}" srcOrd="0" destOrd="0" presId="urn:microsoft.com/office/officeart/2005/8/layout/pList1"/>
    <dgm:cxn modelId="{6039F16A-33FF-426F-94B0-F965F906CC07}" type="presParOf" srcId="{13335239-804E-48FB-8A60-F229D34E4B92}" destId="{CE8A0781-DBE1-4E24-8F88-3F74F8631FC7}" srcOrd="1" destOrd="0" presId="urn:microsoft.com/office/officeart/2005/8/layout/pList1"/>
    <dgm:cxn modelId="{D221B8F6-FE61-4C06-A8BD-6DC6262AD53C}" type="presParOf" srcId="{FA0FA408-DC89-4BE0-BE37-9CA72201249E}" destId="{E089D972-EB03-4263-B267-CADD906E1885}" srcOrd="3" destOrd="0" presId="urn:microsoft.com/office/officeart/2005/8/layout/pList1"/>
    <dgm:cxn modelId="{437099CB-45C6-4F20-AB10-EB4D6AE2D81D}" type="presParOf" srcId="{FA0FA408-DC89-4BE0-BE37-9CA72201249E}" destId="{7419B54C-5E43-4DBB-A3D2-7F9D3598B8BF}" srcOrd="4" destOrd="0" presId="urn:microsoft.com/office/officeart/2005/8/layout/pList1"/>
    <dgm:cxn modelId="{34CCBA18-0928-40F0-982B-0E941B3205B0}" type="presParOf" srcId="{7419B54C-5E43-4DBB-A3D2-7F9D3598B8BF}" destId="{26724268-FD7A-4735-ACB5-62524642508F}" srcOrd="0" destOrd="0" presId="urn:microsoft.com/office/officeart/2005/8/layout/pList1"/>
    <dgm:cxn modelId="{7499AD04-1B52-44DF-BE04-61AEFF1C96CB}" type="presParOf" srcId="{7419B54C-5E43-4DBB-A3D2-7F9D3598B8BF}" destId="{96DEFF2C-EDB6-424E-93B9-4C1C3E00E532}" srcOrd="1" destOrd="0" presId="urn:microsoft.com/office/officeart/2005/8/layout/pList1"/>
    <dgm:cxn modelId="{E38DC368-1F17-4BEC-ABDC-88313B1C581F}" type="presParOf" srcId="{FA0FA408-DC89-4BE0-BE37-9CA72201249E}" destId="{614AD33A-5258-461A-AE26-0B8868D21841}" srcOrd="5" destOrd="0" presId="urn:microsoft.com/office/officeart/2005/8/layout/pList1"/>
    <dgm:cxn modelId="{8BFD6C00-8EF9-4BCC-8DF3-659559D4150F}" type="presParOf" srcId="{FA0FA408-DC89-4BE0-BE37-9CA72201249E}" destId="{7077F2E7-0E41-4B0B-8F95-EAAA808301AE}" srcOrd="6" destOrd="0" presId="urn:microsoft.com/office/officeart/2005/8/layout/pList1"/>
    <dgm:cxn modelId="{FF67562B-CDAE-4391-ACCA-D75F41768545}" type="presParOf" srcId="{7077F2E7-0E41-4B0B-8F95-EAAA808301AE}" destId="{D98D3B9F-A5A9-484F-B164-7AE0E0E670E5}" srcOrd="0" destOrd="0" presId="urn:microsoft.com/office/officeart/2005/8/layout/pList1"/>
    <dgm:cxn modelId="{5DE3CEE4-A2C7-49F8-944E-129008400388}" type="presParOf" srcId="{7077F2E7-0E41-4B0B-8F95-EAAA808301AE}" destId="{E43AAF11-E721-4059-84B0-419E1709127C}" srcOrd="1" destOrd="0" presId="urn:microsoft.com/office/officeart/2005/8/layout/pList1"/>
  </dgm:cxnLst>
  <dgm:bg/>
  <dgm:whole/>
</dgm:dataModel>
</file>

<file path=ppt/diagrams/data2.xml><?xml version="1.0" encoding="utf-8"?>
<dgm:dataModel xmlns:dgm="http://schemas.openxmlformats.org/drawingml/2006/diagram" xmlns:a="http://schemas.openxmlformats.org/drawingml/2006/main">
  <dgm:ptLst>
    <dgm:pt modelId="{81FE4EF5-E10B-4309-BBDE-75C63ACAAADE}" type="doc">
      <dgm:prSet loTypeId="urn:microsoft.com/office/officeart/2005/8/layout/process4" loCatId="list" qsTypeId="urn:microsoft.com/office/officeart/2005/8/quickstyle/simple1" qsCatId="simple" csTypeId="urn:microsoft.com/office/officeart/2005/8/colors/accent1_2" csCatId="accent1" phldr="0"/>
      <dgm:spPr/>
      <dgm:t>
        <a:bodyPr/>
        <a:lstStyle/>
        <a:p>
          <a:endParaRPr lang="en-US"/>
        </a:p>
      </dgm:t>
    </dgm:pt>
    <dgm:pt modelId="{77FCDD9C-19E0-486C-8573-46EA1D5CE5A0}" type="pres">
      <dgm:prSet presAssocID="{81FE4EF5-E10B-4309-BBDE-75C63ACAAADE}" presName="Name0" presStyleCnt="0">
        <dgm:presLayoutVars>
          <dgm:dir/>
          <dgm:animLvl val="lvl"/>
          <dgm:resizeHandles val="exact"/>
        </dgm:presLayoutVars>
      </dgm:prSet>
      <dgm:spPr/>
      <dgm:t>
        <a:bodyPr/>
        <a:lstStyle/>
        <a:p>
          <a:endParaRPr lang="en-US"/>
        </a:p>
      </dgm:t>
    </dgm:pt>
  </dgm:ptLst>
  <dgm:cxnLst>
    <dgm:cxn modelId="{5E7B1408-5CEB-439E-975A-A593B8F3C018}" type="presOf" srcId="{81FE4EF5-E10B-4309-BBDE-75C63ACAAADE}" destId="{77FCDD9C-19E0-486C-8573-46EA1D5CE5A0}" srcOrd="0" destOrd="0" presId="urn:microsoft.com/office/officeart/2005/8/layout/process4"/>
  </dgm:cxnLst>
  <dgm:bg/>
  <dgm:whole/>
</dgm:dataModel>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BD1AA81-871A-4BDD-8F60-917BC92BDBD8}" type="datetimeFigureOut">
              <a:rPr lang="en-US" smtClean="0"/>
              <a:pPr/>
              <a:t>24-Sep-19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C21ACB7F-3719-4EF8-91CB-1F8FE0AC22A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BD1AA81-871A-4BDD-8F60-917BC92BDBD8}" type="datetimeFigureOut">
              <a:rPr lang="en-US" smtClean="0"/>
              <a:pPr/>
              <a:t>24-Sep-19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1ACB7F-3719-4EF8-91CB-1F8FE0AC22A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BD1AA81-871A-4BDD-8F60-917BC92BDBD8}" type="datetimeFigureOut">
              <a:rPr lang="en-US" smtClean="0"/>
              <a:pPr/>
              <a:t>24-Sep-19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1ACB7F-3719-4EF8-91CB-1F8FE0AC22A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BD1AA81-871A-4BDD-8F60-917BC92BDBD8}" type="datetimeFigureOut">
              <a:rPr lang="en-US" smtClean="0"/>
              <a:pPr/>
              <a:t>24-Sep-19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1ACB7F-3719-4EF8-91CB-1F8FE0AC22A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BD1AA81-871A-4BDD-8F60-917BC92BDBD8}" type="datetimeFigureOut">
              <a:rPr lang="en-US" smtClean="0"/>
              <a:pPr/>
              <a:t>24-Sep-19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1ACB7F-3719-4EF8-91CB-1F8FE0AC22A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BD1AA81-871A-4BDD-8F60-917BC92BDBD8}" type="datetimeFigureOut">
              <a:rPr lang="en-US" smtClean="0"/>
              <a:pPr/>
              <a:t>24-Sep-19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1ACB7F-3719-4EF8-91CB-1F8FE0AC22A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BD1AA81-871A-4BDD-8F60-917BC92BDBD8}" type="datetimeFigureOut">
              <a:rPr lang="en-US" smtClean="0"/>
              <a:pPr/>
              <a:t>24-Sep-19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21ACB7F-3719-4EF8-91CB-1F8FE0AC22A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BD1AA81-871A-4BDD-8F60-917BC92BDBD8}" type="datetimeFigureOut">
              <a:rPr lang="en-US" smtClean="0"/>
              <a:pPr/>
              <a:t>24-Sep-19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21ACB7F-3719-4EF8-91CB-1F8FE0AC22A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D1AA81-871A-4BDD-8F60-917BC92BDBD8}" type="datetimeFigureOut">
              <a:rPr lang="en-US" smtClean="0"/>
              <a:pPr/>
              <a:t>24-Sep-19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21ACB7F-3719-4EF8-91CB-1F8FE0AC22A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BD1AA81-871A-4BDD-8F60-917BC92BDBD8}" type="datetimeFigureOut">
              <a:rPr lang="en-US" smtClean="0"/>
              <a:pPr/>
              <a:t>24-Sep-19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1ACB7F-3719-4EF8-91CB-1F8FE0AC22A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BD1AA81-871A-4BDD-8F60-917BC92BDBD8}" type="datetimeFigureOut">
              <a:rPr lang="en-US" smtClean="0"/>
              <a:pPr/>
              <a:t>24-Sep-19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C21ACB7F-3719-4EF8-91CB-1F8FE0AC22AA}"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BD1AA81-871A-4BDD-8F60-917BC92BDBD8}" type="datetimeFigureOut">
              <a:rPr lang="en-US" smtClean="0"/>
              <a:pPr/>
              <a:t>24-Sep-19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21ACB7F-3719-4EF8-91CB-1F8FE0AC22AA}"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457200"/>
            <a:ext cx="7851648" cy="1828800"/>
          </a:xfrm>
        </p:spPr>
        <p:txBody>
          <a:bodyPr/>
          <a:lstStyle/>
          <a:p>
            <a:pPr algn="ctr"/>
            <a:r>
              <a:rPr lang="en-US" dirty="0" smtClean="0">
                <a:solidFill>
                  <a:schemeClr val="tx2"/>
                </a:solidFill>
                <a:latin typeface="Arial Rounded MT Bold" pitchFamily="34" charset="0"/>
              </a:rPr>
              <a:t>DEPARTMENT  OF    PSYCHOLOGY</a:t>
            </a:r>
            <a:endParaRPr lang="en-US" dirty="0">
              <a:solidFill>
                <a:schemeClr val="tx2"/>
              </a:solidFill>
              <a:latin typeface="Arial Rounded MT Bold" pitchFamily="34" charset="0"/>
            </a:endParaRPr>
          </a:p>
        </p:txBody>
      </p:sp>
      <p:sp>
        <p:nvSpPr>
          <p:cNvPr id="3" name="Subtitle 2"/>
          <p:cNvSpPr>
            <a:spLocks noGrp="1"/>
          </p:cNvSpPr>
          <p:nvPr>
            <p:ph type="subTitle" idx="1"/>
          </p:nvPr>
        </p:nvSpPr>
        <p:spPr>
          <a:xfrm>
            <a:off x="533400" y="3228536"/>
            <a:ext cx="7854696" cy="3248464"/>
          </a:xfrm>
        </p:spPr>
        <p:txBody>
          <a:bodyPr>
            <a:normAutofit lnSpcReduction="10000"/>
          </a:bodyPr>
          <a:lstStyle/>
          <a:p>
            <a:pPr algn="ctr"/>
            <a:r>
              <a:rPr lang="en-US" sz="4800" b="1" u="sng" dirty="0" smtClean="0"/>
              <a:t>CLASS – B.A   1</a:t>
            </a:r>
            <a:r>
              <a:rPr lang="en-US" sz="4800" b="1" u="sng" baseline="30000" dirty="0" smtClean="0"/>
              <a:t>st</a:t>
            </a:r>
            <a:r>
              <a:rPr lang="en-US" sz="4800" b="1" u="sng" dirty="0" smtClean="0"/>
              <a:t> YEAR</a:t>
            </a:r>
          </a:p>
          <a:p>
            <a:pPr algn="ctr"/>
            <a:r>
              <a:rPr lang="en-US" sz="4000" b="1" u="sng" dirty="0" smtClean="0"/>
              <a:t>Subject – STRESS  MGT</a:t>
            </a:r>
            <a:endParaRPr lang="en-US" sz="4000" b="1" u="sng" dirty="0" smtClean="0"/>
          </a:p>
          <a:p>
            <a:pPr algn="ctr"/>
            <a:r>
              <a:rPr lang="en-US" sz="5400" b="1" u="sng" dirty="0" smtClean="0"/>
              <a:t>BY – DR.SHAKUNTALA  DULHANI</a:t>
            </a:r>
            <a:endParaRPr lang="en-US" sz="5400" b="1" u="sng"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images (5).jpg"/>
          <p:cNvPicPr>
            <a:picLocks noGrp="1" noChangeAspect="1"/>
          </p:cNvPicPr>
          <p:nvPr>
            <p:ph idx="1"/>
          </p:nvPr>
        </p:nvPicPr>
        <p:blipFill>
          <a:blip r:embed="rId2"/>
          <a:stretch>
            <a:fillRect/>
          </a:stretch>
        </p:blipFill>
        <p:spPr>
          <a:xfrm>
            <a:off x="203812" y="990600"/>
            <a:ext cx="8787788" cy="5867400"/>
          </a:xfrm>
        </p:spPr>
      </p:pic>
      <p:sp>
        <p:nvSpPr>
          <p:cNvPr id="5" name="Horizontal Scroll 4"/>
          <p:cNvSpPr/>
          <p:nvPr/>
        </p:nvSpPr>
        <p:spPr>
          <a:xfrm>
            <a:off x="5562600" y="2667000"/>
            <a:ext cx="3352800" cy="3124200"/>
          </a:xfrm>
          <a:prstGeom prst="horizontalScroll">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200" b="1" dirty="0" smtClean="0"/>
              <a:t>RELAX !</a:t>
            </a:r>
          </a:p>
          <a:p>
            <a:pPr algn="ctr"/>
            <a:r>
              <a:rPr lang="en-US" sz="3200" b="1" dirty="0" smtClean="0"/>
              <a:t>REFRESH !!</a:t>
            </a:r>
          </a:p>
          <a:p>
            <a:pPr algn="ctr"/>
            <a:r>
              <a:rPr lang="en-US" sz="3200" b="1" dirty="0" smtClean="0"/>
              <a:t> RECHARGE !!!!</a:t>
            </a:r>
            <a:endParaRPr lang="en-US" sz="3200" b="1" dirty="0"/>
          </a:p>
        </p:txBody>
      </p:sp>
      <p:sp>
        <p:nvSpPr>
          <p:cNvPr id="6" name="Rectangle 5"/>
          <p:cNvSpPr/>
          <p:nvPr/>
        </p:nvSpPr>
        <p:spPr>
          <a:xfrm>
            <a:off x="609601" y="5934670"/>
            <a:ext cx="7848599" cy="707886"/>
          </a:xfrm>
          <a:prstGeom prst="rect">
            <a:avLst/>
          </a:prstGeom>
          <a:noFill/>
        </p:spPr>
        <p:txBody>
          <a:bodyPr wrap="square" lIns="91440" tIns="45720" rIns="91440" bIns="45720">
            <a:spAutoFit/>
          </a:bodyPr>
          <a:lstStyle/>
          <a:p>
            <a:pPr algn="ctr"/>
            <a:r>
              <a:rPr lang="en-US" sz="4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THANKS FOR WATCHING</a:t>
            </a:r>
            <a:endParaRPr lang="en-US" sz="4000" b="1" cap="none"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685800"/>
            <a:ext cx="8229600" cy="1143000"/>
          </a:xfrm>
          <a:noFill/>
        </p:spPr>
        <p:txBody>
          <a:bodyPr>
            <a:normAutofit/>
          </a:bodyPr>
          <a:lstStyle/>
          <a:p>
            <a:r>
              <a:rPr lang="en-US" sz="5400" b="1" u="sng" dirty="0" smtClean="0">
                <a:solidFill>
                  <a:schemeClr val="tx1"/>
                </a:solidFill>
              </a:rPr>
              <a:t>WHAT </a:t>
            </a:r>
            <a:r>
              <a:rPr lang="en-US" sz="5400" u="sng" dirty="0" smtClean="0"/>
              <a:t> </a:t>
            </a:r>
            <a:r>
              <a:rPr lang="en-US" sz="5400" b="1" u="sng" dirty="0" smtClean="0">
                <a:solidFill>
                  <a:schemeClr val="tx1"/>
                </a:solidFill>
              </a:rPr>
              <a:t>IS  STRESS </a:t>
            </a:r>
            <a:r>
              <a:rPr lang="en-US" sz="5400" b="1" dirty="0" smtClean="0">
                <a:solidFill>
                  <a:schemeClr val="tx1"/>
                </a:solidFill>
              </a:rPr>
              <a:t>?</a:t>
            </a:r>
            <a:endParaRPr lang="en-US" sz="5400" b="1" dirty="0">
              <a:solidFill>
                <a:schemeClr val="tx1"/>
              </a:solidFill>
            </a:endParaRPr>
          </a:p>
        </p:txBody>
      </p:sp>
      <p:sp>
        <p:nvSpPr>
          <p:cNvPr id="5" name="Content Placeholder 4"/>
          <p:cNvSpPr>
            <a:spLocks noGrp="1"/>
          </p:cNvSpPr>
          <p:nvPr>
            <p:ph idx="1"/>
          </p:nvPr>
        </p:nvSpPr>
        <p:spPr>
          <a:xfrm>
            <a:off x="3581400" y="1935480"/>
            <a:ext cx="5105400" cy="4389120"/>
          </a:xfrm>
        </p:spPr>
        <p:txBody>
          <a:bodyPr/>
          <a:lstStyle/>
          <a:p>
            <a:r>
              <a:rPr lang="en-US" dirty="0" smtClean="0"/>
              <a:t>The state of an organism when he/she perceives that his well being is endangered.</a:t>
            </a:r>
          </a:p>
          <a:p>
            <a:endParaRPr lang="en-US" dirty="0" smtClean="0"/>
          </a:p>
          <a:p>
            <a:r>
              <a:rPr lang="en-US" dirty="0" smtClean="0"/>
              <a:t>It is a 21</a:t>
            </a:r>
            <a:r>
              <a:rPr lang="en-US" baseline="30000" dirty="0" smtClean="0"/>
              <a:t>st</a:t>
            </a:r>
            <a:r>
              <a:rPr lang="en-US" dirty="0" smtClean="0"/>
              <a:t> century syndrome born out of the man’s race towards modern progress and ensuring complexities  - BENJAMIN FRANKLIN.                                                                </a:t>
            </a:r>
          </a:p>
        </p:txBody>
      </p:sp>
      <p:pic>
        <p:nvPicPr>
          <p:cNvPr id="6" name="Picture 5" descr="face-palm-emoticon-vector-12786472.jpg"/>
          <p:cNvPicPr>
            <a:picLocks noChangeAspect="1"/>
          </p:cNvPicPr>
          <p:nvPr/>
        </p:nvPicPr>
        <p:blipFill>
          <a:blip r:embed="rId2"/>
          <a:stretch>
            <a:fillRect/>
          </a:stretch>
        </p:blipFill>
        <p:spPr>
          <a:xfrm>
            <a:off x="152400" y="1904999"/>
            <a:ext cx="3352800" cy="373380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latin typeface="Arial Rounded MT Bold" pitchFamily="34" charset="0"/>
              </a:rPr>
              <a:t>INTRODUCTION TO STRESS MANAGEMENT</a:t>
            </a:r>
            <a:endParaRPr lang="en-US" b="1" u="sng" dirty="0">
              <a:latin typeface="Arial Rounded MT Bold" pitchFamily="34" charset="0"/>
            </a:endParaRPr>
          </a:p>
        </p:txBody>
      </p:sp>
      <p:sp>
        <p:nvSpPr>
          <p:cNvPr id="3" name="Content Placeholder 2"/>
          <p:cNvSpPr>
            <a:spLocks noGrp="1"/>
          </p:cNvSpPr>
          <p:nvPr>
            <p:ph idx="1"/>
          </p:nvPr>
        </p:nvSpPr>
        <p:spPr>
          <a:xfrm>
            <a:off x="381000" y="1935480"/>
            <a:ext cx="4953000" cy="4389120"/>
          </a:xfrm>
        </p:spPr>
        <p:txBody>
          <a:bodyPr/>
          <a:lstStyle/>
          <a:p>
            <a:r>
              <a:rPr lang="en-US" dirty="0" smtClean="0"/>
              <a:t>Stress can have a big impact on your body , in ways felt only by you, and in ways the world can see .There are many ways to reduce and control stress  using wide range of techniques and psychotherapies to control a person’s level of stress which is known to be Management Of Stress. </a:t>
            </a:r>
            <a:endParaRPr lang="en-US" dirty="0"/>
          </a:p>
        </p:txBody>
      </p:sp>
      <p:pic>
        <p:nvPicPr>
          <p:cNvPr id="4" name="Picture 3" descr="291b93a97bc8dfd3a549ebab776c85af v.jpg"/>
          <p:cNvPicPr>
            <a:picLocks noChangeAspect="1"/>
          </p:cNvPicPr>
          <p:nvPr/>
        </p:nvPicPr>
        <p:blipFill>
          <a:blip r:embed="rId2"/>
          <a:stretch>
            <a:fillRect/>
          </a:stretch>
        </p:blipFill>
        <p:spPr>
          <a:xfrm>
            <a:off x="5486400" y="1905000"/>
            <a:ext cx="3505200" cy="4419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b="1" u="sng" dirty="0" smtClean="0">
                <a:latin typeface="Arial Rounded MT Bold" pitchFamily="34" charset="0"/>
              </a:rPr>
              <a:t>SIGNS / SYMPTOMS OF STRESS</a:t>
            </a:r>
            <a:endParaRPr lang="en-US" sz="4800" b="1" u="sng" dirty="0">
              <a:latin typeface="Arial Rounded MT Bold" pitchFamily="34" charset="0"/>
            </a:endParaRPr>
          </a:p>
        </p:txBody>
      </p:sp>
      <p:sp>
        <p:nvSpPr>
          <p:cNvPr id="3" name="Content Placeholder 2"/>
          <p:cNvSpPr>
            <a:spLocks noGrp="1"/>
          </p:cNvSpPr>
          <p:nvPr>
            <p:ph idx="1"/>
          </p:nvPr>
        </p:nvSpPr>
        <p:spPr>
          <a:xfrm>
            <a:off x="2590800" y="2133600"/>
            <a:ext cx="3657600" cy="4191000"/>
          </a:xfrm>
        </p:spPr>
        <p:txBody>
          <a:bodyPr>
            <a:normAutofit fontScale="92500" lnSpcReduction="20000"/>
          </a:bodyPr>
          <a:lstStyle/>
          <a:p>
            <a:r>
              <a:rPr lang="en-US" dirty="0" smtClean="0"/>
              <a:t>Insomnia(sleeplessness)</a:t>
            </a:r>
          </a:p>
          <a:p>
            <a:r>
              <a:rPr lang="en-US" dirty="0" smtClean="0"/>
              <a:t>Depression</a:t>
            </a:r>
          </a:p>
          <a:p>
            <a:r>
              <a:rPr lang="en-US" dirty="0" smtClean="0"/>
              <a:t>Family Conflict</a:t>
            </a:r>
          </a:p>
          <a:p>
            <a:r>
              <a:rPr lang="en-US" dirty="0" smtClean="0"/>
              <a:t>Eating disorder</a:t>
            </a:r>
          </a:p>
          <a:p>
            <a:r>
              <a:rPr lang="en-US" dirty="0" smtClean="0"/>
              <a:t>Decreased joyfulness</a:t>
            </a:r>
          </a:p>
          <a:p>
            <a:r>
              <a:rPr lang="en-US" dirty="0" smtClean="0"/>
              <a:t>Anger/frustration</a:t>
            </a:r>
          </a:p>
          <a:p>
            <a:r>
              <a:rPr lang="en-US" dirty="0" smtClean="0"/>
              <a:t>Headaches,Backpain</a:t>
            </a:r>
          </a:p>
          <a:p>
            <a:r>
              <a:rPr lang="en-US" dirty="0" smtClean="0"/>
              <a:t>Loss of mental concentration</a:t>
            </a:r>
          </a:p>
          <a:p>
            <a:r>
              <a:rPr lang="en-US" dirty="0" smtClean="0"/>
              <a:t>Decrease in performance level at workplace.</a:t>
            </a:r>
          </a:p>
          <a:p>
            <a:endParaRPr lang="en-US" dirty="0" smtClean="0"/>
          </a:p>
          <a:p>
            <a:endParaRPr lang="en-US" dirty="0" smtClean="0"/>
          </a:p>
          <a:p>
            <a:endParaRPr lang="en-US" dirty="0"/>
          </a:p>
        </p:txBody>
      </p:sp>
      <p:pic>
        <p:nvPicPr>
          <p:cNvPr id="4" name="Picture 3" descr="images (1).jpg"/>
          <p:cNvPicPr>
            <a:picLocks noChangeAspect="1"/>
          </p:cNvPicPr>
          <p:nvPr/>
        </p:nvPicPr>
        <p:blipFill>
          <a:blip r:embed="rId2"/>
          <a:stretch>
            <a:fillRect/>
          </a:stretch>
        </p:blipFill>
        <p:spPr>
          <a:xfrm>
            <a:off x="152400" y="2209800"/>
            <a:ext cx="1905000" cy="1600200"/>
          </a:xfrm>
          <a:prstGeom prst="rect">
            <a:avLst/>
          </a:prstGeom>
        </p:spPr>
      </p:pic>
      <p:pic>
        <p:nvPicPr>
          <p:cNvPr id="5" name="Picture 4" descr="download.jpg"/>
          <p:cNvPicPr>
            <a:picLocks noChangeAspect="1"/>
          </p:cNvPicPr>
          <p:nvPr/>
        </p:nvPicPr>
        <p:blipFill>
          <a:blip r:embed="rId3"/>
          <a:stretch>
            <a:fillRect/>
          </a:stretch>
        </p:blipFill>
        <p:spPr>
          <a:xfrm>
            <a:off x="6781800" y="2209800"/>
            <a:ext cx="2147341" cy="1676400"/>
          </a:xfrm>
          <a:prstGeom prst="rect">
            <a:avLst/>
          </a:prstGeom>
        </p:spPr>
      </p:pic>
      <p:pic>
        <p:nvPicPr>
          <p:cNvPr id="6" name="Picture 5" descr="images.jpg"/>
          <p:cNvPicPr>
            <a:picLocks noChangeAspect="1"/>
          </p:cNvPicPr>
          <p:nvPr/>
        </p:nvPicPr>
        <p:blipFill>
          <a:blip r:embed="rId4"/>
          <a:stretch>
            <a:fillRect/>
          </a:stretch>
        </p:blipFill>
        <p:spPr>
          <a:xfrm>
            <a:off x="6324600" y="4191000"/>
            <a:ext cx="2590800" cy="1600200"/>
          </a:xfrm>
          <a:prstGeom prst="rect">
            <a:avLst/>
          </a:prstGeom>
        </p:spPr>
      </p:pic>
      <p:pic>
        <p:nvPicPr>
          <p:cNvPr id="7" name="Picture 6" descr="images (2).jpg"/>
          <p:cNvPicPr>
            <a:picLocks noChangeAspect="1"/>
          </p:cNvPicPr>
          <p:nvPr/>
        </p:nvPicPr>
        <p:blipFill>
          <a:blip r:embed="rId5"/>
          <a:stretch>
            <a:fillRect/>
          </a:stretch>
        </p:blipFill>
        <p:spPr>
          <a:xfrm>
            <a:off x="228600" y="4114800"/>
            <a:ext cx="2281136" cy="16002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TYPES  OF  STRESS</a:t>
            </a:r>
            <a:endParaRPr lang="en-US" b="1" u="sng" dirty="0"/>
          </a:p>
        </p:txBody>
      </p:sp>
      <p:graphicFrame>
        <p:nvGraphicFramePr>
          <p:cNvPr id="4" name="Content Placeholder 3"/>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CAUSES  OF  STRESS</a:t>
            </a:r>
            <a:endParaRPr lang="en-US" b="1" u="sng" dirty="0"/>
          </a:p>
        </p:txBody>
      </p:sp>
      <p:graphicFrame>
        <p:nvGraphicFramePr>
          <p:cNvPr id="4" name="Content Placeholder 3"/>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ounded Rectangle 4"/>
          <p:cNvSpPr/>
          <p:nvPr/>
        </p:nvSpPr>
        <p:spPr>
          <a:xfrm>
            <a:off x="381000" y="2209800"/>
            <a:ext cx="2362200" cy="685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t>Job Insecurity</a:t>
            </a:r>
            <a:endParaRPr lang="en-US" sz="2000" dirty="0"/>
          </a:p>
        </p:txBody>
      </p:sp>
      <p:sp>
        <p:nvSpPr>
          <p:cNvPr id="7" name="Rounded Rectangle 6"/>
          <p:cNvSpPr/>
          <p:nvPr/>
        </p:nvSpPr>
        <p:spPr>
          <a:xfrm>
            <a:off x="3505200" y="2209800"/>
            <a:ext cx="2133600" cy="685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t>Workplace culture</a:t>
            </a:r>
            <a:endParaRPr lang="en-US" sz="2000" dirty="0"/>
          </a:p>
        </p:txBody>
      </p:sp>
      <p:sp>
        <p:nvSpPr>
          <p:cNvPr id="8" name="Rounded Rectangle 7"/>
          <p:cNvSpPr/>
          <p:nvPr/>
        </p:nvSpPr>
        <p:spPr>
          <a:xfrm>
            <a:off x="6096000" y="2133600"/>
            <a:ext cx="2667000" cy="762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t>Divorce / Breakups</a:t>
            </a:r>
            <a:endParaRPr lang="en-US" sz="2000" dirty="0"/>
          </a:p>
        </p:txBody>
      </p:sp>
      <p:sp>
        <p:nvSpPr>
          <p:cNvPr id="9" name="Rounded Rectangle 8"/>
          <p:cNvSpPr/>
          <p:nvPr/>
        </p:nvSpPr>
        <p:spPr>
          <a:xfrm>
            <a:off x="381000" y="3429000"/>
            <a:ext cx="2514600" cy="762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t>Financial Problems</a:t>
            </a:r>
            <a:endParaRPr lang="en-US" sz="2000" dirty="0"/>
          </a:p>
        </p:txBody>
      </p:sp>
      <p:sp>
        <p:nvSpPr>
          <p:cNvPr id="10" name="Rounded Rectangle 9"/>
          <p:cNvSpPr/>
          <p:nvPr/>
        </p:nvSpPr>
        <p:spPr>
          <a:xfrm>
            <a:off x="381000" y="4495800"/>
            <a:ext cx="2362200" cy="838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t>Serious Illness</a:t>
            </a:r>
            <a:endParaRPr lang="en-US" sz="2000" dirty="0"/>
          </a:p>
        </p:txBody>
      </p:sp>
      <p:sp>
        <p:nvSpPr>
          <p:cNvPr id="11" name="Rounded Rectangle 10"/>
          <p:cNvSpPr/>
          <p:nvPr/>
        </p:nvSpPr>
        <p:spPr>
          <a:xfrm>
            <a:off x="457200" y="5638800"/>
            <a:ext cx="3733800" cy="838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t>Pressure from society and Peers </a:t>
            </a:r>
            <a:endParaRPr lang="en-US" sz="2000" dirty="0"/>
          </a:p>
        </p:txBody>
      </p:sp>
      <p:sp>
        <p:nvSpPr>
          <p:cNvPr id="12" name="Rounded Rectangle 11"/>
          <p:cNvSpPr/>
          <p:nvPr/>
        </p:nvSpPr>
        <p:spPr>
          <a:xfrm>
            <a:off x="6019800" y="3352800"/>
            <a:ext cx="2590800" cy="838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t>High Performance Demand</a:t>
            </a:r>
            <a:endParaRPr lang="en-US" sz="2000" dirty="0"/>
          </a:p>
        </p:txBody>
      </p:sp>
      <p:sp>
        <p:nvSpPr>
          <p:cNvPr id="13" name="Rounded Rectangle 12"/>
          <p:cNvSpPr/>
          <p:nvPr/>
        </p:nvSpPr>
        <p:spPr>
          <a:xfrm>
            <a:off x="6019800" y="4572000"/>
            <a:ext cx="2667000" cy="762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t>Family/Personal problems</a:t>
            </a:r>
            <a:endParaRPr lang="en-US" sz="2000" dirty="0"/>
          </a:p>
        </p:txBody>
      </p:sp>
      <p:sp>
        <p:nvSpPr>
          <p:cNvPr id="14" name="Rounded Rectangle 13"/>
          <p:cNvSpPr/>
          <p:nvPr/>
        </p:nvSpPr>
        <p:spPr>
          <a:xfrm>
            <a:off x="4495800" y="5715000"/>
            <a:ext cx="4191000" cy="762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t>Death Of loved Ones</a:t>
            </a:r>
            <a:endParaRPr lang="en-US" sz="2000" dirty="0"/>
          </a:p>
        </p:txBody>
      </p:sp>
      <p:pic>
        <p:nvPicPr>
          <p:cNvPr id="17" name="Picture 16" descr="how-stress-makes-you-sick.jpg"/>
          <p:cNvPicPr>
            <a:picLocks noChangeAspect="1"/>
          </p:cNvPicPr>
          <p:nvPr/>
        </p:nvPicPr>
        <p:blipFill>
          <a:blip r:embed="rId6" cstate="print"/>
          <a:stretch>
            <a:fillRect/>
          </a:stretch>
        </p:blipFill>
        <p:spPr>
          <a:xfrm>
            <a:off x="3048000" y="3276600"/>
            <a:ext cx="2802759" cy="19812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TYPES OF STRESS MANAGEMENT</a:t>
            </a:r>
            <a:endParaRPr lang="en-US" b="1" u="sng" dirty="0"/>
          </a:p>
        </p:txBody>
      </p:sp>
      <p:sp>
        <p:nvSpPr>
          <p:cNvPr id="3" name="Content Placeholder 2"/>
          <p:cNvSpPr>
            <a:spLocks noGrp="1"/>
          </p:cNvSpPr>
          <p:nvPr>
            <p:ph idx="1"/>
          </p:nvPr>
        </p:nvSpPr>
        <p:spPr>
          <a:xfrm>
            <a:off x="457200" y="1935480"/>
            <a:ext cx="8229600" cy="4541520"/>
          </a:xfrm>
        </p:spPr>
        <p:txBody>
          <a:bodyPr>
            <a:normAutofit fontScale="92500" lnSpcReduction="10000"/>
          </a:bodyPr>
          <a:lstStyle/>
          <a:p>
            <a:r>
              <a:rPr lang="en-US" sz="2800" b="1" i="1" u="sng" dirty="0" smtClean="0"/>
              <a:t>ACUTE  STRESS  </a:t>
            </a:r>
            <a:r>
              <a:rPr lang="en-US" sz="2800" dirty="0" smtClean="0"/>
              <a:t>-</a:t>
            </a:r>
            <a:r>
              <a:rPr lang="en-US" sz="2400" dirty="0" smtClean="0"/>
              <a:t>  Acute stress is usually for a short period of time and maybe due to work pressure, meeting deadlines pressure or minor accident, over exertion, increased physical  activity, searching something misplaced . Its symptoms are headaches, back pain, stomach problems, rapid heartbeat, muscle and body pain .</a:t>
            </a:r>
          </a:p>
          <a:p>
            <a:r>
              <a:rPr lang="en-US" sz="2800" b="1" u="sng" dirty="0" smtClean="0"/>
              <a:t>CHRONIC STRESS  </a:t>
            </a:r>
            <a:r>
              <a:rPr lang="en-US" sz="2800" b="1" dirty="0" smtClean="0"/>
              <a:t>- </a:t>
            </a:r>
            <a:r>
              <a:rPr lang="en-US" sz="2400" dirty="0" smtClean="0"/>
              <a:t>This type of stress is serious of all 3 types of stress . Chronic stress is a prolonged stress which lasts for a weeks, months, or even years  . This stress is due to poverty , broken or stressed families and marriages, chronic illness and successive failure in life. People suffering from this type of stress get used to it and may even not realize that they are under chronic stress. It is harmful to their health.</a:t>
            </a:r>
            <a:endParaRPr lang="en-US" sz="24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ADVANTAGES / DISADVANTAGES</a:t>
            </a:r>
            <a:endParaRPr lang="en-US" b="1" u="sng" dirty="0"/>
          </a:p>
        </p:txBody>
      </p:sp>
      <p:graphicFrame>
        <p:nvGraphicFramePr>
          <p:cNvPr id="4" name="Content Placeholder 3"/>
          <p:cNvGraphicFramePr>
            <a:graphicFrameLocks noGrp="1"/>
          </p:cNvGraphicFramePr>
          <p:nvPr>
            <p:ph idx="1"/>
          </p:nvPr>
        </p:nvGraphicFramePr>
        <p:xfrm>
          <a:off x="152400" y="1991148"/>
          <a:ext cx="2895600" cy="4727016"/>
        </p:xfrm>
        <a:graphic>
          <a:graphicData uri="http://schemas.openxmlformats.org/drawingml/2006/table">
            <a:tbl>
              <a:tblPr firstRow="1" bandRow="1">
                <a:tableStyleId>{F5AB1C69-6EDB-4FF4-983F-18BD219EF322}</a:tableStyleId>
              </a:tblPr>
              <a:tblGrid>
                <a:gridCol w="2895600"/>
              </a:tblGrid>
              <a:tr h="709314">
                <a:tc>
                  <a:txBody>
                    <a:bodyPr/>
                    <a:lstStyle/>
                    <a:p>
                      <a:r>
                        <a:rPr lang="en-US" sz="2800" b="1" dirty="0" smtClean="0">
                          <a:solidFill>
                            <a:schemeClr val="tx1"/>
                          </a:solidFill>
                        </a:rPr>
                        <a:t>ADVANTAGES</a:t>
                      </a:r>
                      <a:endParaRPr lang="en-US" sz="2800" b="1" dirty="0">
                        <a:solidFill>
                          <a:schemeClr val="tx1"/>
                        </a:solidFill>
                      </a:endParaRPr>
                    </a:p>
                  </a:txBody>
                  <a:tcPr/>
                </a:tc>
              </a:tr>
              <a:tr h="929547">
                <a:tc>
                  <a:txBody>
                    <a:bodyPr/>
                    <a:lstStyle/>
                    <a:p>
                      <a:r>
                        <a:rPr lang="en-US" sz="2000" dirty="0" smtClean="0"/>
                        <a:t>Less absenteeism</a:t>
                      </a:r>
                      <a:r>
                        <a:rPr lang="en-US" sz="2000" baseline="0" dirty="0" smtClean="0"/>
                        <a:t>  due to stress related disorder</a:t>
                      </a:r>
                    </a:p>
                    <a:p>
                      <a:endParaRPr lang="en-US" sz="1800" dirty="0"/>
                    </a:p>
                  </a:txBody>
                  <a:tcPr/>
                </a:tc>
              </a:tr>
              <a:tr h="871450">
                <a:tc>
                  <a:txBody>
                    <a:bodyPr/>
                    <a:lstStyle/>
                    <a:p>
                      <a:r>
                        <a:rPr lang="en-US" dirty="0" smtClean="0"/>
                        <a:t>Less workers  compensation</a:t>
                      </a:r>
                      <a:r>
                        <a:rPr lang="en-US" baseline="0" dirty="0" smtClean="0"/>
                        <a:t> loss due to stress related illness </a:t>
                      </a:r>
                    </a:p>
                  </a:txBody>
                  <a:tcPr/>
                </a:tc>
              </a:tr>
              <a:tr h="709314">
                <a:tc>
                  <a:txBody>
                    <a:bodyPr/>
                    <a:lstStyle/>
                    <a:p>
                      <a:r>
                        <a:rPr lang="en-US" sz="1800" dirty="0" smtClean="0"/>
                        <a:t>Improved Job Performance</a:t>
                      </a:r>
                      <a:endParaRPr lang="en-US" sz="1800" dirty="0"/>
                    </a:p>
                  </a:txBody>
                  <a:tcPr/>
                </a:tc>
              </a:tr>
              <a:tr h="709314">
                <a:tc>
                  <a:txBody>
                    <a:bodyPr/>
                    <a:lstStyle/>
                    <a:p>
                      <a:r>
                        <a:rPr lang="en-US" dirty="0" smtClean="0"/>
                        <a:t>Less stressful, more efficient workplace </a:t>
                      </a:r>
                      <a:endParaRPr lang="en-US" dirty="0"/>
                    </a:p>
                  </a:txBody>
                  <a:tcPr/>
                </a:tc>
              </a:tr>
              <a:tr h="709314">
                <a:tc>
                  <a:txBody>
                    <a:bodyPr/>
                    <a:lstStyle/>
                    <a:p>
                      <a:r>
                        <a:rPr lang="en-US" dirty="0" smtClean="0"/>
                        <a:t>Improved Employee Attitude</a:t>
                      </a:r>
                      <a:endParaRPr lang="en-US" dirty="0"/>
                    </a:p>
                  </a:txBody>
                  <a:tcPr/>
                </a:tc>
              </a:tr>
            </a:tbl>
          </a:graphicData>
        </a:graphic>
      </p:graphicFrame>
      <p:graphicFrame>
        <p:nvGraphicFramePr>
          <p:cNvPr id="5" name="Table 4"/>
          <p:cNvGraphicFramePr>
            <a:graphicFrameLocks noGrp="1"/>
          </p:cNvGraphicFramePr>
          <p:nvPr/>
        </p:nvGraphicFramePr>
        <p:xfrm>
          <a:off x="5943600" y="1962824"/>
          <a:ext cx="3200400" cy="4697057"/>
        </p:xfrm>
        <a:graphic>
          <a:graphicData uri="http://schemas.openxmlformats.org/drawingml/2006/table">
            <a:tbl>
              <a:tblPr firstRow="1" bandRow="1">
                <a:tableStyleId>{F5AB1C69-6EDB-4FF4-983F-18BD219EF322}</a:tableStyleId>
              </a:tblPr>
              <a:tblGrid>
                <a:gridCol w="3200400"/>
              </a:tblGrid>
              <a:tr h="685801">
                <a:tc>
                  <a:txBody>
                    <a:bodyPr/>
                    <a:lstStyle/>
                    <a:p>
                      <a:r>
                        <a:rPr lang="en-US" sz="2800" dirty="0" smtClean="0">
                          <a:solidFill>
                            <a:schemeClr val="tx1"/>
                          </a:solidFill>
                        </a:rPr>
                        <a:t>DISADVANTAGE</a:t>
                      </a:r>
                      <a:r>
                        <a:rPr lang="en-US" sz="2400" dirty="0" smtClean="0">
                          <a:solidFill>
                            <a:schemeClr val="tx1"/>
                          </a:solidFill>
                        </a:rPr>
                        <a:t>S</a:t>
                      </a:r>
                      <a:endParaRPr lang="en-US" sz="2400" dirty="0">
                        <a:solidFill>
                          <a:schemeClr val="tx1"/>
                        </a:solidFill>
                      </a:endParaRPr>
                    </a:p>
                  </a:txBody>
                  <a:tcPr/>
                </a:tc>
              </a:tr>
              <a:tr h="701378">
                <a:tc>
                  <a:txBody>
                    <a:bodyPr/>
                    <a:lstStyle/>
                    <a:p>
                      <a:r>
                        <a:rPr lang="en-US" sz="2000" dirty="0" smtClean="0"/>
                        <a:t>Raise Heart Rate</a:t>
                      </a:r>
                      <a:endParaRPr lang="en-US" sz="2000" dirty="0"/>
                    </a:p>
                  </a:txBody>
                  <a:tcPr/>
                </a:tc>
              </a:tr>
              <a:tr h="712897">
                <a:tc>
                  <a:txBody>
                    <a:bodyPr/>
                    <a:lstStyle/>
                    <a:p>
                      <a:r>
                        <a:rPr lang="en-US" sz="2000" dirty="0" smtClean="0"/>
                        <a:t>Weaken Immune System</a:t>
                      </a:r>
                      <a:endParaRPr lang="en-US" sz="2000" dirty="0"/>
                    </a:p>
                  </a:txBody>
                  <a:tcPr/>
                </a:tc>
              </a:tr>
              <a:tr h="838200">
                <a:tc>
                  <a:txBody>
                    <a:bodyPr/>
                    <a:lstStyle/>
                    <a:p>
                      <a:r>
                        <a:rPr lang="en-US" sz="2000" dirty="0" smtClean="0"/>
                        <a:t>Poor Decision Making</a:t>
                      </a:r>
                      <a:endParaRPr lang="en-US" sz="2000" dirty="0"/>
                    </a:p>
                  </a:txBody>
                  <a:tcPr/>
                </a:tc>
              </a:tr>
              <a:tr h="598081">
                <a:tc>
                  <a:txBody>
                    <a:bodyPr/>
                    <a:lstStyle/>
                    <a:p>
                      <a:r>
                        <a:rPr lang="en-US" dirty="0" smtClean="0"/>
                        <a:t>Illogical  Thinking</a:t>
                      </a:r>
                    </a:p>
                    <a:p>
                      <a:endParaRPr lang="en-US" dirty="0"/>
                    </a:p>
                  </a:txBody>
                  <a:tcPr/>
                </a:tc>
              </a:tr>
              <a:tr h="1118701">
                <a:tc>
                  <a:txBody>
                    <a:bodyPr/>
                    <a:lstStyle/>
                    <a:p>
                      <a:r>
                        <a:rPr lang="en-US" sz="2000" dirty="0" smtClean="0"/>
                        <a:t>Can certainly Affect the choices made.</a:t>
                      </a:r>
                    </a:p>
                    <a:p>
                      <a:endParaRPr lang="en-US" dirty="0"/>
                    </a:p>
                  </a:txBody>
                  <a:tcPr/>
                </a:tc>
              </a:tr>
            </a:tbl>
          </a:graphicData>
        </a:graphic>
      </p:graphicFrame>
      <p:pic>
        <p:nvPicPr>
          <p:cNvPr id="6" name="Picture 5" descr="download g.jpg"/>
          <p:cNvPicPr>
            <a:picLocks noChangeAspect="1"/>
          </p:cNvPicPr>
          <p:nvPr/>
        </p:nvPicPr>
        <p:blipFill>
          <a:blip r:embed="rId2"/>
          <a:stretch>
            <a:fillRect/>
          </a:stretch>
        </p:blipFill>
        <p:spPr>
          <a:xfrm>
            <a:off x="3200400" y="2476500"/>
            <a:ext cx="2571750" cy="40005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STRESS REDUCTION METHODS </a:t>
            </a:r>
            <a:endParaRPr lang="en-US" b="1" u="sng" dirty="0"/>
          </a:p>
        </p:txBody>
      </p:sp>
      <p:pic>
        <p:nvPicPr>
          <p:cNvPr id="4" name="Content Placeholder 3" descr="download (2).jpg"/>
          <p:cNvPicPr>
            <a:picLocks noGrp="1" noChangeAspect="1"/>
          </p:cNvPicPr>
          <p:nvPr>
            <p:ph idx="1"/>
          </p:nvPr>
        </p:nvPicPr>
        <p:blipFill>
          <a:blip r:embed="rId2"/>
          <a:stretch>
            <a:fillRect/>
          </a:stretch>
        </p:blipFill>
        <p:spPr>
          <a:xfrm>
            <a:off x="6553200" y="2514600"/>
            <a:ext cx="2287981" cy="1905000"/>
          </a:xfrm>
        </p:spPr>
      </p:pic>
      <p:pic>
        <p:nvPicPr>
          <p:cNvPr id="5" name="Picture 4" descr="download (1).jpg"/>
          <p:cNvPicPr>
            <a:picLocks noChangeAspect="1"/>
          </p:cNvPicPr>
          <p:nvPr/>
        </p:nvPicPr>
        <p:blipFill>
          <a:blip r:embed="rId3"/>
          <a:stretch>
            <a:fillRect/>
          </a:stretch>
        </p:blipFill>
        <p:spPr>
          <a:xfrm>
            <a:off x="228600" y="4953000"/>
            <a:ext cx="2514600" cy="1600200"/>
          </a:xfrm>
          <a:prstGeom prst="rect">
            <a:avLst/>
          </a:prstGeom>
        </p:spPr>
      </p:pic>
      <p:pic>
        <p:nvPicPr>
          <p:cNvPr id="6" name="Picture 5" descr="images (3).jpg"/>
          <p:cNvPicPr>
            <a:picLocks noChangeAspect="1"/>
          </p:cNvPicPr>
          <p:nvPr/>
        </p:nvPicPr>
        <p:blipFill>
          <a:blip r:embed="rId4"/>
          <a:stretch>
            <a:fillRect/>
          </a:stretch>
        </p:blipFill>
        <p:spPr>
          <a:xfrm>
            <a:off x="3124200" y="4953000"/>
            <a:ext cx="2895600" cy="1676400"/>
          </a:xfrm>
          <a:prstGeom prst="rect">
            <a:avLst/>
          </a:prstGeom>
        </p:spPr>
      </p:pic>
      <p:pic>
        <p:nvPicPr>
          <p:cNvPr id="7" name="Picture 6" descr="images (4).jpg"/>
          <p:cNvPicPr>
            <a:picLocks noChangeAspect="1"/>
          </p:cNvPicPr>
          <p:nvPr/>
        </p:nvPicPr>
        <p:blipFill>
          <a:blip r:embed="rId5"/>
          <a:stretch>
            <a:fillRect/>
          </a:stretch>
        </p:blipFill>
        <p:spPr>
          <a:xfrm>
            <a:off x="6248400" y="4876800"/>
            <a:ext cx="2653393" cy="1638300"/>
          </a:xfrm>
          <a:prstGeom prst="rect">
            <a:avLst/>
          </a:prstGeom>
        </p:spPr>
      </p:pic>
      <p:sp>
        <p:nvSpPr>
          <p:cNvPr id="10" name="Rectangle 9"/>
          <p:cNvSpPr/>
          <p:nvPr/>
        </p:nvSpPr>
        <p:spPr>
          <a:xfrm>
            <a:off x="381000" y="2057400"/>
            <a:ext cx="5867400" cy="25908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457200" indent="-457200" algn="ctr">
              <a:buAutoNum type="arabicPeriod"/>
            </a:pPr>
            <a:r>
              <a:rPr lang="en-US" sz="2400" dirty="0" smtClean="0"/>
              <a:t>Body Relaxation Exercises</a:t>
            </a:r>
          </a:p>
          <a:p>
            <a:pPr marL="457200" indent="-457200" algn="ctr">
              <a:buAutoNum type="arabicPeriod"/>
            </a:pPr>
            <a:r>
              <a:rPr lang="en-US" sz="2400" dirty="0" smtClean="0"/>
              <a:t>Breathing technique</a:t>
            </a:r>
          </a:p>
          <a:p>
            <a:pPr marL="457200" indent="-457200" algn="ctr">
              <a:buAutoNum type="arabicPeriod"/>
            </a:pPr>
            <a:r>
              <a:rPr lang="en-US" sz="2400" dirty="0" smtClean="0"/>
              <a:t>Physical exercise  (Yoga , workout)</a:t>
            </a:r>
          </a:p>
          <a:p>
            <a:pPr marL="457200" indent="-457200" algn="ctr">
              <a:buAutoNum type="arabicPeriod"/>
            </a:pPr>
            <a:r>
              <a:rPr lang="en-US" sz="2400" dirty="0" smtClean="0"/>
              <a:t>Meditation </a:t>
            </a:r>
          </a:p>
          <a:p>
            <a:pPr marL="457200" indent="-457200" algn="ctr">
              <a:buAutoNum type="arabicPeriod"/>
            </a:pPr>
            <a:r>
              <a:rPr lang="en-US" sz="2400" dirty="0" smtClean="0"/>
              <a:t>Counseling  (Talk therapy, life coaching)</a:t>
            </a:r>
            <a:endParaRPr lang="en-US" sz="2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165</TotalTime>
  <Words>412</Words>
  <Application>Microsoft Office PowerPoint</Application>
  <PresentationFormat>On-screen Show (4:3)</PresentationFormat>
  <Paragraphs>62</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Flow</vt:lpstr>
      <vt:lpstr>DEPARTMENT  OF    PSYCHOLOGY</vt:lpstr>
      <vt:lpstr>WHAT  IS  STRESS ?</vt:lpstr>
      <vt:lpstr>INTRODUCTION TO STRESS MANAGEMENT</vt:lpstr>
      <vt:lpstr>SIGNS / SYMPTOMS OF STRESS</vt:lpstr>
      <vt:lpstr>TYPES  OF  STRESS</vt:lpstr>
      <vt:lpstr>CAUSES  OF  STRESS</vt:lpstr>
      <vt:lpstr>TYPES OF STRESS MANAGEMENT</vt:lpstr>
      <vt:lpstr>ADVANTAGES / DISADVANTAGES</vt:lpstr>
      <vt:lpstr>STRESS REDUCTION METHODS </vt:lpstr>
      <vt:lpstr>Slide 10</vt:lpstr>
    </vt:vector>
  </TitlesOfParts>
  <Company>by adguard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STRESS ?</dc:title>
  <dc:creator>win7</dc:creator>
  <cp:lastModifiedBy>a</cp:lastModifiedBy>
  <cp:revision>25</cp:revision>
  <dcterms:created xsi:type="dcterms:W3CDTF">2019-09-20T08:51:43Z</dcterms:created>
  <dcterms:modified xsi:type="dcterms:W3CDTF">2019-09-24T10:20:33Z</dcterms:modified>
</cp:coreProperties>
</file>