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58C0246-3E14-437F-87C2-C9697FBDA78C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2CF9730-8E23-4C88-BCCE-7FC7BB7F18A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1"/>
            <a:ext cx="8763000" cy="64770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Maslow’s Theory of Hierarchy of </a:t>
            </a:r>
          </a:p>
          <a:p>
            <a:pPr marL="18288" indent="0">
              <a:buNone/>
            </a:pPr>
            <a:r>
              <a:rPr lang="en-US" sz="4800" i="1" dirty="0">
                <a:latin typeface="Calibri" pitchFamily="34" charset="0"/>
              </a:rPr>
              <a:t> </a:t>
            </a:r>
            <a:r>
              <a:rPr lang="en-US" sz="4800" i="1" dirty="0" smtClean="0">
                <a:latin typeface="Calibri" pitchFamily="34" charset="0"/>
              </a:rPr>
              <a:t>                       </a:t>
            </a:r>
            <a:r>
              <a:rPr lang="en-US" sz="4800" i="1" dirty="0" smtClean="0">
                <a:latin typeface="Calibri" pitchFamily="34" charset="0"/>
              </a:rPr>
              <a:t>Needs</a:t>
            </a:r>
          </a:p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DEPARTMENT  OF  PSYCHOLOGY</a:t>
            </a:r>
          </a:p>
          <a:p>
            <a:pPr marL="18288" indent="0">
              <a:buNone/>
            </a:pPr>
            <a:r>
              <a:rPr lang="en-US" sz="4800" i="1" dirty="0">
                <a:latin typeface="Calibri" pitchFamily="34" charset="0"/>
              </a:rPr>
              <a:t> </a:t>
            </a:r>
            <a:r>
              <a:rPr lang="en-US" sz="4800" i="1" dirty="0" smtClean="0">
                <a:latin typeface="Calibri" pitchFamily="34" charset="0"/>
              </a:rPr>
              <a:t>    CLASS – 3</a:t>
            </a:r>
            <a:r>
              <a:rPr lang="en-US" sz="4800" i="1" baseline="30000" dirty="0" smtClean="0">
                <a:latin typeface="Calibri" pitchFamily="34" charset="0"/>
              </a:rPr>
              <a:t>rd</a:t>
            </a:r>
            <a:r>
              <a:rPr lang="en-US" sz="4800" i="1" dirty="0" smtClean="0">
                <a:latin typeface="Calibri" pitchFamily="34" charset="0"/>
              </a:rPr>
              <a:t> YEAR  </a:t>
            </a:r>
          </a:p>
          <a:p>
            <a:pPr marL="18288" indent="0">
              <a:buNone/>
            </a:pPr>
            <a:r>
              <a:rPr lang="en-US" sz="4800" i="1" smtClean="0">
                <a:latin typeface="Calibri" pitchFamily="34" charset="0"/>
              </a:rPr>
              <a:t>BY – DR.SHAKUNTALA DULHANI</a:t>
            </a:r>
          </a:p>
          <a:p>
            <a:pPr marL="18288" indent="0">
              <a:buNone/>
            </a:pPr>
            <a:r>
              <a:rPr lang="en-US" sz="4800" i="1" dirty="0">
                <a:latin typeface="Calibri" pitchFamily="34" charset="0"/>
              </a:rPr>
              <a:t> </a:t>
            </a:r>
            <a:endParaRPr lang="en-US" sz="4800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858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28601"/>
            <a:ext cx="8534400" cy="3657599"/>
          </a:xfrm>
        </p:spPr>
        <p:txBody>
          <a:bodyPr>
            <a:normAutofit fontScale="77500" lnSpcReduction="20000"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Self-Actualization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Self-actualization is the summit of Maslow’s hierarchy of needs. It is the quest of reaching one’s full potential as a person.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Self-actualized people tend to have needs such as: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(1)Truth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(2)Justice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(3)Wisdom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(4)Meaning.</a:t>
            </a:r>
            <a:endParaRPr lang="en-US" sz="3200" i="1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3733800"/>
            <a:ext cx="65532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98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76200"/>
            <a:ext cx="8686800" cy="6629400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The Criticisms of the theory include the following: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(1)The needs may not follow a definite hierarchical order. For example, even if safety need is not satisfied, the social need may emerge.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(2)The need priority model may not apply at all times in all places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(3)The level of motivation may be permanently lower for some people. For example, a person suffering from chronic unemployment may remain satisfied for the rest of his life if only he get enough food.</a:t>
            </a:r>
            <a:endParaRPr lang="en-US" sz="3200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124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600200"/>
            <a:ext cx="6096000" cy="3657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            THE END</a:t>
            </a:r>
            <a:endParaRPr lang="en-US" sz="4800" i="1" dirty="0">
              <a:latin typeface="Calibri" pitchFamily="34" charset="0"/>
            </a:endParaRPr>
          </a:p>
          <a:p>
            <a:pPr marL="18288" indent="0">
              <a:buNone/>
            </a:pPr>
            <a:endParaRPr lang="en-US" sz="4800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51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8600"/>
            <a:ext cx="8534400" cy="62483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Needs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(1)Something that is necessary for an organism to live a healthy life.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(2)Deficiency would cause a clear negative outcome-deficiency or death.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(3)Can be Objective\ Physical or Subjective.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(4)Objective needs- food, shelter, sleep.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(5)Subjective needs- affection, acceptance, self-esteem.</a:t>
            </a:r>
            <a:endParaRPr lang="en-US" sz="3200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165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8600"/>
            <a:ext cx="5437909" cy="6324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Abraham Maslow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(1)Professor of Psychology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(2)Columbia University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(3)Original thinker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(4)Predecessors focused on the abnormal and the ill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(5)Maslow focused on positive qualities of people</a:t>
            </a:r>
            <a:endParaRPr lang="en-US" sz="3200" i="1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692728"/>
            <a:ext cx="3352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031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28601"/>
            <a:ext cx="8686800" cy="63246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Maslow’s Hierarchy of needs</a:t>
            </a:r>
          </a:p>
          <a:p>
            <a:pPr marL="18288" indent="0">
              <a:buNone/>
            </a:pPr>
            <a:r>
              <a:rPr lang="en-US" sz="3500" i="1" dirty="0" smtClean="0">
                <a:latin typeface="Calibri" pitchFamily="34" charset="0"/>
              </a:rPr>
              <a:t>(1)Proposed in his paper- A Theory of Human Motivation, in 1943</a:t>
            </a:r>
            <a:endParaRPr lang="en-US" sz="3500" i="1" dirty="0">
              <a:latin typeface="Calibri" pitchFamily="34" charset="0"/>
            </a:endParaRPr>
          </a:p>
          <a:p>
            <a:pPr marL="18288" indent="0">
              <a:buNone/>
            </a:pPr>
            <a:r>
              <a:rPr lang="en-US" sz="3500" i="1" dirty="0" smtClean="0">
                <a:latin typeface="Calibri" pitchFamily="34" charset="0"/>
              </a:rPr>
              <a:t>(2)Focuses on describing the stages of growth in humans</a:t>
            </a:r>
          </a:p>
          <a:p>
            <a:pPr marL="18288" indent="0">
              <a:buNone/>
            </a:pPr>
            <a:r>
              <a:rPr lang="en-US" sz="3500" i="1" dirty="0" smtClean="0">
                <a:latin typeface="Calibri" pitchFamily="34" charset="0"/>
              </a:rPr>
              <a:t>(3)On study of exemplary people such as Albert Einstein, </a:t>
            </a:r>
            <a:r>
              <a:rPr lang="en-US" sz="3500" i="1" dirty="0" err="1" smtClean="0">
                <a:latin typeface="Calibri" pitchFamily="34" charset="0"/>
              </a:rPr>
              <a:t>etc</a:t>
            </a:r>
            <a:r>
              <a:rPr lang="en-US" sz="3500" i="1" dirty="0" smtClean="0">
                <a:latin typeface="Calibri" pitchFamily="34" charset="0"/>
              </a:rPr>
              <a:t>, rather than mentally crippled or mentally ill.</a:t>
            </a:r>
          </a:p>
        </p:txBody>
      </p:sp>
    </p:spTree>
    <p:extLst>
      <p:ext uri="{BB962C8B-B14F-4D97-AF65-F5344CB8AC3E}">
        <p14:creationId xmlns:p14="http://schemas.microsoft.com/office/powerpoint/2010/main" val="727605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"/>
            <a:ext cx="6553200" cy="12954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The Hierarchal Model</a:t>
            </a:r>
            <a:endParaRPr lang="en-US" sz="4800" i="1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2" y="1371600"/>
            <a:ext cx="60864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58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43434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Physiological Needs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(1)Mostly, literal requirements for human survival 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(2)If not met the human body cannot function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(3)Metabolic needs- air, water, food, rest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(4)Clothing, shelter- needed by even animals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(5)Could be classified as basic animal needs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419600"/>
            <a:ext cx="79248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0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8600"/>
            <a:ext cx="5410200" cy="6172200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Safety Needs</a:t>
            </a:r>
          </a:p>
          <a:p>
            <a:pPr marL="18288" indent="0">
              <a:buNone/>
            </a:pPr>
            <a:r>
              <a:rPr lang="en-US" sz="3200" i="1" dirty="0" smtClean="0">
                <a:effectLst/>
                <a:latin typeface="Calibri" pitchFamily="34" charset="0"/>
              </a:rPr>
              <a:t>Once physiological needs are met , one’s attention turns to safety and security in order to be free from the threat of physical and emotional harm. Such needs might be fulfilled by:</a:t>
            </a:r>
          </a:p>
          <a:p>
            <a:pPr marL="18288" indent="0">
              <a:buNone/>
            </a:pPr>
            <a:r>
              <a:rPr lang="en-US" sz="3200" i="1" dirty="0" smtClean="0">
                <a:effectLst/>
                <a:latin typeface="Calibri" pitchFamily="34" charset="0"/>
              </a:rPr>
              <a:t>(1)Living in a safe area</a:t>
            </a:r>
          </a:p>
          <a:p>
            <a:pPr marL="18288" indent="0">
              <a:buNone/>
            </a:pPr>
            <a:r>
              <a:rPr lang="en-US" sz="3200" i="1" dirty="0" smtClean="0">
                <a:effectLst/>
                <a:latin typeface="Calibri" pitchFamily="34" charset="0"/>
              </a:rPr>
              <a:t>(2)Medical insurance</a:t>
            </a:r>
          </a:p>
          <a:p>
            <a:pPr marL="18288" indent="0">
              <a:buNone/>
            </a:pPr>
            <a:r>
              <a:rPr lang="en-US" sz="3200" i="1" dirty="0" smtClean="0">
                <a:effectLst/>
                <a:latin typeface="Calibri" pitchFamily="34" charset="0"/>
              </a:rPr>
              <a:t>(3)Job security</a:t>
            </a:r>
          </a:p>
          <a:p>
            <a:pPr marL="18288" indent="0">
              <a:buNone/>
            </a:pPr>
            <a:r>
              <a:rPr lang="en-US" sz="3200" i="1" dirty="0" smtClean="0">
                <a:effectLst/>
                <a:latin typeface="Calibri" pitchFamily="34" charset="0"/>
              </a:rPr>
              <a:t>(4)Financial reserves</a:t>
            </a:r>
            <a:endParaRPr lang="en-US" sz="3200" i="1" dirty="0">
              <a:effectLst/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90600"/>
            <a:ext cx="3581400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32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"/>
            <a:ext cx="8534400" cy="3962400"/>
          </a:xfrm>
        </p:spPr>
        <p:txBody>
          <a:bodyPr>
            <a:normAutofit fontScale="85000" lnSpcReduction="20000"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Social Needs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Once a person has met the lower level physiological and safety needs, higher level needs awaken. The first level of higher level needs are social needs.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Social needs are those related to interaction with others and may include: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(1)Friendship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(2)Belonging to a group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(3)Giving and receiving love</a:t>
            </a:r>
            <a:endParaRPr lang="en-US" sz="3200" i="1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38600"/>
            <a:ext cx="77724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26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28600"/>
            <a:ext cx="5334000" cy="6400800"/>
          </a:xfrm>
        </p:spPr>
        <p:txBody>
          <a:bodyPr>
            <a:normAutofit fontScale="85000" lnSpcReduction="20000"/>
          </a:bodyPr>
          <a:lstStyle/>
          <a:p>
            <a:pPr marL="18288" indent="0">
              <a:buNone/>
            </a:pPr>
            <a:r>
              <a:rPr lang="en-US" sz="4800" i="1" dirty="0" smtClean="0">
                <a:latin typeface="Calibri" pitchFamily="34" charset="0"/>
              </a:rPr>
              <a:t>Esteem Needs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Once a person feels a sense of “belonging”, the need to feel important arises. Esteem needs may be classified as internal or external.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Internal esteem needs are those related to self-esteem such as self respect and achievement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External esteem needs are those such as social status and recognition. Some esteem needs are: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(1)Self-respect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(2)Achievement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(3)Attention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(4)Recognition</a:t>
            </a:r>
          </a:p>
          <a:p>
            <a:pPr marL="18288" indent="0">
              <a:buNone/>
            </a:pPr>
            <a:r>
              <a:rPr lang="en-US" sz="3200" i="1" dirty="0" smtClean="0">
                <a:latin typeface="Calibri" pitchFamily="34" charset="0"/>
              </a:rPr>
              <a:t>(5)Reputation. </a:t>
            </a:r>
            <a:endParaRPr lang="en-US" sz="3200" i="1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14400"/>
            <a:ext cx="3505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49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106</TotalTime>
  <Words>510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hghnhj</dc:title>
  <dc:creator>lenovo</dc:creator>
  <cp:lastModifiedBy>lenovo</cp:lastModifiedBy>
  <cp:revision>12</cp:revision>
  <dcterms:created xsi:type="dcterms:W3CDTF">2019-09-24T14:22:41Z</dcterms:created>
  <dcterms:modified xsi:type="dcterms:W3CDTF">2019-09-26T07:33:46Z</dcterms:modified>
</cp:coreProperties>
</file>