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B4C19B1-8342-4027-935F-481B8B373B22}" type="datetimeFigureOut">
              <a:rPr lang="en-US" smtClean="0"/>
              <a:pPr/>
              <a:t>26-Sep-19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E6BD0F9-AF9C-4FA4-B2CA-8EEE33F565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228600"/>
            <a:ext cx="8062912" cy="2017713"/>
          </a:xfrm>
        </p:spPr>
        <p:txBody>
          <a:bodyPr>
            <a:noAutofit/>
          </a:bodyPr>
          <a:lstStyle/>
          <a:p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/>
            </a:r>
            <a:br>
              <a:rPr lang="en-US" sz="6600" dirty="0" smtClean="0"/>
            </a:b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048000"/>
            <a:ext cx="8062912" cy="28956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48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CLASS- BA. III YEAR </a:t>
            </a:r>
          </a:p>
          <a:p>
            <a:pPr algn="ctr"/>
            <a:r>
              <a:rPr lang="en-US" sz="48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SUBJECT- AGING</a:t>
            </a:r>
          </a:p>
          <a:p>
            <a:pPr algn="ctr"/>
            <a:r>
              <a:rPr lang="en-US" sz="48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BY- Dr.Shakuntala Dulhani</a:t>
            </a:r>
            <a:endParaRPr lang="en-US" sz="4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33400"/>
            <a:ext cx="899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 DEPARTMENT </a:t>
            </a:r>
            <a:r>
              <a:rPr lang="en-US" sz="6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OF </a:t>
            </a:r>
            <a:r>
              <a:rPr lang="en-US" sz="6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		     </a:t>
            </a:r>
            <a:r>
              <a:rPr lang="en-US" sz="5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PSYCHOLOGY</a:t>
            </a:r>
            <a:endParaRPr lang="en-US" sz="6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ENDOCRINE ,  RESPIRATORY AND  THE  BRAIN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Endocrine : 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Estrogen level decrease in women 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Testosterone production declines in men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Increase in follicle – stimulation  hormone (FSH).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Respiratory :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Decreased vital capacity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Diminished cough reflex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Brain : </a:t>
            </a:r>
          </a:p>
          <a:p>
            <a:pPr>
              <a:buNone/>
            </a:pPr>
            <a:r>
              <a:rPr lang="en-US" sz="2400" dirty="0" smtClean="0">
                <a:latin typeface="Bell MT" pitchFamily="18" charset="0"/>
              </a:rPr>
              <a:t>Widening of sulci , smaller convolutions , Ventricles Enlarge</a:t>
            </a:r>
            <a:endParaRPr lang="en-US" sz="2400" dirty="0">
              <a:latin typeface="Bell MT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SPECIAL  SENSES:-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82808"/>
            <a:ext cx="5715000" cy="46703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# Thickening of optic lens, reduced peripheral vision .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#Inability to accommodate (presbyopia)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# High – Frequency sound hearing loss (presbyacusis) 25%  show loss by age 60, 65% by the age of 80%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# Reduced adaptability to taste, smell and touch.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# Decreased light – dark adaptation </a:t>
            </a:r>
            <a:r>
              <a:rPr lang="en-US" dirty="0" smtClean="0">
                <a:latin typeface="Bell MT" pitchFamily="18" charset="0"/>
              </a:rPr>
              <a:t>.</a:t>
            </a:r>
            <a:endParaRPr lang="en-US" dirty="0"/>
          </a:p>
        </p:txBody>
      </p:sp>
      <p:pic>
        <p:nvPicPr>
          <p:cNvPr id="4" name="Picture 3" descr="images (10) age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057400"/>
            <a:ext cx="2971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u="sng" dirty="0" smtClean="0"/>
              <a:t>MEMORY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953000" cy="5029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b="1" dirty="0" smtClean="0">
                <a:latin typeface="Bell MT" pitchFamily="18" charset="0"/>
              </a:rPr>
              <a:t>Tasks require shifting attentions performed with difficulty Encoding ability diminishes ( transfer of Short – Term to Long – Term Memory and vice – versa ).</a:t>
            </a:r>
            <a:endParaRPr lang="en-US" sz="3600" b="1" dirty="0">
              <a:latin typeface="Bell MT" pitchFamily="18" charset="0"/>
            </a:endParaRPr>
          </a:p>
        </p:txBody>
      </p:sp>
      <p:pic>
        <p:nvPicPr>
          <p:cNvPr id="4" name="Picture 3" descr="download (8) age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295400"/>
            <a:ext cx="3733800" cy="2286000"/>
          </a:xfrm>
          <a:prstGeom prst="rect">
            <a:avLst/>
          </a:prstGeom>
        </p:spPr>
      </p:pic>
      <p:pic>
        <p:nvPicPr>
          <p:cNvPr id="5" name="Picture 4" descr="download (8) age 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733800"/>
            <a:ext cx="381000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u="sng" dirty="0" smtClean="0">
                <a:latin typeface="Bell MT" pitchFamily="18" charset="0"/>
              </a:rPr>
              <a:t>PSYCHOSOCIAL  ASPECTS OF  ELDERLY</a:t>
            </a:r>
            <a:endParaRPr lang="en-US" sz="4800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76400"/>
            <a:ext cx="5715000" cy="5181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b="1" dirty="0" smtClean="0"/>
              <a:t> </a:t>
            </a:r>
            <a:r>
              <a:rPr lang="en-US" sz="2400" b="1" dirty="0" smtClean="0">
                <a:latin typeface="Bell MT" pitchFamily="18" charset="0"/>
              </a:rPr>
              <a:t>* According to “Maslow’s Need Hierarchy Theory”, the 5 categories of human needs ordered from the lowest to the highest are :  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  1. Physiological need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  2. Safety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  3. Security Needs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  4.  Love and Belongingness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 5. Self – esteem and Self Actualization </a:t>
            </a:r>
          </a:p>
          <a:p>
            <a:pPr>
              <a:buNone/>
            </a:pPr>
            <a:r>
              <a:rPr lang="en-US" sz="2400" b="1" dirty="0" smtClean="0">
                <a:latin typeface="Bell MT" pitchFamily="18" charset="0"/>
              </a:rPr>
              <a:t>  * The older people are the self actualized people possessing the traits of autonomy, creativity,  independence and positive interpersonal relationships . </a:t>
            </a:r>
          </a:p>
        </p:txBody>
      </p:sp>
      <p:pic>
        <p:nvPicPr>
          <p:cNvPr id="4" name="Picture 3" descr="age 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00"/>
            <a:ext cx="35814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229600" cy="1399032"/>
          </a:xfrm>
        </p:spPr>
        <p:txBody>
          <a:bodyPr>
            <a:noAutofit/>
          </a:bodyPr>
          <a:lstStyle/>
          <a:p>
            <a:r>
              <a:rPr lang="en-US" sz="4400" b="1" u="sng" dirty="0" smtClean="0">
                <a:latin typeface="Bell MT" pitchFamily="18" charset="0"/>
              </a:rPr>
              <a:t>PSYCHOSOCIAL CHALLENGES  OF  ELERDERLY</a:t>
            </a:r>
            <a:endParaRPr lang="en-US" sz="4400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382000" cy="49751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b="1" dirty="0" smtClean="0"/>
          </a:p>
          <a:p>
            <a:pPr marL="578358" indent="-514350">
              <a:buAutoNum type="arabicPeriod"/>
            </a:pPr>
            <a:r>
              <a:rPr lang="en-US" sz="2400" b="1" dirty="0" smtClean="0">
                <a:latin typeface="Bell MT" pitchFamily="18" charset="0"/>
              </a:rPr>
              <a:t>These changes demand a lot of coping energy .</a:t>
            </a:r>
          </a:p>
          <a:p>
            <a:pPr marL="578358" indent="-514350">
              <a:buAutoNum type="arabicPeriod"/>
            </a:pPr>
            <a:r>
              <a:rPr lang="en-US" sz="2400" b="1" dirty="0" smtClean="0">
                <a:latin typeface="Bell MT" pitchFamily="18" charset="0"/>
              </a:rPr>
              <a:t>The consequences of retirements include loss of income, loss of status and authority, loss of structure or schedule, loss of purpose in life and loss of peer contacts.</a:t>
            </a:r>
          </a:p>
          <a:p>
            <a:pPr marL="578358" indent="-514350">
              <a:buAutoNum type="arabicPeriod"/>
            </a:pPr>
            <a:r>
              <a:rPr lang="en-US" sz="2400" b="1" dirty="0" smtClean="0">
                <a:latin typeface="Bell MT" pitchFamily="18" charset="0"/>
              </a:rPr>
              <a:t>The death of close friends  make the elderly to become socially isolated and may lead to significant reduction in social activities .</a:t>
            </a:r>
          </a:p>
          <a:p>
            <a:pPr marL="578358" indent="-514350">
              <a:buAutoNum type="arabicPeriod"/>
            </a:pPr>
            <a:r>
              <a:rPr lang="en-US" sz="2400" b="1" dirty="0" smtClean="0">
                <a:latin typeface="Bell MT" pitchFamily="18" charset="0"/>
              </a:rPr>
              <a:t>The elderly experience severe grief , loneliness, dependency on others due to decline in functional abilities to perform daily activities , also because of the loss of their life partners sometimes</a:t>
            </a:r>
            <a:endParaRPr lang="en-US" sz="2400" b="1" dirty="0">
              <a:latin typeface="Bell MT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u="sng" dirty="0" smtClean="0">
                <a:latin typeface="Bell MT" pitchFamily="18" charset="0"/>
              </a:rPr>
              <a:t>PSYCHOLOGICAL  DISORDERS </a:t>
            </a:r>
            <a:endParaRPr lang="en-US" sz="4400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82808"/>
            <a:ext cx="5562600" cy="4572000"/>
          </a:xfrm>
        </p:spPr>
        <p:txBody>
          <a:bodyPr/>
          <a:lstStyle/>
          <a:p>
            <a:r>
              <a:rPr lang="en-US" sz="2800" b="1" dirty="0" smtClean="0">
                <a:latin typeface="Bell MT" pitchFamily="18" charset="0"/>
              </a:rPr>
              <a:t>MOOD</a:t>
            </a:r>
            <a:r>
              <a:rPr lang="en-US" b="1" dirty="0" smtClean="0"/>
              <a:t> </a:t>
            </a:r>
            <a:r>
              <a:rPr lang="en-US" b="1" dirty="0" smtClean="0">
                <a:latin typeface="Bell MT" pitchFamily="18" charset="0"/>
              </a:rPr>
              <a:t>DISORDER</a:t>
            </a:r>
          </a:p>
          <a:p>
            <a:r>
              <a:rPr lang="en-US" sz="2800" b="1" dirty="0" smtClean="0">
                <a:latin typeface="Bell MT" pitchFamily="18" charset="0"/>
              </a:rPr>
              <a:t>ANXIETY</a:t>
            </a:r>
          </a:p>
          <a:p>
            <a:r>
              <a:rPr lang="en-US" sz="2800" b="1" dirty="0" smtClean="0">
                <a:latin typeface="Bell MT" pitchFamily="18" charset="0"/>
              </a:rPr>
              <a:t>SUBSTANCE ABUSE</a:t>
            </a:r>
          </a:p>
          <a:p>
            <a:r>
              <a:rPr lang="en-US" sz="2800" b="1" dirty="0" smtClean="0">
                <a:latin typeface="Bell MT" pitchFamily="18" charset="0"/>
              </a:rPr>
              <a:t>SLEEP DISORDERS</a:t>
            </a:r>
          </a:p>
          <a:p>
            <a:r>
              <a:rPr lang="en-US" sz="2800" b="1" dirty="0" smtClean="0">
                <a:latin typeface="Bell MT" pitchFamily="18" charset="0"/>
              </a:rPr>
              <a:t>PAIN </a:t>
            </a:r>
          </a:p>
          <a:p>
            <a:r>
              <a:rPr lang="en-US" sz="2800" b="1" dirty="0" smtClean="0">
                <a:latin typeface="Bell MT" pitchFamily="18" charset="0"/>
              </a:rPr>
              <a:t>EATING DISORDERS</a:t>
            </a:r>
          </a:p>
          <a:p>
            <a:r>
              <a:rPr lang="en-US" sz="2800" b="1" dirty="0" smtClean="0">
                <a:latin typeface="Bell MT" pitchFamily="18" charset="0"/>
              </a:rPr>
              <a:t> ABUSE AND NEGLIGENCE</a:t>
            </a:r>
          </a:p>
          <a:p>
            <a:r>
              <a:rPr lang="en-US" sz="2800" b="1" dirty="0" smtClean="0">
                <a:latin typeface="Bell MT" pitchFamily="18" charset="0"/>
              </a:rPr>
              <a:t>AGGRESSION</a:t>
            </a:r>
          </a:p>
          <a:p>
            <a:endParaRPr lang="en-US" sz="2800" dirty="0">
              <a:latin typeface="Bell MT" pitchFamily="18" charset="0"/>
            </a:endParaRPr>
          </a:p>
        </p:txBody>
      </p:sp>
      <p:pic>
        <p:nvPicPr>
          <p:cNvPr id="4" name="Picture 3" descr="images (10) age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4419600"/>
            <a:ext cx="3276600" cy="2143125"/>
          </a:xfrm>
          <a:prstGeom prst="rect">
            <a:avLst/>
          </a:prstGeom>
        </p:spPr>
      </p:pic>
      <p:pic>
        <p:nvPicPr>
          <p:cNvPr id="5" name="Picture 4" descr="imag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981200"/>
            <a:ext cx="32004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latin typeface="Bell MT" pitchFamily="18" charset="0"/>
              </a:rPr>
              <a:t>WAYS  TOWARDS  IMPROVEMENT</a:t>
            </a:r>
            <a:endParaRPr lang="en-US" b="1" u="sng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752600"/>
            <a:ext cx="6172200" cy="4572000"/>
          </a:xfrm>
        </p:spPr>
        <p:txBody>
          <a:bodyPr>
            <a:normAutofit fontScale="92500"/>
          </a:bodyPr>
          <a:lstStyle/>
          <a:p>
            <a:r>
              <a:rPr lang="en-US" sz="2800" dirty="0" smtClean="0">
                <a:latin typeface="Bell MT" pitchFamily="18" charset="0"/>
              </a:rPr>
              <a:t>ALLOW ELDERLY TO MAKE CHOICES </a:t>
            </a:r>
          </a:p>
          <a:p>
            <a:r>
              <a:rPr lang="en-US" sz="2800" dirty="0" smtClean="0">
                <a:latin typeface="Bell MT" pitchFamily="18" charset="0"/>
              </a:rPr>
              <a:t>Encourage them</a:t>
            </a:r>
          </a:p>
          <a:p>
            <a:r>
              <a:rPr lang="en-US" sz="2800" dirty="0" smtClean="0">
                <a:latin typeface="Bell MT" pitchFamily="18" charset="0"/>
              </a:rPr>
              <a:t>Avoid neglecting</a:t>
            </a:r>
          </a:p>
          <a:p>
            <a:r>
              <a:rPr lang="en-US" sz="2800" dirty="0" smtClean="0">
                <a:latin typeface="Bell MT" pitchFamily="18" charset="0"/>
              </a:rPr>
              <a:t>Give them a positive healthy environment </a:t>
            </a:r>
          </a:p>
          <a:p>
            <a:r>
              <a:rPr lang="en-US" sz="2800" dirty="0" smtClean="0">
                <a:latin typeface="Bell MT" pitchFamily="18" charset="0"/>
              </a:rPr>
              <a:t>Spend time with them and talk to them </a:t>
            </a:r>
          </a:p>
          <a:p>
            <a:r>
              <a:rPr lang="en-US" sz="2800" dirty="0" smtClean="0">
                <a:latin typeface="Bell MT" pitchFamily="18" charset="0"/>
              </a:rPr>
              <a:t>Access interaction between family members </a:t>
            </a:r>
          </a:p>
          <a:p>
            <a:r>
              <a:rPr lang="en-US" sz="2800" dirty="0" smtClean="0">
                <a:latin typeface="Bell MT" pitchFamily="18" charset="0"/>
              </a:rPr>
              <a:t>Try to help them as much as possible</a:t>
            </a:r>
          </a:p>
          <a:p>
            <a:endParaRPr lang="en-US" sz="2800" dirty="0">
              <a:latin typeface="Bell MT" pitchFamily="18" charset="0"/>
            </a:endParaRPr>
          </a:p>
        </p:txBody>
      </p:sp>
      <p:pic>
        <p:nvPicPr>
          <p:cNvPr id="4" name="Picture 3" descr="age 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1752600"/>
            <a:ext cx="266700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0"/>
            <a:ext cx="5410200" cy="914400"/>
          </a:xfrm>
        </p:spPr>
        <p:txBody>
          <a:bodyPr/>
          <a:lstStyle/>
          <a:p>
            <a:r>
              <a:rPr lang="en-US" b="1" u="sng" dirty="0" smtClean="0">
                <a:latin typeface="Bell MT" pitchFamily="18" charset="0"/>
              </a:rPr>
              <a:t> CONCLUSION</a:t>
            </a:r>
            <a:endParaRPr lang="en-US" b="1" u="sng" dirty="0">
              <a:latin typeface="Bell MT" pitchFamily="18" charset="0"/>
            </a:endParaRPr>
          </a:p>
        </p:txBody>
      </p:sp>
      <p:pic>
        <p:nvPicPr>
          <p:cNvPr id="4" name="Content Placeholder 3" descr="osx2nsncqdxz5wavhq7i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838200"/>
            <a:ext cx="8153400" cy="5181600"/>
          </a:xfrm>
        </p:spPr>
      </p:pic>
      <p:sp>
        <p:nvSpPr>
          <p:cNvPr id="5" name="Rounded Rectangle 4"/>
          <p:cNvSpPr/>
          <p:nvPr/>
        </p:nvSpPr>
        <p:spPr>
          <a:xfrm>
            <a:off x="533400" y="6096000"/>
            <a:ext cx="7848600" cy="6096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Blackadder ITC" pitchFamily="82" charset="0"/>
              </a:rPr>
              <a:t>Thanks for watching…….!!!!</a:t>
            </a:r>
            <a:endParaRPr lang="en-US" sz="4400" dirty="0">
              <a:latin typeface="Blackadder ITC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590800" y="457200"/>
            <a:ext cx="3352800" cy="11430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28600"/>
            <a:ext cx="3581400" cy="1399032"/>
          </a:xfrm>
        </p:spPr>
        <p:txBody>
          <a:bodyPr>
            <a:normAutofit/>
            <a:scene3d>
              <a:camera prst="perspectiveLeft"/>
              <a:lightRig rig="threePt" dir="t"/>
            </a:scene3d>
          </a:bodyPr>
          <a:lstStyle/>
          <a:p>
            <a:r>
              <a:rPr lang="en-US" sz="5400" b="1" u="sng" dirty="0" smtClean="0">
                <a:solidFill>
                  <a:schemeClr val="accent6"/>
                </a:solidFill>
              </a:rPr>
              <a:t>AGING</a:t>
            </a:r>
            <a:endParaRPr lang="en-US" sz="5400" b="1" u="sng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Franklin Gothic Demi" pitchFamily="34" charset="0"/>
              </a:rPr>
              <a:t>Old age refers to the stage of life cycle that begins at the age of 65.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YOUNG- OLD :- ages from 65 – 74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OLD – OLD :- ages from 75- 84</a:t>
            </a: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OLDEST OLD :-</a:t>
            </a:r>
            <a:r>
              <a:rPr lang="en-US" dirty="0" smtClean="0">
                <a:latin typeface="Bell MT" pitchFamily="18" charset="0"/>
              </a:rPr>
              <a:t> </a:t>
            </a:r>
            <a:r>
              <a:rPr lang="en-US" b="1" dirty="0" smtClean="0">
                <a:latin typeface="Bell MT" pitchFamily="18" charset="0"/>
              </a:rPr>
              <a:t>age more than 84</a:t>
            </a:r>
            <a:endParaRPr lang="en-US" b="1" dirty="0">
              <a:latin typeface="Bell MT" pitchFamily="18" charset="0"/>
            </a:endParaRPr>
          </a:p>
        </p:txBody>
      </p:sp>
      <p:pic>
        <p:nvPicPr>
          <p:cNvPr id="4" name="Picture 3" descr="age 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191000"/>
            <a:ext cx="769620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4400" b="1" u="sng" dirty="0" smtClean="0"/>
              <a:t>AN  INTRODUCTION :-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8600" y="1882808"/>
            <a:ext cx="5562600" cy="4572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2800" b="1" dirty="0" smtClean="0">
                <a:latin typeface="Bell MT" pitchFamily="18" charset="0"/>
              </a:rPr>
              <a:t>Aging or Ageing is a process that accumulates changes in organisms or objects over time . Human aging process involves multidimensional changes on physical, psychological, cultural and social levels . This comprehensive guide provides information on various health and lifestyle subjects associated with aging, logevity and old age.</a:t>
            </a:r>
            <a:endParaRPr lang="en-US" sz="2800" b="1" dirty="0">
              <a:latin typeface="Bell MT" pitchFamily="18" charset="0"/>
            </a:endParaRPr>
          </a:p>
        </p:txBody>
      </p:sp>
      <p:pic>
        <p:nvPicPr>
          <p:cNvPr id="4" name="Picture 3" descr="images (10)age 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057400"/>
            <a:ext cx="36576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WHAT HAPPENS AS WE GROW IN AGE ?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1676400"/>
            <a:ext cx="4572000" cy="4953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200" b="1" dirty="0" smtClean="0">
                <a:latin typeface="Bell MT" pitchFamily="18" charset="0"/>
              </a:rPr>
              <a:t>Trillions of cells in our body constantly change , some get destroyed or some die and at the same time new cells are formed , this accounts for body growth and we grow old slowly and gradually</a:t>
            </a:r>
            <a:r>
              <a:rPr lang="en-US" b="1" dirty="0" smtClean="0">
                <a:latin typeface="Bell MT" pitchFamily="18" charset="0"/>
              </a:rPr>
              <a:t>.</a:t>
            </a:r>
            <a:endParaRPr lang="en-US" b="1" dirty="0">
              <a:latin typeface="Bell MT" pitchFamily="18" charset="0"/>
            </a:endParaRPr>
          </a:p>
        </p:txBody>
      </p:sp>
      <p:pic>
        <p:nvPicPr>
          <p:cNvPr id="4" name="Picture 3" descr="download (8) age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40386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399032"/>
          </a:xfrm>
        </p:spPr>
        <p:txBody>
          <a:bodyPr/>
          <a:lstStyle/>
          <a:p>
            <a:r>
              <a:rPr lang="en-US" b="1" u="sng" dirty="0" smtClean="0"/>
              <a:t>BIOLOGY  OF  AGING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5410200" cy="48768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800" b="1" dirty="0" smtClean="0">
                <a:latin typeface="Bell MT" pitchFamily="18" charset="0"/>
              </a:rPr>
              <a:t>The aging process, or senescence (from Latin senescere, to grow old) is characterized by – gradual decline in the functioning of all the body systems like – cardiovascular, respiratory, endocrine, genitourinary and the immune system as well.</a:t>
            </a:r>
          </a:p>
          <a:p>
            <a:pPr algn="ctr">
              <a:buNone/>
            </a:pPr>
            <a:r>
              <a:rPr lang="en-US" sz="2800" b="1" dirty="0" smtClean="0">
                <a:latin typeface="Bell MT" pitchFamily="18" charset="0"/>
              </a:rPr>
              <a:t>But the belief that old age is invariably associated with profound intellectual and physical infirmity is a myth.</a:t>
            </a:r>
            <a:endParaRPr lang="en-US" sz="2800" b="1" dirty="0">
              <a:latin typeface="Bell MT" pitchFamily="18" charset="0"/>
            </a:endParaRPr>
          </a:p>
        </p:txBody>
      </p:sp>
      <p:pic>
        <p:nvPicPr>
          <p:cNvPr id="4" name="Picture 3" descr="download (8) age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524000"/>
            <a:ext cx="35814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3962400"/>
          </a:xfrm>
        </p:spPr>
        <p:txBody>
          <a:bodyPr>
            <a:noAutofit/>
          </a:bodyPr>
          <a:lstStyle/>
          <a:p>
            <a:r>
              <a:rPr lang="en-US" sz="6000" b="1" u="sng" dirty="0" smtClean="0"/>
              <a:t>BIOLOGICAL  CHANGES  ASSOCIATED  WITH  AGING</a:t>
            </a:r>
            <a:endParaRPr lang="en-US" sz="6000" b="1" u="sn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CELLULAR  LEVEL  AND IMMUNE  SYSTEM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CELLULAR  LEVEL –</a:t>
            </a:r>
          </a:p>
          <a:p>
            <a:pPr>
              <a:buNone/>
            </a:pPr>
            <a:r>
              <a:rPr lang="en-US" dirty="0" smtClean="0">
                <a:latin typeface="Bell MT" pitchFamily="18" charset="0"/>
              </a:rPr>
              <a:t>Changes in cellular DNA  and  RNA structures : intracellular organelle degeneration . Neuronal degeneration in CNS.</a:t>
            </a:r>
          </a:p>
          <a:p>
            <a:pPr>
              <a:buNone/>
            </a:pPr>
            <a:endParaRPr lang="en-US" dirty="0" smtClean="0">
              <a:latin typeface="Bell MT" pitchFamily="18" charset="0"/>
            </a:endParaRPr>
          </a:p>
          <a:p>
            <a:pPr>
              <a:buNone/>
            </a:pPr>
            <a:r>
              <a:rPr lang="en-US" b="1" dirty="0" smtClean="0">
                <a:latin typeface="Bell MT" pitchFamily="18" charset="0"/>
              </a:rPr>
              <a:t>IMMUNE  SYSTEM – </a:t>
            </a:r>
          </a:p>
          <a:p>
            <a:pPr algn="just">
              <a:buNone/>
            </a:pPr>
            <a:r>
              <a:rPr lang="en-US" dirty="0" smtClean="0">
                <a:latin typeface="Bell MT" pitchFamily="18" charset="0"/>
              </a:rPr>
              <a:t>Increased susceptibility to infections .</a:t>
            </a:r>
            <a:endParaRPr lang="en-US" dirty="0">
              <a:latin typeface="Bell MT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8229600" cy="1399032"/>
          </a:xfrm>
        </p:spPr>
        <p:txBody>
          <a:bodyPr/>
          <a:lstStyle/>
          <a:p>
            <a:r>
              <a:rPr lang="en-US" b="1" u="sng" dirty="0" smtClean="0"/>
              <a:t>MUSCULOSKELETAL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0" y="1524000"/>
            <a:ext cx="4800600" cy="5105400"/>
          </a:xfrm>
        </p:spPr>
        <p:txBody>
          <a:bodyPr>
            <a:normAutofit fontScale="92500" lnSpcReduction="10000"/>
          </a:bodyPr>
          <a:lstStyle/>
          <a:p>
            <a:pPr algn="ctr">
              <a:buFontTx/>
              <a:buChar char="-"/>
            </a:pPr>
            <a:r>
              <a:rPr lang="en-US" sz="2800" b="1" dirty="0" smtClean="0">
                <a:latin typeface="Bell MT" pitchFamily="18" charset="0"/>
              </a:rPr>
              <a:t>Reduction in lean muscle mass and muscle strength . </a:t>
            </a:r>
          </a:p>
          <a:p>
            <a:pPr algn="ctr">
              <a:buFontTx/>
              <a:buChar char="-"/>
            </a:pPr>
            <a:r>
              <a:rPr lang="en-US" sz="2800" b="1" dirty="0" smtClean="0">
                <a:latin typeface="Bell MT" pitchFamily="18" charset="0"/>
              </a:rPr>
              <a:t>Loss of bone matrix, leading to osteoporosis </a:t>
            </a:r>
          </a:p>
          <a:p>
            <a:pPr algn="ctr">
              <a:buFontTx/>
              <a:buChar char="-"/>
            </a:pPr>
            <a:r>
              <a:rPr lang="en-US" sz="2800" b="1" dirty="0" smtClean="0">
                <a:latin typeface="Bell MT" pitchFamily="18" charset="0"/>
              </a:rPr>
              <a:t>Degeneration of joint surfaces may lead to osteoarthritis </a:t>
            </a:r>
          </a:p>
          <a:p>
            <a:pPr algn="ctr">
              <a:buFontTx/>
              <a:buChar char="-"/>
            </a:pPr>
            <a:r>
              <a:rPr lang="en-US" sz="2800" b="1" dirty="0" smtClean="0">
                <a:latin typeface="Bell MT" pitchFamily="18" charset="0"/>
              </a:rPr>
              <a:t>Risk of hip fracture is 10 – 25 % by the age of 90.</a:t>
            </a:r>
          </a:p>
          <a:p>
            <a:pPr algn="ctr">
              <a:buFontTx/>
              <a:buChar char="-"/>
            </a:pPr>
            <a:r>
              <a:rPr lang="en-US" sz="2800" b="1" dirty="0" smtClean="0">
                <a:latin typeface="Bell MT" pitchFamily="18" charset="0"/>
              </a:rPr>
              <a:t>Graying of hair results from decreased melanin production in hair follicles</a:t>
            </a:r>
            <a:r>
              <a:rPr lang="en-US" sz="2800" dirty="0" smtClean="0">
                <a:latin typeface="Bell MT" pitchFamily="18" charset="0"/>
              </a:rPr>
              <a:t>.</a:t>
            </a:r>
            <a:endParaRPr lang="en-US" sz="2800" dirty="0"/>
          </a:p>
        </p:txBody>
      </p:sp>
      <p:pic>
        <p:nvPicPr>
          <p:cNvPr id="4" name="Picture 3" descr="nsmb.3461-F1 age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6400"/>
            <a:ext cx="4377018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CARDIOVASCULAR  AND  GASTROINTESTINAL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Bell MT" pitchFamily="18" charset="0"/>
              </a:rPr>
              <a:t>CARDIOVASCULAR :- </a:t>
            </a:r>
          </a:p>
          <a:p>
            <a:pPr>
              <a:buNone/>
            </a:pPr>
            <a:r>
              <a:rPr lang="en-US" sz="2800" dirty="0" smtClean="0">
                <a:latin typeface="Bell MT" pitchFamily="18" charset="0"/>
              </a:rPr>
              <a:t>Decreased elasticity of heart valves . Increased susceptibility of arrhythmias , Altered homeostasis of blood pressure .</a:t>
            </a:r>
          </a:p>
          <a:p>
            <a:pPr>
              <a:buNone/>
            </a:pPr>
            <a:endParaRPr lang="en-US" sz="2400" dirty="0" smtClean="0">
              <a:latin typeface="Bell MT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Bell MT" pitchFamily="18" charset="0"/>
              </a:rPr>
              <a:t>GASTROINTESTINAL (GI) SYSTEM :-</a:t>
            </a:r>
          </a:p>
          <a:p>
            <a:pPr>
              <a:buNone/>
            </a:pPr>
            <a:r>
              <a:rPr lang="en-US" sz="2800" dirty="0" smtClean="0">
                <a:latin typeface="Bell MT" pitchFamily="18" charset="0"/>
              </a:rPr>
              <a:t>Altered absorption from gastrointestinal tract ( at the risk for mal - absorption syndrome) leading to problem of constipation .</a:t>
            </a:r>
            <a:endParaRPr lang="en-US" sz="2800" dirty="0">
              <a:latin typeface="Bell MT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159</TotalTime>
  <Words>739</Words>
  <Application>Microsoft Office PowerPoint</Application>
  <PresentationFormat>On-screen Show (4:3)</PresentationFormat>
  <Paragraphs>87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Verve</vt:lpstr>
      <vt:lpstr>    </vt:lpstr>
      <vt:lpstr>AGING</vt:lpstr>
      <vt:lpstr> AN  INTRODUCTION :-</vt:lpstr>
      <vt:lpstr>WHAT HAPPENS AS WE GROW IN AGE ?</vt:lpstr>
      <vt:lpstr>BIOLOGY  OF  AGING</vt:lpstr>
      <vt:lpstr>BIOLOGICAL  CHANGES  ASSOCIATED  WITH  AGING</vt:lpstr>
      <vt:lpstr>CELLULAR  LEVEL  AND IMMUNE  SYSTEM</vt:lpstr>
      <vt:lpstr>MUSCULOSKELETAL</vt:lpstr>
      <vt:lpstr>CARDIOVASCULAR  AND  GASTROINTESTINAL</vt:lpstr>
      <vt:lpstr>ENDOCRINE ,  RESPIRATORY AND  THE  BRAIN </vt:lpstr>
      <vt:lpstr>SPECIAL  SENSES:-</vt:lpstr>
      <vt:lpstr>MEMORY</vt:lpstr>
      <vt:lpstr>PSYCHOSOCIAL  ASPECTS OF  ELDERLY</vt:lpstr>
      <vt:lpstr>PSYCHOSOCIAL CHALLENGES  OF  ELERDERLY</vt:lpstr>
      <vt:lpstr>PSYCHOLOGICAL  DISORDERS </vt:lpstr>
      <vt:lpstr>WAYS  TOWARDS  IMPROVEMENT</vt:lpstr>
      <vt:lpstr> CONCLUSION</vt:lpstr>
    </vt:vector>
  </TitlesOfParts>
  <Company>by adguard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a</cp:lastModifiedBy>
  <cp:revision>34</cp:revision>
  <dcterms:created xsi:type="dcterms:W3CDTF">2019-09-21T14:04:48Z</dcterms:created>
  <dcterms:modified xsi:type="dcterms:W3CDTF">2019-09-26T07:29:14Z</dcterms:modified>
</cp:coreProperties>
</file>