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2" r:id="rId6"/>
    <p:sldId id="263" r:id="rId7"/>
    <p:sldId id="264" r:id="rId8"/>
    <p:sldId id="265" r:id="rId9"/>
    <p:sldId id="266" r:id="rId10"/>
    <p:sldId id="267" r:id="rId11"/>
    <p:sldId id="268" r:id="rId12"/>
    <p:sldId id="269" r:id="rId13"/>
    <p:sldId id="270" r:id="rId14"/>
    <p:sldId id="271" r:id="rId15"/>
    <p:sldId id="27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71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A8CB8E8-7D90-4F87-8AEA-4DFBBC42536C}" type="datetimeFigureOut">
              <a:rPr lang="en-US" smtClean="0"/>
              <a:pPr/>
              <a:t>24-Sep-19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A8CB8E8-7D90-4F87-8AEA-4DFBBC42536C}"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A8CB8E8-7D90-4F87-8AEA-4DFBBC42536C}"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A8CB8E8-7D90-4F87-8AEA-4DFBBC42536C}"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A8CB8E8-7D90-4F87-8AEA-4DFBBC42536C}" type="datetimeFigureOut">
              <a:rPr lang="en-US" smtClean="0"/>
              <a:pPr/>
              <a:t>24-Sep-19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A8CB8E8-7D90-4F87-8AEA-4DFBBC42536C}" type="datetimeFigureOut">
              <a:rPr lang="en-US" smtClean="0"/>
              <a:pPr/>
              <a:t>24-Sep-19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A8CB8E8-7D90-4F87-8AEA-4DFBBC42536C}" type="datetimeFigureOut">
              <a:rPr lang="en-US" smtClean="0"/>
              <a:pPr/>
              <a:t>24-Sep-19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A8CB8E8-7D90-4F87-8AEA-4DFBBC42536C}" type="datetimeFigureOut">
              <a:rPr lang="en-US" smtClean="0"/>
              <a:pPr/>
              <a:t>24-Sep-19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8CB8E8-7D90-4F87-8AEA-4DFBBC42536C}" type="datetimeFigureOut">
              <a:rPr lang="en-US" smtClean="0"/>
              <a:pPr/>
              <a:t>24-Sep-19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A8CB8E8-7D90-4F87-8AEA-4DFBBC42536C}" type="datetimeFigureOut">
              <a:rPr lang="en-US" smtClean="0"/>
              <a:pPr/>
              <a:t>24-Sep-19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55600-0D93-4765-8271-CC49047F46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A8CB8E8-7D90-4F87-8AEA-4DFBBC42536C}" type="datetimeFigureOut">
              <a:rPr lang="en-US" smtClean="0"/>
              <a:pPr/>
              <a:t>24-Sep-19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1C555600-0D93-4765-8271-CC49047F4681}"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A8CB8E8-7D90-4F87-8AEA-4DFBBC42536C}" type="datetimeFigureOut">
              <a:rPr lang="en-US" smtClean="0"/>
              <a:pPr/>
              <a:t>24-Sep-19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C555600-0D93-4765-8271-CC49047F4681}"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en.wikipedia.org/wiki/Social_psychology" TargetMode="Externa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62000"/>
            <a:ext cx="7851648" cy="1828800"/>
          </a:xfrm>
        </p:spPr>
        <p:txBody>
          <a:bodyPr>
            <a:normAutofit/>
          </a:bodyPr>
          <a:lstStyle/>
          <a:p>
            <a:pPr algn="ctr"/>
            <a:r>
              <a:rPr lang="en-US" sz="6000" u="sng" dirty="0" smtClean="0"/>
              <a:t> DEPARTMENT  OF  PSYCHOLOGY</a:t>
            </a:r>
            <a:endParaRPr lang="en-US" sz="6000" u="sng" dirty="0"/>
          </a:p>
        </p:txBody>
      </p:sp>
      <p:sp>
        <p:nvSpPr>
          <p:cNvPr id="3" name="Subtitle 2"/>
          <p:cNvSpPr>
            <a:spLocks noGrp="1"/>
          </p:cNvSpPr>
          <p:nvPr>
            <p:ph type="subTitle" idx="1"/>
          </p:nvPr>
        </p:nvSpPr>
        <p:spPr>
          <a:xfrm>
            <a:off x="533400" y="2743200"/>
            <a:ext cx="7854696" cy="3962400"/>
          </a:xfrm>
        </p:spPr>
        <p:txBody>
          <a:bodyPr>
            <a:normAutofit/>
          </a:bodyPr>
          <a:lstStyle/>
          <a:p>
            <a:pPr algn="ctr"/>
            <a:r>
              <a:rPr lang="en-US" sz="4000" b="1" dirty="0" smtClean="0"/>
              <a:t>CLASS – B.A.2</a:t>
            </a:r>
            <a:r>
              <a:rPr lang="en-US" sz="4000" b="1" baseline="30000" dirty="0" smtClean="0"/>
              <a:t>nd</a:t>
            </a:r>
            <a:r>
              <a:rPr lang="en-US" sz="4000" b="1" dirty="0" smtClean="0"/>
              <a:t> year</a:t>
            </a:r>
          </a:p>
          <a:p>
            <a:pPr algn="ctr"/>
            <a:r>
              <a:rPr lang="en-US" sz="4000" b="1" dirty="0" smtClean="0"/>
              <a:t>SUBJECT – Interpersonal  Attraction </a:t>
            </a:r>
          </a:p>
          <a:p>
            <a:pPr algn="ctr"/>
            <a:r>
              <a:rPr lang="en-US" sz="4000" b="1" dirty="0" smtClean="0"/>
              <a:t>BY – DR. SHAKUNTALA  DULHANI</a:t>
            </a:r>
            <a:endParaRPr lang="en-US" sz="4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pPr>
              <a:buNone/>
            </a:pPr>
            <a:r>
              <a:rPr lang="en-US" sz="6600" b="1" u="sng" dirty="0" smtClean="0"/>
              <a:t>SITUATIONAL  DETERMINANTS</a:t>
            </a:r>
            <a:endParaRPr lang="en-US" sz="6600" b="1" u="sng"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1. PROXIMITY ( Closeness )</a:t>
            </a:r>
            <a:endParaRPr lang="en-US" b="1" u="sng" dirty="0"/>
          </a:p>
        </p:txBody>
      </p:sp>
      <p:sp>
        <p:nvSpPr>
          <p:cNvPr id="3" name="Content Placeholder 2"/>
          <p:cNvSpPr>
            <a:spLocks noGrp="1"/>
          </p:cNvSpPr>
          <p:nvPr>
            <p:ph idx="1"/>
          </p:nvPr>
        </p:nvSpPr>
        <p:spPr>
          <a:xfrm>
            <a:off x="2514600" y="1981200"/>
            <a:ext cx="4038600" cy="4724400"/>
          </a:xfrm>
        </p:spPr>
        <p:txBody>
          <a:bodyPr>
            <a:noAutofit/>
          </a:bodyPr>
          <a:lstStyle/>
          <a:p>
            <a:pPr algn="ctr">
              <a:buNone/>
            </a:pPr>
            <a:r>
              <a:rPr lang="en-US" sz="2000" dirty="0" smtClean="0"/>
              <a:t>According to  </a:t>
            </a:r>
            <a:r>
              <a:rPr lang="en-US" sz="2000" dirty="0" smtClean="0">
                <a:hlinkClick r:id="rId2" tooltip="Social psychology"/>
              </a:rPr>
              <a:t>social psychology</a:t>
            </a:r>
            <a:r>
              <a:rPr lang="en-US" sz="2000" dirty="0" smtClean="0"/>
              <a:t>, the </a:t>
            </a:r>
            <a:r>
              <a:rPr lang="en-US" sz="2000" b="1" dirty="0" smtClean="0"/>
              <a:t>proximity principle</a:t>
            </a:r>
            <a:r>
              <a:rPr lang="en-US" sz="2000" dirty="0" smtClean="0"/>
              <a:t> accounts for the tendency for individuals to form interpersonal relations with those who are close by.  It demonstrates how people who interact and live close to each other will be more likely to develop a relationship. </a:t>
            </a:r>
          </a:p>
          <a:p>
            <a:pPr>
              <a:buNone/>
            </a:pPr>
            <a:endParaRPr lang="en-US" sz="2000" dirty="0" smtClean="0"/>
          </a:p>
          <a:p>
            <a:pPr algn="ctr">
              <a:buNone/>
            </a:pPr>
            <a:r>
              <a:rPr lang="en-US" sz="2000" dirty="0" smtClean="0"/>
              <a:t>It may occur due to nearness in space, time, occurrence which may draw people together.</a:t>
            </a:r>
            <a:endParaRPr lang="en-US" sz="2000" dirty="0"/>
          </a:p>
        </p:txBody>
      </p:sp>
      <p:pic>
        <p:nvPicPr>
          <p:cNvPr id="4" name="Picture 3" descr="download (4).jpg"/>
          <p:cNvPicPr>
            <a:picLocks noChangeAspect="1"/>
          </p:cNvPicPr>
          <p:nvPr/>
        </p:nvPicPr>
        <p:blipFill>
          <a:blip r:embed="rId3"/>
          <a:stretch>
            <a:fillRect/>
          </a:stretch>
        </p:blipFill>
        <p:spPr>
          <a:xfrm>
            <a:off x="6553200" y="2438400"/>
            <a:ext cx="2438400" cy="4038600"/>
          </a:xfrm>
          <a:prstGeom prst="rect">
            <a:avLst/>
          </a:prstGeom>
        </p:spPr>
      </p:pic>
      <p:pic>
        <p:nvPicPr>
          <p:cNvPr id="5" name="Picture 4" descr="shutterstock_520526185.jpg"/>
          <p:cNvPicPr>
            <a:picLocks noChangeAspect="1"/>
          </p:cNvPicPr>
          <p:nvPr/>
        </p:nvPicPr>
        <p:blipFill>
          <a:blip r:embed="rId4"/>
          <a:stretch>
            <a:fillRect/>
          </a:stretch>
        </p:blipFill>
        <p:spPr>
          <a:xfrm>
            <a:off x="152400" y="2333450"/>
            <a:ext cx="2590800" cy="39911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lstStyle/>
          <a:p>
            <a:r>
              <a:rPr lang="en-US" b="1" u="sng" dirty="0" smtClean="0"/>
              <a:t>2. EXPOSURE</a:t>
            </a:r>
            <a:endParaRPr lang="en-US" b="1" u="sng" dirty="0"/>
          </a:p>
        </p:txBody>
      </p:sp>
      <p:sp>
        <p:nvSpPr>
          <p:cNvPr id="3" name="Content Placeholder 2"/>
          <p:cNvSpPr>
            <a:spLocks noGrp="1"/>
          </p:cNvSpPr>
          <p:nvPr>
            <p:ph idx="1"/>
          </p:nvPr>
        </p:nvSpPr>
        <p:spPr>
          <a:xfrm>
            <a:off x="228600" y="1981200"/>
            <a:ext cx="4191000" cy="4572000"/>
          </a:xfrm>
        </p:spPr>
        <p:txBody>
          <a:bodyPr/>
          <a:lstStyle/>
          <a:p>
            <a:pPr>
              <a:buNone/>
            </a:pPr>
            <a:endParaRPr lang="en-US" dirty="0" smtClean="0"/>
          </a:p>
          <a:p>
            <a:pPr>
              <a:buNone/>
            </a:pPr>
            <a:r>
              <a:rPr lang="en-US" sz="2800" dirty="0" smtClean="0"/>
              <a:t>The more we get to know people , the more we are attracted to talk to them , in short the more we are exposed to talk or have conversation or make further bonding with the other person .</a:t>
            </a:r>
            <a:endParaRPr lang="en-US" sz="2800" dirty="0"/>
          </a:p>
        </p:txBody>
      </p:sp>
      <p:pic>
        <p:nvPicPr>
          <p:cNvPr id="4" name="Picture 3" descr="EXPOSURE11.jpg"/>
          <p:cNvPicPr>
            <a:picLocks noChangeAspect="1"/>
          </p:cNvPicPr>
          <p:nvPr/>
        </p:nvPicPr>
        <p:blipFill>
          <a:blip r:embed="rId2"/>
          <a:stretch>
            <a:fillRect/>
          </a:stretch>
        </p:blipFill>
        <p:spPr>
          <a:xfrm>
            <a:off x="4495800" y="4191000"/>
            <a:ext cx="4469423" cy="2514600"/>
          </a:xfrm>
          <a:prstGeom prst="rect">
            <a:avLst/>
          </a:prstGeom>
        </p:spPr>
      </p:pic>
      <p:pic>
        <p:nvPicPr>
          <p:cNvPr id="5" name="Picture 4" descr="images (9)EXPOSURE.jpg"/>
          <p:cNvPicPr>
            <a:picLocks noChangeAspect="1"/>
          </p:cNvPicPr>
          <p:nvPr/>
        </p:nvPicPr>
        <p:blipFill>
          <a:blip r:embed="rId3"/>
          <a:stretch>
            <a:fillRect/>
          </a:stretch>
        </p:blipFill>
        <p:spPr>
          <a:xfrm>
            <a:off x="4495800" y="1143000"/>
            <a:ext cx="4495800" cy="2895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3. INTERACTION</a:t>
            </a:r>
            <a:endParaRPr lang="en-US" b="1" u="sng" dirty="0"/>
          </a:p>
        </p:txBody>
      </p:sp>
      <p:sp>
        <p:nvSpPr>
          <p:cNvPr id="3" name="Content Placeholder 2"/>
          <p:cNvSpPr>
            <a:spLocks noGrp="1"/>
          </p:cNvSpPr>
          <p:nvPr>
            <p:ph idx="1"/>
          </p:nvPr>
        </p:nvSpPr>
        <p:spPr>
          <a:xfrm>
            <a:off x="3352800" y="1981200"/>
            <a:ext cx="5791200" cy="3581400"/>
          </a:xfrm>
        </p:spPr>
        <p:txBody>
          <a:bodyPr>
            <a:normAutofit fontScale="85000" lnSpcReduction="10000"/>
          </a:bodyPr>
          <a:lstStyle/>
          <a:p>
            <a:pPr>
              <a:buNone/>
            </a:pPr>
            <a:r>
              <a:rPr lang="en-US" dirty="0" smtClean="0"/>
              <a:t>The most common way which is the key of attraction is – INTERACTION . </a:t>
            </a:r>
            <a:r>
              <a:rPr lang="en-US" b="1" dirty="0" smtClean="0"/>
              <a:t>Interaction</a:t>
            </a:r>
            <a:r>
              <a:rPr lang="en-US" dirty="0" smtClean="0"/>
              <a:t> is a kind of action that occur as two or more objects have an effect upon one another. Communication of any sort, for example two or more people talking to each other, or communication among groups or organizations. It is often seen that people who communicate more or react to each other are more attracted to each other.</a:t>
            </a:r>
            <a:endParaRPr lang="en-US" dirty="0"/>
          </a:p>
        </p:txBody>
      </p:sp>
      <p:pic>
        <p:nvPicPr>
          <p:cNvPr id="4" name="Picture 3" descr="index.png"/>
          <p:cNvPicPr>
            <a:picLocks noChangeAspect="1"/>
          </p:cNvPicPr>
          <p:nvPr/>
        </p:nvPicPr>
        <p:blipFill>
          <a:blip r:embed="rId2"/>
          <a:stretch>
            <a:fillRect/>
          </a:stretch>
        </p:blipFill>
        <p:spPr>
          <a:xfrm>
            <a:off x="3810000" y="5181600"/>
            <a:ext cx="4800600" cy="1478973"/>
          </a:xfrm>
          <a:prstGeom prst="rect">
            <a:avLst/>
          </a:prstGeom>
        </p:spPr>
      </p:pic>
      <p:pic>
        <p:nvPicPr>
          <p:cNvPr id="5" name="Picture 4" descr="african-2029984_1280-1200x894.png"/>
          <p:cNvPicPr>
            <a:picLocks noChangeAspect="1"/>
          </p:cNvPicPr>
          <p:nvPr/>
        </p:nvPicPr>
        <p:blipFill>
          <a:blip r:embed="rId3" cstate="print"/>
          <a:stretch>
            <a:fillRect/>
          </a:stretch>
        </p:blipFill>
        <p:spPr>
          <a:xfrm>
            <a:off x="228600" y="4343400"/>
            <a:ext cx="3048000" cy="2270760"/>
          </a:xfrm>
          <a:prstGeom prst="rect">
            <a:avLst/>
          </a:prstGeom>
        </p:spPr>
      </p:pic>
      <p:pic>
        <p:nvPicPr>
          <p:cNvPr id="6" name="Picture 5" descr="images (8).jpg"/>
          <p:cNvPicPr>
            <a:picLocks noChangeAspect="1"/>
          </p:cNvPicPr>
          <p:nvPr/>
        </p:nvPicPr>
        <p:blipFill>
          <a:blip r:embed="rId4"/>
          <a:stretch>
            <a:fillRect/>
          </a:stretch>
        </p:blipFill>
        <p:spPr>
          <a:xfrm>
            <a:off x="228600" y="2057400"/>
            <a:ext cx="3028950" cy="2133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4. EMOTION AROUSING MOMENTS </a:t>
            </a:r>
            <a:endParaRPr lang="en-US" b="1" u="sng" dirty="0"/>
          </a:p>
        </p:txBody>
      </p:sp>
      <p:sp>
        <p:nvSpPr>
          <p:cNvPr id="3" name="Content Placeholder 2"/>
          <p:cNvSpPr>
            <a:spLocks noGrp="1"/>
          </p:cNvSpPr>
          <p:nvPr>
            <p:ph idx="1"/>
          </p:nvPr>
        </p:nvSpPr>
        <p:spPr>
          <a:xfrm>
            <a:off x="457200" y="1371600"/>
            <a:ext cx="8229600" cy="4389120"/>
          </a:xfrm>
        </p:spPr>
        <p:txBody>
          <a:bodyPr/>
          <a:lstStyle/>
          <a:p>
            <a:pPr>
              <a:buNone/>
            </a:pPr>
            <a:r>
              <a:rPr lang="en-US" dirty="0" smtClean="0"/>
              <a:t> </a:t>
            </a:r>
          </a:p>
          <a:p>
            <a:pPr>
              <a:buNone/>
            </a:pPr>
            <a:r>
              <a:rPr lang="en-US" dirty="0" smtClean="0"/>
              <a:t>A state of arousal can be positive or negative and include fear , anger, curiosity and even love, which are felt with an overpowering intensity that drives us to act often in a way which we also cannot understand or predict, what we are about to do. When emotions arouse we get attracted towards someone.</a:t>
            </a:r>
            <a:endParaRPr lang="en-US" dirty="0"/>
          </a:p>
        </p:txBody>
      </p:sp>
      <p:pic>
        <p:nvPicPr>
          <p:cNvPr id="4" name="Picture 3" descr="1-s2.0-S0166223697012149-gr5 AEVENT.jpg"/>
          <p:cNvPicPr>
            <a:picLocks noChangeAspect="1"/>
          </p:cNvPicPr>
          <p:nvPr/>
        </p:nvPicPr>
        <p:blipFill>
          <a:blip r:embed="rId2"/>
          <a:stretch>
            <a:fillRect/>
          </a:stretch>
        </p:blipFill>
        <p:spPr>
          <a:xfrm>
            <a:off x="838200" y="4343400"/>
            <a:ext cx="7696200" cy="231836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es (9).jpg"/>
          <p:cNvPicPr>
            <a:picLocks noGrp="1" noChangeAspect="1"/>
          </p:cNvPicPr>
          <p:nvPr>
            <p:ph idx="1"/>
          </p:nvPr>
        </p:nvPicPr>
        <p:blipFill>
          <a:blip r:embed="rId2"/>
          <a:stretch>
            <a:fillRect/>
          </a:stretch>
        </p:blipFill>
        <p:spPr>
          <a:xfrm>
            <a:off x="381000" y="1295400"/>
            <a:ext cx="8305800" cy="5562600"/>
          </a:xfrm>
        </p:spPr>
      </p:pic>
      <p:sp>
        <p:nvSpPr>
          <p:cNvPr id="5" name="Wave 4"/>
          <p:cNvSpPr/>
          <p:nvPr/>
        </p:nvSpPr>
        <p:spPr>
          <a:xfrm>
            <a:off x="1371600" y="5257800"/>
            <a:ext cx="6324600" cy="1219200"/>
          </a:xfrm>
          <a:prstGeom prst="wav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6000" dirty="0" smtClean="0">
                <a:latin typeface="Edwardian Script ITC" pitchFamily="66" charset="0"/>
              </a:rPr>
              <a:t>Thanks   for  Watching</a:t>
            </a:r>
            <a:endParaRPr lang="en-US" sz="6000" dirty="0">
              <a:latin typeface="Edwardian Script ITC"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WHAT  IS  ATTRACTION ?</a:t>
            </a:r>
            <a:endParaRPr lang="en-US" b="1" u="sng" dirty="0"/>
          </a:p>
        </p:txBody>
      </p:sp>
      <p:sp>
        <p:nvSpPr>
          <p:cNvPr id="3" name="Content Placeholder 2"/>
          <p:cNvSpPr>
            <a:spLocks noGrp="1"/>
          </p:cNvSpPr>
          <p:nvPr>
            <p:ph idx="1"/>
          </p:nvPr>
        </p:nvSpPr>
        <p:spPr>
          <a:xfrm>
            <a:off x="457200" y="1935480"/>
            <a:ext cx="4876800" cy="4389120"/>
          </a:xfrm>
        </p:spPr>
        <p:txBody>
          <a:bodyPr>
            <a:normAutofit lnSpcReduction="10000"/>
          </a:bodyPr>
          <a:lstStyle/>
          <a:p>
            <a:pPr>
              <a:buNone/>
            </a:pPr>
            <a:endParaRPr lang="en-US" dirty="0" smtClean="0"/>
          </a:p>
          <a:p>
            <a:pPr algn="ctr">
              <a:buNone/>
            </a:pPr>
            <a:r>
              <a:rPr lang="en-US" sz="3600" dirty="0" smtClean="0"/>
              <a:t>“It is a force that draws people together . In other words it is the power or ability to evoke interest for something or someone</a:t>
            </a:r>
            <a:r>
              <a:rPr lang="en-US" dirty="0" smtClean="0"/>
              <a:t>.</a:t>
            </a:r>
            <a:r>
              <a:rPr lang="en-US" b="1" dirty="0" smtClean="0"/>
              <a:t>”</a:t>
            </a:r>
            <a:endParaRPr lang="en-US" b="1" dirty="0"/>
          </a:p>
        </p:txBody>
      </p:sp>
      <p:pic>
        <p:nvPicPr>
          <p:cNvPr id="5" name="Picture 4" descr="images (6).jpg"/>
          <p:cNvPicPr>
            <a:picLocks noChangeAspect="1"/>
          </p:cNvPicPr>
          <p:nvPr/>
        </p:nvPicPr>
        <p:blipFill>
          <a:blip r:embed="rId2"/>
          <a:stretch>
            <a:fillRect/>
          </a:stretch>
        </p:blipFill>
        <p:spPr>
          <a:xfrm>
            <a:off x="5257800" y="2286000"/>
            <a:ext cx="3733800" cy="41148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WHAT  IS  INTERPERSONAL ATTRACTION</a:t>
            </a:r>
            <a:endParaRPr lang="en-US" b="1" u="sng" dirty="0"/>
          </a:p>
        </p:txBody>
      </p:sp>
      <p:sp>
        <p:nvSpPr>
          <p:cNvPr id="3" name="Content Placeholder 2"/>
          <p:cNvSpPr>
            <a:spLocks noGrp="1"/>
          </p:cNvSpPr>
          <p:nvPr>
            <p:ph idx="1"/>
          </p:nvPr>
        </p:nvSpPr>
        <p:spPr/>
        <p:txBody>
          <a:bodyPr>
            <a:normAutofit lnSpcReduction="10000"/>
          </a:bodyPr>
          <a:lstStyle/>
          <a:p>
            <a:pPr>
              <a:buNone/>
            </a:pPr>
            <a:endParaRPr lang="en-US" dirty="0" smtClean="0"/>
          </a:p>
          <a:p>
            <a:pPr>
              <a:buNone/>
            </a:pPr>
            <a:endParaRPr lang="en-US" sz="3200" dirty="0" smtClean="0"/>
          </a:p>
          <a:p>
            <a:pPr>
              <a:buNone/>
            </a:pPr>
            <a:r>
              <a:rPr lang="en-US" sz="3200" dirty="0" smtClean="0"/>
              <a:t>* A  desire to approach other people . </a:t>
            </a:r>
          </a:p>
          <a:p>
            <a:pPr>
              <a:buNone/>
            </a:pPr>
            <a:r>
              <a:rPr lang="en-US" sz="3200" dirty="0" smtClean="0"/>
              <a:t>* It is related to how someone likes or dislikes or hates someone . </a:t>
            </a:r>
          </a:p>
          <a:p>
            <a:pPr>
              <a:buNone/>
            </a:pPr>
            <a:r>
              <a:rPr lang="en-US" sz="3200" dirty="0" smtClean="0"/>
              <a:t>* This sort of attraction also leads to platonic relationships ( like relationship between mother and the child)  or romantic relationships </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DETERMINANTS  OF  INTER -PERSONAL  ATTRACTION </a:t>
            </a:r>
            <a:endParaRPr lang="en-US" b="1" u="sng" dirty="0"/>
          </a:p>
        </p:txBody>
      </p:sp>
      <p:sp>
        <p:nvSpPr>
          <p:cNvPr id="3" name="Content Placeholder 2"/>
          <p:cNvSpPr>
            <a:spLocks noGrp="1"/>
          </p:cNvSpPr>
          <p:nvPr>
            <p:ph idx="1"/>
          </p:nvPr>
        </p:nvSpPr>
        <p:spPr>
          <a:xfrm>
            <a:off x="457200" y="2133600"/>
            <a:ext cx="8229600" cy="4389120"/>
          </a:xfrm>
        </p:spPr>
        <p:txBody>
          <a:bodyPr/>
          <a:lstStyle/>
          <a:p>
            <a:endParaRPr lang="en-US" dirty="0" smtClean="0"/>
          </a:p>
          <a:p>
            <a:pPr>
              <a:buNone/>
            </a:pPr>
            <a:endParaRPr lang="en-US" dirty="0"/>
          </a:p>
        </p:txBody>
      </p:sp>
      <p:sp>
        <p:nvSpPr>
          <p:cNvPr id="4" name="Cloud 3"/>
          <p:cNvSpPr/>
          <p:nvPr/>
        </p:nvSpPr>
        <p:spPr>
          <a:xfrm>
            <a:off x="304800" y="1981200"/>
            <a:ext cx="3581400" cy="144780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smtClean="0"/>
              <a:t>INTERPERSONAL</a:t>
            </a:r>
          </a:p>
          <a:p>
            <a:pPr algn="ctr"/>
            <a:r>
              <a:rPr lang="en-US" sz="2000" b="1" dirty="0" smtClean="0"/>
              <a:t>DETERMINANTS</a:t>
            </a:r>
            <a:endParaRPr lang="en-US" sz="2000" b="1" dirty="0"/>
          </a:p>
        </p:txBody>
      </p:sp>
      <p:sp>
        <p:nvSpPr>
          <p:cNvPr id="5" name="Cloud 4"/>
          <p:cNvSpPr/>
          <p:nvPr/>
        </p:nvSpPr>
        <p:spPr>
          <a:xfrm>
            <a:off x="5181600" y="1905000"/>
            <a:ext cx="3505200" cy="144780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smtClean="0"/>
              <a:t>SITUATIONAL</a:t>
            </a:r>
          </a:p>
          <a:p>
            <a:pPr algn="ctr"/>
            <a:r>
              <a:rPr lang="en-US" sz="2000" b="1" dirty="0" smtClean="0"/>
              <a:t>DETERMINANTS</a:t>
            </a:r>
            <a:endParaRPr lang="en-US" sz="2000" b="1" dirty="0"/>
          </a:p>
        </p:txBody>
      </p:sp>
      <p:sp>
        <p:nvSpPr>
          <p:cNvPr id="6" name="Rectangle 5"/>
          <p:cNvSpPr/>
          <p:nvPr/>
        </p:nvSpPr>
        <p:spPr>
          <a:xfrm>
            <a:off x="533400" y="3810000"/>
            <a:ext cx="3048000" cy="3048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lgn="ctr">
              <a:buAutoNum type="alphaUcParenR"/>
            </a:pPr>
            <a:r>
              <a:rPr lang="en-US" sz="2000" b="1" dirty="0" smtClean="0"/>
              <a:t>Physical Attraction </a:t>
            </a:r>
          </a:p>
          <a:p>
            <a:pPr marL="342900" indent="-342900" algn="ctr">
              <a:buAutoNum type="alphaUcParenR"/>
            </a:pPr>
            <a:r>
              <a:rPr lang="en-US" sz="2000" b="1" dirty="0" smtClean="0"/>
              <a:t>Similarity</a:t>
            </a:r>
          </a:p>
          <a:p>
            <a:pPr marL="342900" indent="-342900" algn="ctr"/>
            <a:r>
              <a:rPr lang="en-US" dirty="0" smtClean="0"/>
              <a:t>    </a:t>
            </a:r>
          </a:p>
          <a:p>
            <a:pPr marL="342900" indent="-342900" algn="ctr"/>
            <a:r>
              <a:rPr lang="en-US" dirty="0" smtClean="0"/>
              <a:t>*Attitude similarity</a:t>
            </a:r>
          </a:p>
          <a:p>
            <a:pPr marL="342900" indent="-342900" algn="ctr"/>
            <a:r>
              <a:rPr lang="en-US" dirty="0" smtClean="0"/>
              <a:t>*Personality similarity</a:t>
            </a:r>
          </a:p>
          <a:p>
            <a:pPr marL="342900" indent="-342900" algn="ctr"/>
            <a:r>
              <a:rPr lang="en-US" dirty="0" smtClean="0"/>
              <a:t>*Behavioral similarity</a:t>
            </a:r>
          </a:p>
          <a:p>
            <a:pPr marL="342900" indent="-342900" algn="ctr"/>
            <a:endParaRPr lang="en-US" dirty="0" smtClean="0"/>
          </a:p>
          <a:p>
            <a:pPr marL="342900" indent="-342900" algn="ctr"/>
            <a:r>
              <a:rPr lang="en-US" b="1" dirty="0" smtClean="0"/>
              <a:t>C) </a:t>
            </a:r>
            <a:r>
              <a:rPr lang="en-US" sz="2000" b="1" dirty="0" smtClean="0"/>
              <a:t>Reciprocity</a:t>
            </a:r>
          </a:p>
          <a:p>
            <a:pPr marL="342900" indent="-342900" algn="ctr"/>
            <a:r>
              <a:rPr lang="en-US" sz="2000" b="1" dirty="0" smtClean="0"/>
              <a:t>D)Ingratiation               </a:t>
            </a:r>
          </a:p>
          <a:p>
            <a:pPr marL="342900" indent="-342900" algn="ctr">
              <a:buAutoNum type="alphaUcParenR"/>
            </a:pPr>
            <a:endParaRPr lang="en-US" dirty="0"/>
          </a:p>
        </p:txBody>
      </p:sp>
      <p:sp>
        <p:nvSpPr>
          <p:cNvPr id="7" name="Rectangle 6"/>
          <p:cNvSpPr/>
          <p:nvPr/>
        </p:nvSpPr>
        <p:spPr>
          <a:xfrm>
            <a:off x="5410200" y="3810000"/>
            <a:ext cx="2971800" cy="3048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457200" indent="-457200" algn="ctr">
              <a:buAutoNum type="alphaUcParenR"/>
            </a:pPr>
            <a:r>
              <a:rPr lang="en-US" sz="2000" b="1" dirty="0" smtClean="0"/>
              <a:t>Proximity</a:t>
            </a:r>
          </a:p>
          <a:p>
            <a:pPr marL="457200" indent="-457200" algn="ctr">
              <a:buAutoNum type="alphaUcParenR"/>
            </a:pPr>
            <a:r>
              <a:rPr lang="en-US" sz="2000" b="1" dirty="0" smtClean="0"/>
              <a:t>Exposure</a:t>
            </a:r>
          </a:p>
          <a:p>
            <a:pPr marL="457200" indent="-457200" algn="ctr">
              <a:buAutoNum type="alphaUcParenR"/>
            </a:pPr>
            <a:r>
              <a:rPr lang="en-US" sz="2000" b="1" dirty="0" smtClean="0"/>
              <a:t>Interaction</a:t>
            </a:r>
          </a:p>
          <a:p>
            <a:pPr marL="457200" indent="-457200" algn="ctr">
              <a:buAutoNum type="alphaUcParenR"/>
            </a:pPr>
            <a:r>
              <a:rPr lang="en-US" sz="2000" b="1" dirty="0" smtClean="0"/>
              <a:t>Emotion Arousing Events</a:t>
            </a:r>
          </a:p>
        </p:txBody>
      </p:sp>
      <p:sp>
        <p:nvSpPr>
          <p:cNvPr id="8" name="Down Arrow 7"/>
          <p:cNvSpPr/>
          <p:nvPr/>
        </p:nvSpPr>
        <p:spPr>
          <a:xfrm>
            <a:off x="1981200" y="3429000"/>
            <a:ext cx="533400" cy="381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6781800" y="3352800"/>
            <a:ext cx="457200" cy="4572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7200" dirty="0" smtClean="0"/>
              <a:t>INTERPERSONAL</a:t>
            </a:r>
          </a:p>
          <a:p>
            <a:pPr>
              <a:buNone/>
            </a:pPr>
            <a:r>
              <a:rPr lang="en-US" sz="7200" dirty="0" smtClean="0"/>
              <a:t>   DETERMINANTS</a:t>
            </a:r>
            <a:endParaRPr lang="en-US" sz="7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1. PHYSICAL  ATTRACTION</a:t>
            </a:r>
            <a:endParaRPr lang="en-US" b="1" u="sng" dirty="0"/>
          </a:p>
        </p:txBody>
      </p:sp>
      <p:sp>
        <p:nvSpPr>
          <p:cNvPr id="9" name="Content Placeholder 8"/>
          <p:cNvSpPr>
            <a:spLocks noGrp="1"/>
          </p:cNvSpPr>
          <p:nvPr>
            <p:ph idx="1"/>
          </p:nvPr>
        </p:nvSpPr>
        <p:spPr>
          <a:xfrm>
            <a:off x="457200" y="1935480"/>
            <a:ext cx="4572000" cy="4389120"/>
          </a:xfrm>
        </p:spPr>
        <p:txBody>
          <a:bodyPr>
            <a:normAutofit fontScale="92500"/>
          </a:bodyPr>
          <a:lstStyle/>
          <a:p>
            <a:pPr algn="ctr"/>
            <a:endParaRPr lang="en-US" dirty="0" smtClean="0"/>
          </a:p>
          <a:p>
            <a:pPr algn="ctr">
              <a:buNone/>
            </a:pPr>
            <a:r>
              <a:rPr lang="en-US" sz="3200" dirty="0" smtClean="0"/>
              <a:t>It is such type of attraction where only the outer beauty or looks or physical features like eyes , face structure , body structure and physicality's are taken into consideration </a:t>
            </a:r>
            <a:r>
              <a:rPr lang="en-US" dirty="0" smtClean="0"/>
              <a:t>.</a:t>
            </a:r>
            <a:endParaRPr lang="en-US" dirty="0"/>
          </a:p>
        </p:txBody>
      </p:sp>
      <p:pic>
        <p:nvPicPr>
          <p:cNvPr id="10" name="Picture 9" descr="images (7).jpg"/>
          <p:cNvPicPr>
            <a:picLocks noChangeAspect="1"/>
          </p:cNvPicPr>
          <p:nvPr/>
        </p:nvPicPr>
        <p:blipFill>
          <a:blip r:embed="rId2"/>
          <a:stretch>
            <a:fillRect/>
          </a:stretch>
        </p:blipFill>
        <p:spPr>
          <a:xfrm>
            <a:off x="5029200" y="2438400"/>
            <a:ext cx="3886201" cy="37338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2. SIMILARITY</a:t>
            </a:r>
            <a:endParaRPr lang="en-US" b="1" u="sng" dirty="0"/>
          </a:p>
        </p:txBody>
      </p:sp>
      <p:sp>
        <p:nvSpPr>
          <p:cNvPr id="3" name="Content Placeholder 2"/>
          <p:cNvSpPr>
            <a:spLocks noGrp="1"/>
          </p:cNvSpPr>
          <p:nvPr>
            <p:ph idx="1"/>
          </p:nvPr>
        </p:nvSpPr>
        <p:spPr>
          <a:xfrm>
            <a:off x="152400" y="1935480"/>
            <a:ext cx="5105400" cy="4389120"/>
          </a:xfrm>
        </p:spPr>
        <p:txBody>
          <a:bodyPr>
            <a:normAutofit lnSpcReduction="10000"/>
          </a:bodyPr>
          <a:lstStyle/>
          <a:p>
            <a:pPr algn="ctr">
              <a:buNone/>
            </a:pPr>
            <a:r>
              <a:rPr lang="en-US" dirty="0" smtClean="0"/>
              <a:t>It is very commonly known that similarity is also a major cause of attraction . The view point is that people are attracted towards those individuals who might be similar in their thoughts, interests, liking, disliking and many other factors in common like similar taste  and preferences , also sometimes similar caste and religious backgrounds .</a:t>
            </a:r>
            <a:endParaRPr lang="en-US" dirty="0"/>
          </a:p>
        </p:txBody>
      </p:sp>
      <p:pic>
        <p:nvPicPr>
          <p:cNvPr id="4" name="Picture 3" descr="download (7).jpg"/>
          <p:cNvPicPr>
            <a:picLocks noChangeAspect="1"/>
          </p:cNvPicPr>
          <p:nvPr/>
        </p:nvPicPr>
        <p:blipFill>
          <a:blip r:embed="rId2"/>
          <a:stretch>
            <a:fillRect/>
          </a:stretch>
        </p:blipFill>
        <p:spPr>
          <a:xfrm>
            <a:off x="5244935" y="1981200"/>
            <a:ext cx="3667496" cy="4343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3. RECIPROCITY</a:t>
            </a:r>
            <a:endParaRPr lang="en-US" b="1" u="sng" dirty="0"/>
          </a:p>
        </p:txBody>
      </p:sp>
      <p:sp>
        <p:nvSpPr>
          <p:cNvPr id="3" name="Content Placeholder 2"/>
          <p:cNvSpPr>
            <a:spLocks noGrp="1"/>
          </p:cNvSpPr>
          <p:nvPr>
            <p:ph idx="1"/>
          </p:nvPr>
        </p:nvSpPr>
        <p:spPr>
          <a:xfrm>
            <a:off x="457200" y="1935480"/>
            <a:ext cx="4876800" cy="3855720"/>
          </a:xfrm>
        </p:spPr>
        <p:txBody>
          <a:bodyPr>
            <a:normAutofit fontScale="25000" lnSpcReduction="20000"/>
          </a:bodyPr>
          <a:lstStyle/>
          <a:p>
            <a:endParaRPr lang="en-US" dirty="0" smtClean="0"/>
          </a:p>
          <a:p>
            <a:pPr algn="ctr">
              <a:buNone/>
            </a:pPr>
            <a:r>
              <a:rPr lang="en-US" sz="8000" dirty="0" smtClean="0"/>
              <a:t>Reciprocity is a central feature of human relation</a:t>
            </a:r>
          </a:p>
          <a:p>
            <a:pPr algn="ctr">
              <a:buNone/>
            </a:pPr>
            <a:r>
              <a:rPr lang="en-US" sz="8000" dirty="0" smtClean="0"/>
              <a:t>ships. The ethic of reciprocity is espoused by </a:t>
            </a:r>
          </a:p>
          <a:p>
            <a:pPr algn="ctr">
              <a:buNone/>
            </a:pPr>
            <a:r>
              <a:rPr lang="en-US" sz="8000" dirty="0" smtClean="0"/>
              <a:t>nearly every one Reciprocity of liking</a:t>
            </a:r>
          </a:p>
          <a:p>
            <a:pPr algn="ctr">
              <a:buNone/>
            </a:pPr>
            <a:r>
              <a:rPr lang="en-US" sz="8000" dirty="0" smtClean="0"/>
              <a:t>(also called </a:t>
            </a:r>
          </a:p>
          <a:p>
            <a:pPr algn="ctr">
              <a:buNone/>
            </a:pPr>
            <a:r>
              <a:rPr lang="en-US" sz="8000" dirty="0" smtClean="0"/>
              <a:t>reciprocity of attraction or </a:t>
            </a:r>
          </a:p>
          <a:p>
            <a:pPr algn="ctr">
              <a:buNone/>
            </a:pPr>
            <a:r>
              <a:rPr lang="en-US" sz="8000" dirty="0" smtClean="0"/>
              <a:t>reciprocal liking) is a </a:t>
            </a:r>
          </a:p>
          <a:p>
            <a:pPr algn="ctr">
              <a:buNone/>
            </a:pPr>
            <a:r>
              <a:rPr lang="en-US" sz="8000" dirty="0" smtClean="0"/>
              <a:t>particular type of reciprocity that refers to the </a:t>
            </a:r>
          </a:p>
          <a:p>
            <a:pPr algn="ctr">
              <a:buNone/>
            </a:pPr>
            <a:r>
              <a:rPr lang="en-US" sz="8000" dirty="0" smtClean="0"/>
              <a:t>tendency for people to like others who express liking for them. Reciprocity of liking is a key principle of attraction; at times, it has even been called </a:t>
            </a:r>
          </a:p>
          <a:p>
            <a:pPr algn="ctr">
              <a:buNone/>
            </a:pPr>
            <a:r>
              <a:rPr lang="en-US" sz="8000" dirty="0" smtClean="0"/>
              <a:t>a cultural truism. </a:t>
            </a:r>
          </a:p>
          <a:p>
            <a:pPr>
              <a:buNone/>
            </a:pPr>
            <a:endParaRPr lang="en-US" dirty="0"/>
          </a:p>
        </p:txBody>
      </p:sp>
      <p:pic>
        <p:nvPicPr>
          <p:cNvPr id="5" name="Picture 4" descr="download (6).jpg"/>
          <p:cNvPicPr>
            <a:picLocks noChangeAspect="1"/>
          </p:cNvPicPr>
          <p:nvPr/>
        </p:nvPicPr>
        <p:blipFill>
          <a:blip r:embed="rId2"/>
          <a:stretch>
            <a:fillRect/>
          </a:stretch>
        </p:blipFill>
        <p:spPr>
          <a:xfrm>
            <a:off x="5562601" y="2057400"/>
            <a:ext cx="3352800" cy="4191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1143000"/>
          </a:xfrm>
        </p:spPr>
        <p:txBody>
          <a:bodyPr/>
          <a:lstStyle/>
          <a:p>
            <a:r>
              <a:rPr lang="en-US" b="1" u="sng" dirty="0" smtClean="0"/>
              <a:t>4. INGRATIATION</a:t>
            </a:r>
            <a:endParaRPr lang="en-US" b="1" u="sng" dirty="0"/>
          </a:p>
        </p:txBody>
      </p:sp>
      <p:sp>
        <p:nvSpPr>
          <p:cNvPr id="3" name="Content Placeholder 2"/>
          <p:cNvSpPr>
            <a:spLocks noGrp="1"/>
          </p:cNvSpPr>
          <p:nvPr>
            <p:ph idx="1"/>
          </p:nvPr>
        </p:nvSpPr>
        <p:spPr>
          <a:xfrm>
            <a:off x="4419600" y="1676400"/>
            <a:ext cx="4724400" cy="4617720"/>
          </a:xfrm>
        </p:spPr>
        <p:txBody>
          <a:bodyPr>
            <a:normAutofit fontScale="92500" lnSpcReduction="10000"/>
          </a:bodyPr>
          <a:lstStyle/>
          <a:p>
            <a:pPr algn="ctr">
              <a:buNone/>
            </a:pPr>
            <a:endParaRPr lang="en-US" dirty="0" smtClean="0"/>
          </a:p>
          <a:p>
            <a:pPr algn="ctr">
              <a:buNone/>
            </a:pPr>
            <a:r>
              <a:rPr lang="en-US" dirty="0" smtClean="0"/>
              <a:t>The term ingratiation refers to behaviors that a person illicitly enacts to make others like him or her or think well of his or her qualities as a person. There are many ways in which people can ingratiate themselves. One that is frequently used is to show interest in another person; ask questions, pay attention, and single out the person so that you make him or her feel special.</a:t>
            </a:r>
            <a:endParaRPr lang="en-US" dirty="0"/>
          </a:p>
        </p:txBody>
      </p:sp>
      <p:pic>
        <p:nvPicPr>
          <p:cNvPr id="4" name="Picture 3" descr="images.jpg"/>
          <p:cNvPicPr>
            <a:picLocks noChangeAspect="1"/>
          </p:cNvPicPr>
          <p:nvPr/>
        </p:nvPicPr>
        <p:blipFill>
          <a:blip r:embed="rId2"/>
          <a:stretch>
            <a:fillRect/>
          </a:stretch>
        </p:blipFill>
        <p:spPr>
          <a:xfrm>
            <a:off x="228600" y="2057400"/>
            <a:ext cx="3733800" cy="2057400"/>
          </a:xfrm>
          <a:prstGeom prst="rect">
            <a:avLst/>
          </a:prstGeom>
        </p:spPr>
      </p:pic>
      <p:pic>
        <p:nvPicPr>
          <p:cNvPr id="5" name="Picture 4" descr="ingratiation.png"/>
          <p:cNvPicPr>
            <a:picLocks noChangeAspect="1"/>
          </p:cNvPicPr>
          <p:nvPr/>
        </p:nvPicPr>
        <p:blipFill>
          <a:blip r:embed="rId3"/>
          <a:stretch>
            <a:fillRect/>
          </a:stretch>
        </p:blipFill>
        <p:spPr>
          <a:xfrm>
            <a:off x="838200" y="4267200"/>
            <a:ext cx="3886200" cy="23622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218</TotalTime>
  <Words>527</Words>
  <Application>Microsoft Office PowerPoint</Application>
  <PresentationFormat>On-screen Show (4:3)</PresentationFormat>
  <Paragraphs>67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Flow</vt:lpstr>
      <vt:lpstr> DEPARTMENT  OF  PSYCHOLOGY</vt:lpstr>
      <vt:lpstr>WHAT  IS  ATTRACTION ?</vt:lpstr>
      <vt:lpstr>WHAT  IS  INTERPERSONAL ATTRACTION</vt:lpstr>
      <vt:lpstr>DETERMINANTS  OF  INTER -PERSONAL  ATTRACTION </vt:lpstr>
      <vt:lpstr>Slide 5</vt:lpstr>
      <vt:lpstr>1. PHYSICAL  ATTRACTION</vt:lpstr>
      <vt:lpstr>2. SIMILARITY</vt:lpstr>
      <vt:lpstr>3. RECIPROCITY</vt:lpstr>
      <vt:lpstr>4. INGRATIATION</vt:lpstr>
      <vt:lpstr>Slide 10</vt:lpstr>
      <vt:lpstr>1. PROXIMITY ( Closeness )</vt:lpstr>
      <vt:lpstr>2. EXPOSURE</vt:lpstr>
      <vt:lpstr>3. INTERACTION</vt:lpstr>
      <vt:lpstr>4. EMOTION AROUSING MOMENTS </vt:lpstr>
      <vt:lpstr>Slide 15</vt:lpstr>
    </vt:vector>
  </TitlesOfParts>
  <Company>by adguard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win7</dc:creator>
  <cp:lastModifiedBy>a</cp:lastModifiedBy>
  <cp:revision>37</cp:revision>
  <dcterms:created xsi:type="dcterms:W3CDTF">2019-09-20T11:35:15Z</dcterms:created>
  <dcterms:modified xsi:type="dcterms:W3CDTF">2019-09-24T10:31:31Z</dcterms:modified>
</cp:coreProperties>
</file>