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6" r:id="rId8"/>
    <p:sldId id="263" r:id="rId9"/>
    <p:sldId id="260" r:id="rId10"/>
    <p:sldId id="267" r:id="rId11"/>
    <p:sldId id="271" r:id="rId12"/>
    <p:sldId id="272" r:id="rId13"/>
    <p:sldId id="270" r:id="rId14"/>
    <p:sldId id="275" r:id="rId15"/>
    <p:sldId id="265" r:id="rId16"/>
    <p:sldId id="269" r:id="rId17"/>
    <p:sldId id="274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F26782-B01F-492E-85CC-95F941058D26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7E89B-6E1F-4F7F-97E7-242B83BE8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F26782-B01F-492E-85CC-95F941058D26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7E89B-6E1F-4F7F-97E7-242B83BE8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F26782-B01F-492E-85CC-95F941058D26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7E89B-6E1F-4F7F-97E7-242B83BE8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F26782-B01F-492E-85CC-95F941058D26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7E89B-6E1F-4F7F-97E7-242B83BE8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F26782-B01F-492E-85CC-95F941058D26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7E89B-6E1F-4F7F-97E7-242B83BE8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F26782-B01F-492E-85CC-95F941058D26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7E89B-6E1F-4F7F-97E7-242B83BE8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F26782-B01F-492E-85CC-95F941058D26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7E89B-6E1F-4F7F-97E7-242B83BE83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F26782-B01F-492E-85CC-95F941058D26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7E89B-6E1F-4F7F-97E7-242B83BE8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F26782-B01F-492E-85CC-95F941058D26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7E89B-6E1F-4F7F-97E7-242B83BE83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AF26782-B01F-492E-85CC-95F941058D26}" type="datetimeFigureOut">
              <a:rPr lang="en-US" smtClean="0"/>
              <a:pPr/>
              <a:t>24-Sep-19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9F7E89B-6E1F-4F7F-97E7-242B83BE83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5659902"/>
          </a:xfrm>
        </p:spPr>
        <p:txBody>
          <a:bodyPr>
            <a:noAutofit/>
          </a:bodyPr>
          <a:lstStyle/>
          <a:p>
            <a:pPr algn="r"/>
            <a:r>
              <a:rPr lang="en-US" sz="6600" b="1" dirty="0" smtClean="0"/>
              <a:t>  </a:t>
            </a:r>
            <a:r>
              <a:rPr lang="en-US" sz="4800" b="1" u="sng" dirty="0" smtClean="0"/>
              <a:t>CLASS – 2</a:t>
            </a:r>
            <a:r>
              <a:rPr lang="en-US" sz="4800" b="1" u="sng" baseline="30000" dirty="0" smtClean="0"/>
              <a:t>nd</a:t>
            </a:r>
            <a:r>
              <a:rPr lang="en-US" sz="4800" b="1" u="sng" dirty="0" smtClean="0"/>
              <a:t> year</a:t>
            </a:r>
            <a:r>
              <a:rPr lang="en-US" sz="6600" b="1" dirty="0" smtClean="0"/>
              <a:t/>
            </a:r>
            <a:br>
              <a:rPr lang="en-US" sz="6600" b="1" dirty="0" smtClean="0"/>
            </a:br>
            <a:r>
              <a:rPr lang="en-US" sz="6600" b="1" dirty="0" smtClean="0"/>
              <a:t>BY – </a:t>
            </a:r>
            <a:r>
              <a:rPr lang="en-US" sz="4800" b="1" u="sng" dirty="0" smtClean="0"/>
              <a:t>DR.SHAKUNTALA DULHANI</a:t>
            </a:r>
            <a:endParaRPr lang="en-US" sz="4800" b="1" u="sng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447800" y="228600"/>
            <a:ext cx="7406640" cy="2209800"/>
          </a:xfrm>
        </p:spPr>
        <p:txBody>
          <a:bodyPr>
            <a:normAutofit fontScale="85000" lnSpcReduction="20000"/>
          </a:bodyPr>
          <a:lstStyle/>
          <a:p>
            <a:endParaRPr lang="en-US" sz="6000" dirty="0" smtClean="0">
              <a:solidFill>
                <a:schemeClr val="tx1"/>
              </a:solidFill>
            </a:endParaRPr>
          </a:p>
          <a:p>
            <a:r>
              <a:rPr lang="en-US" sz="6000" b="1" u="sng" dirty="0" smtClean="0">
                <a:solidFill>
                  <a:schemeClr val="tx1"/>
                </a:solidFill>
              </a:rPr>
              <a:t>DEPARTMENT OF </a:t>
            </a:r>
            <a:r>
              <a:rPr lang="en-US" sz="6000" b="1" u="sng" dirty="0" smtClean="0">
                <a:solidFill>
                  <a:schemeClr val="tx1"/>
                </a:solidFill>
              </a:rPr>
              <a:t> </a:t>
            </a:r>
            <a:r>
              <a:rPr lang="en-US" sz="6600" b="1" u="sng" dirty="0" smtClean="0">
                <a:solidFill>
                  <a:schemeClr val="tx1"/>
                </a:solidFill>
              </a:rPr>
              <a:t>PSYCHOLOGY</a:t>
            </a:r>
            <a:endParaRPr lang="en-US" sz="6600" b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6600" y="381000"/>
            <a:ext cx="5657088" cy="5867400"/>
          </a:xfrm>
        </p:spPr>
        <p:txBody>
          <a:bodyPr/>
          <a:lstStyle/>
          <a:p>
            <a:r>
              <a:rPr lang="en-US" b="1" dirty="0" smtClean="0"/>
              <a:t>EXTORTIVE : - </a:t>
            </a:r>
            <a:r>
              <a:rPr lang="en-US" dirty="0" smtClean="0"/>
              <a:t>This is compensation in exchange of services .</a:t>
            </a:r>
          </a:p>
          <a:p>
            <a:r>
              <a:rPr lang="en-US" b="1" dirty="0" smtClean="0"/>
              <a:t>INVESTIVE : - </a:t>
            </a:r>
            <a:r>
              <a:rPr lang="en-US" dirty="0" smtClean="0"/>
              <a:t>For future reward and no direct favor in present . </a:t>
            </a:r>
          </a:p>
          <a:p>
            <a:r>
              <a:rPr lang="en-US" b="1" dirty="0" smtClean="0"/>
              <a:t>SUPPORTIVE :- </a:t>
            </a:r>
            <a:r>
              <a:rPr lang="en-US" dirty="0" smtClean="0"/>
              <a:t>It supports the existing corrupt system .</a:t>
            </a:r>
          </a:p>
          <a:p>
            <a:r>
              <a:rPr lang="en-US" b="1" dirty="0" smtClean="0"/>
              <a:t>TRANSACTIVE : - </a:t>
            </a:r>
            <a:r>
              <a:rPr lang="en-US" dirty="0" smtClean="0"/>
              <a:t>Involves both parties and the advantage is for both .</a:t>
            </a:r>
            <a:endParaRPr lang="en-US" dirty="0"/>
          </a:p>
        </p:txBody>
      </p:sp>
      <p:pic>
        <p:nvPicPr>
          <p:cNvPr id="7" name="Picture 6" descr="156922612744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3352800" cy="54102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066800"/>
            <a:ext cx="7498080" cy="3733800"/>
          </a:xfrm>
        </p:spPr>
        <p:txBody>
          <a:bodyPr>
            <a:noAutofit/>
          </a:bodyPr>
          <a:lstStyle/>
          <a:p>
            <a:r>
              <a:rPr lang="en-US" sz="6600" b="1" u="sng" dirty="0" smtClean="0"/>
              <a:t>CAUSES  OF  CORRUPTION</a:t>
            </a:r>
            <a:endParaRPr lang="en-US" sz="6600" b="1" u="sng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381000"/>
            <a:ext cx="7498080" cy="5867400"/>
          </a:xfrm>
        </p:spPr>
        <p:txBody>
          <a:bodyPr>
            <a:normAutofit/>
          </a:bodyPr>
          <a:lstStyle/>
          <a:p>
            <a:r>
              <a:rPr lang="en-US" b="1" dirty="0" smtClean="0"/>
              <a:t> ABSOLUTE  AUTHORITY</a:t>
            </a:r>
          </a:p>
          <a:p>
            <a:r>
              <a:rPr lang="en-US" b="1" dirty="0" smtClean="0"/>
              <a:t>INEFFECTIVE / ANTIQUATED OVER BURDENED  LEGAL  SYSTEMS .</a:t>
            </a:r>
          </a:p>
          <a:p>
            <a:r>
              <a:rPr lang="en-US" b="1" dirty="0" smtClean="0"/>
              <a:t> </a:t>
            </a:r>
            <a:r>
              <a:rPr lang="en-US" b="1" dirty="0" smtClean="0"/>
              <a:t>INEFFECTIVE  ANTI – CORRUPTION MECHANISMS.</a:t>
            </a:r>
          </a:p>
          <a:p>
            <a:r>
              <a:rPr lang="en-US" b="1" dirty="0" smtClean="0"/>
              <a:t>INADEQUATE  ENFORCEMENT .</a:t>
            </a:r>
          </a:p>
          <a:p>
            <a:r>
              <a:rPr lang="en-US" b="1" dirty="0" smtClean="0"/>
              <a:t>LACK  OF  EMPLOYMENT.</a:t>
            </a:r>
          </a:p>
          <a:p>
            <a:r>
              <a:rPr lang="en-US" b="1" dirty="0" smtClean="0"/>
              <a:t>PRIVATIZATION,  LIBERALIZATION,  AND  GLOBALIZATION. </a:t>
            </a:r>
            <a:endParaRPr 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754562"/>
          </a:xfrm>
        </p:spPr>
        <p:txBody>
          <a:bodyPr>
            <a:normAutofit/>
          </a:bodyPr>
          <a:lstStyle/>
          <a:p>
            <a:r>
              <a:rPr lang="en-US" sz="6600" b="1" u="sng" dirty="0" smtClean="0"/>
              <a:t>CAUSES  OF  CORRUPTION</a:t>
            </a:r>
            <a:endParaRPr lang="en-US" sz="6600" b="1" u="sng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3400" y="304800"/>
            <a:ext cx="4590288" cy="6172200"/>
          </a:xfrm>
        </p:spPr>
        <p:txBody>
          <a:bodyPr>
            <a:normAutofit/>
          </a:bodyPr>
          <a:lstStyle/>
          <a:p>
            <a:r>
              <a:rPr lang="en-US" dirty="0" smtClean="0"/>
              <a:t>Diminishing  values  in  society .</a:t>
            </a:r>
          </a:p>
          <a:p>
            <a:r>
              <a:rPr lang="en-US" dirty="0" smtClean="0"/>
              <a:t>Diminishing  patriotism .</a:t>
            </a:r>
          </a:p>
          <a:p>
            <a:r>
              <a:rPr lang="en-US" dirty="0" smtClean="0"/>
              <a:t>Lack  of  awareness.</a:t>
            </a:r>
          </a:p>
          <a:p>
            <a:r>
              <a:rPr lang="en-US" dirty="0" smtClean="0"/>
              <a:t>Low  literacy  rate .</a:t>
            </a:r>
          </a:p>
          <a:p>
            <a:r>
              <a:rPr lang="en-US" dirty="0" smtClean="0"/>
              <a:t>Lack  of  efficient  management .</a:t>
            </a:r>
          </a:p>
          <a:p>
            <a:r>
              <a:rPr lang="en-US" dirty="0" smtClean="0"/>
              <a:t>Lack  of  Economic  Stability.</a:t>
            </a:r>
          </a:p>
          <a:p>
            <a:r>
              <a:rPr lang="en-US" dirty="0" smtClean="0"/>
              <a:t>Lack  of  effective  political  leadership.</a:t>
            </a:r>
            <a:endParaRPr lang="en-US" dirty="0"/>
          </a:p>
        </p:txBody>
      </p:sp>
      <p:pic>
        <p:nvPicPr>
          <p:cNvPr id="4" name="Picture 3" descr="156922625992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800"/>
            <a:ext cx="4038600" cy="62484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135562"/>
          </a:xfrm>
        </p:spPr>
        <p:txBody>
          <a:bodyPr>
            <a:normAutofit/>
          </a:bodyPr>
          <a:lstStyle/>
          <a:p>
            <a:r>
              <a:rPr lang="en-US" sz="6600" b="1" u="sng" dirty="0" smtClean="0">
                <a:latin typeface="Bell MT" pitchFamily="18" charset="0"/>
              </a:rPr>
              <a:t>CONSEQUENCES                  OF  CORRUPTION</a:t>
            </a:r>
            <a:endParaRPr lang="en-US" sz="6600" b="1" u="sng" dirty="0">
              <a:latin typeface="Bell MT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381000"/>
            <a:ext cx="5199888" cy="5867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Loss of National Wealth </a:t>
            </a:r>
          </a:p>
          <a:p>
            <a:r>
              <a:rPr lang="en-US" sz="3600" dirty="0" smtClean="0"/>
              <a:t>Hindrance  and  obstruction in development.</a:t>
            </a:r>
          </a:p>
          <a:p>
            <a:r>
              <a:rPr lang="en-US" sz="3600" dirty="0" smtClean="0"/>
              <a:t>Backwardness and Poverty.</a:t>
            </a:r>
          </a:p>
          <a:p>
            <a:r>
              <a:rPr lang="en-US" sz="3600" dirty="0" smtClean="0"/>
              <a:t>Authority and power in wrong hands.</a:t>
            </a:r>
          </a:p>
          <a:p>
            <a:r>
              <a:rPr lang="en-US" sz="3600" dirty="0" smtClean="0"/>
              <a:t>Brain Drain . </a:t>
            </a:r>
          </a:p>
          <a:p>
            <a:r>
              <a:rPr lang="en-US" sz="3600" dirty="0" smtClean="0"/>
              <a:t>Inflation .</a:t>
            </a:r>
            <a:endParaRPr lang="en-US" sz="3600" dirty="0"/>
          </a:p>
        </p:txBody>
      </p:sp>
      <p:pic>
        <p:nvPicPr>
          <p:cNvPr id="5" name="Picture 4" descr="156922629976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609600"/>
            <a:ext cx="3657600" cy="5562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228600"/>
            <a:ext cx="5199888" cy="6400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Inferior public infrastructure .</a:t>
            </a:r>
          </a:p>
          <a:p>
            <a:r>
              <a:rPr lang="en-US" sz="3600" dirty="0" smtClean="0"/>
              <a:t>Loss of faith in democracy.</a:t>
            </a:r>
          </a:p>
          <a:p>
            <a:r>
              <a:rPr lang="en-US" sz="3600" dirty="0" smtClean="0"/>
              <a:t>Psychological and social disorders .</a:t>
            </a:r>
          </a:p>
          <a:p>
            <a:r>
              <a:rPr lang="en-US" sz="3600" dirty="0" smtClean="0"/>
              <a:t>Environmental Degradation.</a:t>
            </a:r>
          </a:p>
          <a:p>
            <a:r>
              <a:rPr lang="en-US" sz="3600" dirty="0" smtClean="0"/>
              <a:t>Rise of anti – social Elements.</a:t>
            </a:r>
            <a:endParaRPr lang="en-US" sz="3600" dirty="0"/>
          </a:p>
        </p:txBody>
      </p:sp>
      <p:pic>
        <p:nvPicPr>
          <p:cNvPr id="4" name="Picture 3" descr="156922633935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33400"/>
            <a:ext cx="3733799" cy="54864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1569226180240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457200"/>
            <a:ext cx="3886200" cy="5791200"/>
          </a:xfrm>
        </p:spPr>
      </p:pic>
      <p:sp>
        <p:nvSpPr>
          <p:cNvPr id="9" name="Double Wave 8"/>
          <p:cNvSpPr/>
          <p:nvPr/>
        </p:nvSpPr>
        <p:spPr>
          <a:xfrm>
            <a:off x="4343400" y="381000"/>
            <a:ext cx="4495800" cy="5486400"/>
          </a:xfrm>
          <a:prstGeom prst="doubleWave">
            <a:avLst>
              <a:gd name="adj1" fmla="val 6250"/>
              <a:gd name="adj2" fmla="val 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Bell MT" pitchFamily="18" charset="0"/>
              </a:rPr>
              <a:t>“If a country is to be corruption free and become a nation of beautiful minds , I strongly feel there are three key social members who can make a difference . They are the father , mother and the teacher.”</a:t>
            </a:r>
          </a:p>
          <a:p>
            <a:pPr algn="ctr"/>
            <a:r>
              <a:rPr lang="en-US" sz="2800" b="1" dirty="0" smtClean="0">
                <a:latin typeface="Bell MT" pitchFamily="18" charset="0"/>
              </a:rPr>
              <a:t>- A P J Abdul….</a:t>
            </a:r>
          </a:p>
          <a:p>
            <a:pPr algn="ctr"/>
            <a:endParaRPr lang="en-US" sz="2400" dirty="0" smtClean="0">
              <a:latin typeface="Bell MT" pitchFamily="18" charset="0"/>
            </a:endParaRPr>
          </a:p>
          <a:p>
            <a:pPr algn="ctr"/>
            <a:endParaRPr lang="en-US" sz="2400" dirty="0" smtClean="0">
              <a:latin typeface="Bell MT" pitchFamily="18" charset="0"/>
            </a:endParaRPr>
          </a:p>
          <a:p>
            <a:pPr algn="ctr"/>
            <a:r>
              <a:rPr lang="en-US" sz="4000" dirty="0" smtClean="0">
                <a:latin typeface="Brush Script MT" pitchFamily="66" charset="0"/>
              </a:rPr>
              <a:t>Thanks For Watching</a:t>
            </a:r>
            <a:endParaRPr lang="en-US" sz="4000" dirty="0">
              <a:latin typeface="Brush Script MT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228600"/>
            <a:ext cx="5181600" cy="1143000"/>
          </a:xfrm>
        </p:spPr>
        <p:txBody>
          <a:bodyPr>
            <a:normAutofit/>
          </a:bodyPr>
          <a:lstStyle/>
          <a:p>
            <a:r>
              <a:rPr lang="en-US" sz="5400" b="1" u="sng" dirty="0" smtClean="0">
                <a:solidFill>
                  <a:schemeClr val="tx1"/>
                </a:solidFill>
                <a:latin typeface="Bell MT" pitchFamily="18" charset="0"/>
                <a:ea typeface="Batang" pitchFamily="18" charset="-127"/>
              </a:rPr>
              <a:t>CORRUPTION</a:t>
            </a:r>
            <a:endParaRPr lang="en-US" sz="5400" b="1" u="sng" dirty="0">
              <a:solidFill>
                <a:schemeClr val="tx1"/>
              </a:solidFill>
              <a:latin typeface="Bell MT" pitchFamily="18" charset="0"/>
              <a:ea typeface="Batang" pitchFamily="18" charset="-127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114800" y="1447800"/>
            <a:ext cx="4818888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* Giving or obtaining advantage through means which are illegitimate, immortal, and/ inconsistent  with one’s duty or rights for others . </a:t>
            </a:r>
          </a:p>
          <a:p>
            <a:pPr>
              <a:buNone/>
            </a:pPr>
            <a:r>
              <a:rPr lang="en-US" dirty="0" smtClean="0"/>
              <a:t>* Transparency international ( TI ) defines corruption as  “ The misuse of entrusted power for private gain .</a:t>
            </a:r>
          </a:p>
        </p:txBody>
      </p:sp>
      <p:pic>
        <p:nvPicPr>
          <p:cNvPr id="6" name="Picture 5" descr="156922612744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00200"/>
            <a:ext cx="4038600" cy="4800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u="sng" dirty="0" smtClean="0">
                <a:latin typeface="Bell MT" pitchFamily="18" charset="0"/>
              </a:rPr>
              <a:t>MORE  ABOUT CORRUPTION</a:t>
            </a:r>
            <a:endParaRPr lang="en-US" sz="4000" b="1" u="sng" dirty="0">
              <a:latin typeface="Bell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6912" y="1676400"/>
            <a:ext cx="5504688" cy="4953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latin typeface="Bell MT" pitchFamily="18" charset="0"/>
              </a:rPr>
              <a:t>Behavior that deviates from the formal rule – regarding motives such as wealth, power or status .</a:t>
            </a:r>
          </a:p>
          <a:p>
            <a:pPr>
              <a:buNone/>
            </a:pPr>
            <a:endParaRPr lang="en-US" sz="2800" dirty="0" smtClean="0">
              <a:latin typeface="Bell MT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Bell MT" pitchFamily="18" charset="0"/>
              </a:rPr>
              <a:t>The oxford dictionary defines corruption as </a:t>
            </a:r>
            <a:r>
              <a:rPr lang="en-US" sz="2800" b="1" dirty="0" smtClean="0">
                <a:latin typeface="Bell MT" pitchFamily="18" charset="0"/>
              </a:rPr>
              <a:t>“ Perversion or destruction of integrity in the discharge of public duties by bribery or favour ” </a:t>
            </a:r>
            <a:r>
              <a:rPr lang="en-US" sz="2800" dirty="0" smtClean="0">
                <a:latin typeface="Bell MT" pitchFamily="18" charset="0"/>
              </a:rPr>
              <a:t>. </a:t>
            </a:r>
            <a:endParaRPr lang="en-US" sz="2800" dirty="0">
              <a:latin typeface="Bell MT" pitchFamily="18" charset="0"/>
            </a:endParaRPr>
          </a:p>
        </p:txBody>
      </p:sp>
      <p:pic>
        <p:nvPicPr>
          <p:cNvPr id="4" name="Picture 3" descr="156922613776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5000"/>
            <a:ext cx="3200400" cy="39624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u="sng" dirty="0" smtClean="0">
                <a:latin typeface="Bell MT" pitchFamily="18" charset="0"/>
              </a:rPr>
              <a:t>SOME  ILLUSTRATIONS</a:t>
            </a:r>
            <a:endParaRPr lang="en-US" sz="4400" b="1" u="sng" dirty="0">
              <a:latin typeface="Bell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5199888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Bell MT" pitchFamily="18" charset="0"/>
              </a:rPr>
              <a:t> Misappropriation  of confident information for personal gain, such as using knowledge about public transportation routings to invest in real estate that is likely to appreciate.  Eg – extension of DMRC.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156922614845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600200"/>
            <a:ext cx="3810000" cy="2438400"/>
          </a:xfrm>
          <a:prstGeom prst="rect">
            <a:avLst/>
          </a:prstGeom>
        </p:spPr>
      </p:pic>
      <p:pic>
        <p:nvPicPr>
          <p:cNvPr id="6" name="Picture 5" descr="156922612744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4114800"/>
            <a:ext cx="3810000" cy="2514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7200" dirty="0" smtClean="0">
              <a:latin typeface="Aharoni" pitchFamily="2" charset="-79"/>
              <a:cs typeface="Aharoni" pitchFamily="2" charset="-79"/>
            </a:endParaRPr>
          </a:p>
          <a:p>
            <a:pPr>
              <a:buNone/>
            </a:pPr>
            <a:r>
              <a:rPr lang="en-US" sz="7200" u="sng" dirty="0" smtClean="0">
                <a:latin typeface="Aharoni" pitchFamily="2" charset="-79"/>
                <a:cs typeface="Aharoni" pitchFamily="2" charset="-79"/>
              </a:rPr>
              <a:t>TYPES  OF </a:t>
            </a:r>
          </a:p>
          <a:p>
            <a:pPr>
              <a:buNone/>
            </a:pPr>
            <a:r>
              <a:rPr lang="en-US" sz="7200" u="sng" dirty="0" smtClean="0">
                <a:latin typeface="Aharoni" pitchFamily="2" charset="-79"/>
                <a:cs typeface="Aharoni" pitchFamily="2" charset="-79"/>
              </a:rPr>
              <a:t>CORRUPTION</a:t>
            </a:r>
            <a:endParaRPr lang="en-US" sz="7200" u="sng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276600"/>
          </a:xfrm>
        </p:spPr>
        <p:txBody>
          <a:bodyPr>
            <a:normAutofit fontScale="77500" lnSpcReduction="20000"/>
          </a:bodyPr>
          <a:lstStyle/>
          <a:p>
            <a:r>
              <a:rPr lang="en-US" sz="7800" dirty="0" smtClean="0">
                <a:latin typeface="Arial Rounded MT Bold" pitchFamily="34" charset="0"/>
                <a:cs typeface="Aharoni" pitchFamily="2" charset="-79"/>
              </a:rPr>
              <a:t> SYSTEMATIC </a:t>
            </a:r>
          </a:p>
          <a:p>
            <a:r>
              <a:rPr lang="en-US" sz="7800" dirty="0" smtClean="0">
                <a:latin typeface="Arial Rounded MT Bold" pitchFamily="34" charset="0"/>
                <a:cs typeface="Aharoni" pitchFamily="2" charset="-79"/>
              </a:rPr>
              <a:t> INDIVIDUAL</a:t>
            </a:r>
          </a:p>
          <a:p>
            <a:r>
              <a:rPr lang="en-US" sz="7800" dirty="0" smtClean="0">
                <a:latin typeface="Arial Rounded MT Bold" pitchFamily="34" charset="0"/>
                <a:cs typeface="Aharoni" pitchFamily="2" charset="-79"/>
              </a:rPr>
              <a:t> GRAND</a:t>
            </a:r>
          </a:p>
          <a:p>
            <a:r>
              <a:rPr lang="en-US" sz="7800" dirty="0" smtClean="0">
                <a:latin typeface="Arial Rounded MT Bold" pitchFamily="34" charset="0"/>
                <a:cs typeface="Aharoni" pitchFamily="2" charset="-79"/>
              </a:rPr>
              <a:t> PETTY</a:t>
            </a:r>
          </a:p>
          <a:p>
            <a:endParaRPr lang="en-US" dirty="0">
              <a:latin typeface="Arial Rounded MT Bold" pitchFamily="34" charset="0"/>
              <a:cs typeface="Aharoni" pitchFamily="2" charset="-79"/>
            </a:endParaRPr>
          </a:p>
        </p:txBody>
      </p:sp>
      <p:pic>
        <p:nvPicPr>
          <p:cNvPr id="4" name="Picture 3" descr="156922616810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3429000"/>
            <a:ext cx="3581400" cy="31242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533400"/>
            <a:ext cx="7498080" cy="5715000"/>
          </a:xfrm>
        </p:spPr>
        <p:txBody>
          <a:bodyPr>
            <a:normAutofit fontScale="92500"/>
          </a:bodyPr>
          <a:lstStyle/>
          <a:p>
            <a:r>
              <a:rPr lang="en-US" b="1" dirty="0" smtClean="0"/>
              <a:t>SYSTEMATIC -  </a:t>
            </a:r>
            <a:r>
              <a:rPr lang="en-US" dirty="0" smtClean="0"/>
              <a:t>Permeate an entire government or ministry. E.g. – DDA&amp;MCD.</a:t>
            </a:r>
          </a:p>
          <a:p>
            <a:r>
              <a:rPr lang="en-US" b="1" dirty="0" smtClean="0"/>
              <a:t>INDIVIDUAL</a:t>
            </a:r>
            <a:r>
              <a:rPr lang="en-US" dirty="0" smtClean="0"/>
              <a:t> – Isolated and sporadic . E.g. – traffic constable &amp; sanitation inspector.</a:t>
            </a:r>
          </a:p>
          <a:p>
            <a:r>
              <a:rPr lang="en-US" b="1" dirty="0" smtClean="0"/>
              <a:t>GRAND </a:t>
            </a:r>
            <a:r>
              <a:rPr lang="en-US" dirty="0"/>
              <a:t> </a:t>
            </a:r>
            <a:r>
              <a:rPr lang="en-US" dirty="0" smtClean="0"/>
              <a:t>- Senior officials, major decisions or contracts , and the exchange of large sums of money and involves transnational.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PETTY</a:t>
            </a:r>
            <a:r>
              <a:rPr lang="en-US" dirty="0" smtClean="0"/>
              <a:t> – Low level officials, the provision of routine services and goods, small sums of money.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68962"/>
          </a:xfrm>
        </p:spPr>
        <p:txBody>
          <a:bodyPr>
            <a:normAutofit/>
          </a:bodyPr>
          <a:lstStyle/>
          <a:p>
            <a:r>
              <a:rPr lang="en-US" sz="6000" u="sng" dirty="0" smtClean="0">
                <a:latin typeface="Bell MT" pitchFamily="18" charset="0"/>
              </a:rPr>
              <a:t>WE  CAN  DIFFERENTIATE  CORRUPTION  IN  ANOTHER  SEVEN  GROUPS </a:t>
            </a:r>
            <a:endParaRPr lang="en-US" sz="6000" u="sng" dirty="0">
              <a:latin typeface="Bell MT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381000"/>
            <a:ext cx="4895088" cy="5867400"/>
          </a:xfrm>
        </p:spPr>
        <p:txBody>
          <a:bodyPr>
            <a:normAutofit fontScale="25000" lnSpcReduction="20000"/>
          </a:bodyPr>
          <a:lstStyle/>
          <a:p>
            <a:r>
              <a:rPr lang="en-US" sz="16000" b="1" dirty="0" smtClean="0"/>
              <a:t>AUTOGENIC</a:t>
            </a:r>
            <a:r>
              <a:rPr lang="en-US" sz="16000" dirty="0" smtClean="0"/>
              <a:t> :- Self generating  and involves only perpetrator.</a:t>
            </a:r>
          </a:p>
          <a:p>
            <a:pPr>
              <a:buNone/>
            </a:pPr>
            <a:endParaRPr lang="en-US" sz="16000" dirty="0" smtClean="0"/>
          </a:p>
          <a:p>
            <a:r>
              <a:rPr lang="en-US" sz="16000" b="1" dirty="0" smtClean="0"/>
              <a:t>DEFENSIVE </a:t>
            </a:r>
            <a:r>
              <a:rPr lang="en-US" sz="16000" dirty="0" smtClean="0"/>
              <a:t>:- Compulsive in nature and victims pay bribes in self – defense. </a:t>
            </a:r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r>
              <a:rPr lang="en-US" sz="3600" dirty="0" smtClean="0"/>
              <a:t>;</a:t>
            </a:r>
            <a:endParaRPr lang="en-US" sz="3600" dirty="0"/>
          </a:p>
        </p:txBody>
      </p:sp>
      <p:pic>
        <p:nvPicPr>
          <p:cNvPr id="4" name="Picture 3" descr="156922618024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533400"/>
            <a:ext cx="3581400" cy="2743200"/>
          </a:xfrm>
          <a:prstGeom prst="rect">
            <a:avLst/>
          </a:prstGeom>
        </p:spPr>
      </p:pic>
      <p:pic>
        <p:nvPicPr>
          <p:cNvPr id="5" name="Picture 4" descr="156922613776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657600"/>
            <a:ext cx="3581400" cy="27432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194</TotalTime>
  <Words>468</Words>
  <Application>Microsoft Office PowerPoint</Application>
  <PresentationFormat>On-screen Show (4:3)</PresentationFormat>
  <Paragraphs>85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Solstice</vt:lpstr>
      <vt:lpstr>  CLASS – 2nd year BY – DR.SHAKUNTALA DULHANI</vt:lpstr>
      <vt:lpstr>CORRUPTION</vt:lpstr>
      <vt:lpstr>MORE  ABOUT CORRUPTION</vt:lpstr>
      <vt:lpstr>SOME  ILLUSTRATIONS</vt:lpstr>
      <vt:lpstr>Slide 5</vt:lpstr>
      <vt:lpstr>Slide 6</vt:lpstr>
      <vt:lpstr>Slide 7</vt:lpstr>
      <vt:lpstr>WE  CAN  DIFFERENTIATE  CORRUPTION  IN  ANOTHER  SEVEN  GROUPS </vt:lpstr>
      <vt:lpstr>Slide 9</vt:lpstr>
      <vt:lpstr>Slide 10</vt:lpstr>
      <vt:lpstr>CAUSES  OF  CORRUPTION</vt:lpstr>
      <vt:lpstr>Slide 12</vt:lpstr>
      <vt:lpstr>CAUSES  OF  CORRUPTION</vt:lpstr>
      <vt:lpstr>Slide 14</vt:lpstr>
      <vt:lpstr>CONSEQUENCES                  OF  CORRUPTION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</dc:creator>
  <cp:lastModifiedBy>a</cp:lastModifiedBy>
  <cp:revision>38</cp:revision>
  <dcterms:created xsi:type="dcterms:W3CDTF">2019-09-23T07:05:57Z</dcterms:created>
  <dcterms:modified xsi:type="dcterms:W3CDTF">2019-09-24T10:11:28Z</dcterms:modified>
</cp:coreProperties>
</file>