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C2866F30-69F9-425E-B6EC-85430827E009}"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2866F30-69F9-425E-B6EC-85430827E00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2866F30-69F9-425E-B6EC-85430827E00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2866F30-69F9-425E-B6EC-85430827E00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2866F30-69F9-425E-B6EC-85430827E009}"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2866F30-69F9-425E-B6EC-85430827E00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2866F30-69F9-425E-B6EC-85430827E00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2866F30-69F9-425E-B6EC-85430827E00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2866F30-69F9-425E-B6EC-85430827E009}"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2866F30-69F9-425E-B6EC-85430827E00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2A84164-B75B-4815-9091-28792E868DD2}" type="datetimeFigureOut">
              <a:rPr lang="en-US" smtClean="0"/>
              <a:t>9/26/2019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2866F30-69F9-425E-B6EC-85430827E009}"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2A84164-B75B-4815-9091-28792E868DD2}" type="datetimeFigureOut">
              <a:rPr lang="en-US" smtClean="0"/>
              <a:t>9/26/2019</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2866F30-69F9-425E-B6EC-85430827E009}"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5149626" cy="5745162"/>
          </a:xfrm>
        </p:spPr>
        <p:txBody>
          <a:bodyPr>
            <a:normAutofit fontScale="90000"/>
          </a:bodyPr>
          <a:lstStyle/>
          <a:p>
            <a:r>
              <a:rPr lang="en-US" sz="4800" b="1" i="1" u="sng" dirty="0" smtClean="0">
                <a:latin typeface="Calibri" pitchFamily="34" charset="0"/>
              </a:rPr>
              <a:t>Piaget’s Theory of cognitive </a:t>
            </a:r>
            <a:r>
              <a:rPr lang="en-US" sz="4800" b="1" i="1" dirty="0" smtClean="0">
                <a:latin typeface="Calibri" pitchFamily="34" charset="0"/>
              </a:rPr>
              <a:t>development</a:t>
            </a:r>
            <a:r>
              <a:rPr lang="en-US" sz="4800" i="1" dirty="0" smtClean="0">
                <a:latin typeface="Calibri" pitchFamily="34" charset="0"/>
              </a:rPr>
              <a:t/>
            </a:r>
            <a:br>
              <a:rPr lang="en-US" sz="4800" i="1" dirty="0" smtClean="0">
                <a:latin typeface="Calibri" pitchFamily="34" charset="0"/>
              </a:rPr>
            </a:br>
            <a:r>
              <a:rPr lang="en-US" sz="4800" i="1" dirty="0" smtClean="0">
                <a:latin typeface="Calibri" pitchFamily="34" charset="0"/>
              </a:rPr>
              <a:t>CLASS  - 3</a:t>
            </a:r>
            <a:r>
              <a:rPr lang="en-US" sz="4800" i="1" baseline="30000" dirty="0" smtClean="0">
                <a:latin typeface="Calibri" pitchFamily="34" charset="0"/>
              </a:rPr>
              <a:t>rd</a:t>
            </a:r>
            <a:r>
              <a:rPr lang="en-US" sz="4800" i="1" dirty="0" smtClean="0">
                <a:latin typeface="Calibri" pitchFamily="34" charset="0"/>
              </a:rPr>
              <a:t> YEAR</a:t>
            </a:r>
            <a:br>
              <a:rPr lang="en-US" sz="4800" i="1" dirty="0" smtClean="0">
                <a:latin typeface="Calibri" pitchFamily="34" charset="0"/>
              </a:rPr>
            </a:br>
            <a:r>
              <a:rPr lang="en-US" sz="4800" i="1" dirty="0" smtClean="0">
                <a:latin typeface="Calibri" pitchFamily="34" charset="0"/>
              </a:rPr>
              <a:t>BY- DR.Shakuntala </a:t>
            </a:r>
            <a:r>
              <a:rPr lang="en-US" sz="4800" i="1" dirty="0" err="1" smtClean="0">
                <a:latin typeface="Calibri" pitchFamily="34" charset="0"/>
              </a:rPr>
              <a:t>Dulhani</a:t>
            </a:r>
            <a:r>
              <a:rPr lang="en-US" sz="4800" i="1" dirty="0" smtClean="0">
                <a:latin typeface="Calibri" pitchFamily="34" charset="0"/>
              </a:rPr>
              <a:t/>
            </a:r>
            <a:br>
              <a:rPr lang="en-US" sz="4800" i="1" dirty="0" smtClean="0">
                <a:latin typeface="Calibri" pitchFamily="34" charset="0"/>
              </a:rPr>
            </a:br>
            <a:r>
              <a:rPr lang="en-US" sz="4800" i="1" dirty="0" smtClean="0">
                <a:latin typeface="Calibri" pitchFamily="34" charset="0"/>
              </a:rPr>
              <a:t/>
            </a:r>
            <a:br>
              <a:rPr lang="en-US" sz="4800" i="1" dirty="0" smtClean="0">
                <a:latin typeface="Calibri" pitchFamily="34" charset="0"/>
              </a:rPr>
            </a:br>
            <a:r>
              <a:rPr lang="en-US" sz="4800" i="1" dirty="0">
                <a:latin typeface="Calibri" pitchFamily="34" charset="0"/>
              </a:rPr>
              <a:t> </a:t>
            </a:r>
            <a:r>
              <a:rPr lang="en-US" sz="4800" i="1" dirty="0" smtClean="0">
                <a:latin typeface="Calibri" pitchFamily="34" charset="0"/>
              </a:rPr>
              <a:t>                     </a:t>
            </a:r>
            <a:endParaRPr lang="en-US" sz="4800"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8226" y="586468"/>
            <a:ext cx="3613374" cy="4976132"/>
          </a:xfrm>
          <a:prstGeom prst="rect">
            <a:avLst/>
          </a:prstGeom>
        </p:spPr>
      </p:pic>
    </p:spTree>
    <p:extLst>
      <p:ext uri="{BB962C8B-B14F-4D97-AF65-F5344CB8AC3E}">
        <p14:creationId xmlns:p14="http://schemas.microsoft.com/office/powerpoint/2010/main" val="4000610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i="1" dirty="0" smtClean="0">
                <a:latin typeface="Calibri" pitchFamily="34" charset="0"/>
              </a:rPr>
              <a:t>(3) Accommodation</a:t>
            </a:r>
            <a:endParaRPr lang="en-US" sz="4800" i="1" dirty="0">
              <a:latin typeface="Calibri" pitchFamily="34" charset="0"/>
            </a:endParaRPr>
          </a:p>
        </p:txBody>
      </p:sp>
      <p:sp>
        <p:nvSpPr>
          <p:cNvPr id="3" name="Content Placeholder 2"/>
          <p:cNvSpPr>
            <a:spLocks noGrp="1"/>
          </p:cNvSpPr>
          <p:nvPr>
            <p:ph idx="1"/>
          </p:nvPr>
        </p:nvSpPr>
        <p:spPr/>
        <p:txBody>
          <a:bodyPr/>
          <a:lstStyle/>
          <a:p>
            <a:r>
              <a:rPr lang="en-US" i="1" dirty="0" smtClean="0">
                <a:latin typeface="Calibri" pitchFamily="34" charset="0"/>
              </a:rPr>
              <a:t>This happens when the existing schema (knowledge) does not work and needs to be changed to deal with a new object or situation. In Accommodation, the schema is altered: a new schema may be developed.</a:t>
            </a:r>
            <a:endParaRPr lang="en-US"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4343400"/>
            <a:ext cx="7543800" cy="2438400"/>
          </a:xfrm>
          <a:prstGeom prst="rect">
            <a:avLst/>
          </a:prstGeom>
        </p:spPr>
      </p:pic>
    </p:spTree>
    <p:extLst>
      <p:ext uri="{BB962C8B-B14F-4D97-AF65-F5344CB8AC3E}">
        <p14:creationId xmlns:p14="http://schemas.microsoft.com/office/powerpoint/2010/main" val="42332513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i="1" dirty="0" smtClean="0">
                <a:latin typeface="Calibri" pitchFamily="34" charset="0"/>
              </a:rPr>
              <a:t>(4)Equilibration</a:t>
            </a:r>
            <a:endParaRPr lang="en-US" sz="4800" i="1" dirty="0">
              <a:latin typeface="Calibri" pitchFamily="34" charset="0"/>
            </a:endParaRPr>
          </a:p>
        </p:txBody>
      </p:sp>
      <p:sp>
        <p:nvSpPr>
          <p:cNvPr id="3" name="Content Placeholder 2"/>
          <p:cNvSpPr>
            <a:spLocks noGrp="1"/>
          </p:cNvSpPr>
          <p:nvPr>
            <p:ph idx="1"/>
          </p:nvPr>
        </p:nvSpPr>
        <p:spPr>
          <a:xfrm>
            <a:off x="1143000" y="1295400"/>
            <a:ext cx="7772400" cy="2743200"/>
          </a:xfrm>
        </p:spPr>
        <p:txBody>
          <a:bodyPr>
            <a:normAutofit fontScale="70000" lnSpcReduction="20000"/>
          </a:bodyPr>
          <a:lstStyle/>
          <a:p>
            <a:r>
              <a:rPr lang="en-US" i="1" dirty="0" smtClean="0">
                <a:latin typeface="Calibri" pitchFamily="34" charset="0"/>
              </a:rPr>
              <a:t>Piaget believed that cognitive development did not progress at a steady rate, but rather in leaps and bounds. Equilibration occurs when a child’s schema’s can deal with most new information through assimilation. As a child progresses through the stages of cognitive development, it is important to maintain a balance between applying previous knowledge(assimilation) and changing behavior to account for new knowledge(accommodation). Equilibration helps explain how children are able to move from one stage thought to the next.</a:t>
            </a:r>
            <a:endParaRPr lang="en-US" i="1" dirty="0">
              <a:latin typeface="Calibri"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886200"/>
            <a:ext cx="7696200" cy="2743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17748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i="1" dirty="0" smtClean="0">
                <a:latin typeface="Calibri" pitchFamily="34" charset="0"/>
              </a:rPr>
              <a:t>The Four Stages of Development</a:t>
            </a:r>
            <a:endParaRPr lang="en-US" sz="4800" i="1" dirty="0">
              <a:latin typeface="Calibri"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1371600"/>
            <a:ext cx="5257800" cy="22098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3657600"/>
            <a:ext cx="5562600" cy="3200400"/>
          </a:xfrm>
          <a:prstGeom prst="rect">
            <a:avLst/>
          </a:prstGeom>
        </p:spPr>
      </p:pic>
    </p:spTree>
    <p:extLst>
      <p:ext uri="{BB962C8B-B14F-4D97-AF65-F5344CB8AC3E}">
        <p14:creationId xmlns:p14="http://schemas.microsoft.com/office/powerpoint/2010/main" val="21490248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927"/>
            <a:ext cx="7498080" cy="1143000"/>
          </a:xfrm>
        </p:spPr>
        <p:txBody>
          <a:bodyPr>
            <a:normAutofit fontScale="90000"/>
          </a:bodyPr>
          <a:lstStyle/>
          <a:p>
            <a:r>
              <a:rPr lang="en-US" i="1" dirty="0" smtClean="0">
                <a:latin typeface="Calibri" pitchFamily="34" charset="0"/>
              </a:rPr>
              <a:t>(1) The Sensorimotor Stage</a:t>
            </a:r>
            <a:br>
              <a:rPr lang="en-US" i="1" dirty="0" smtClean="0">
                <a:latin typeface="Calibri" pitchFamily="34" charset="0"/>
              </a:rPr>
            </a:br>
            <a:r>
              <a:rPr lang="en-US" i="1" dirty="0">
                <a:latin typeface="Calibri" pitchFamily="34" charset="0"/>
              </a:rPr>
              <a:t> </a:t>
            </a:r>
            <a:r>
              <a:rPr lang="en-US" i="1" dirty="0" smtClean="0">
                <a:latin typeface="Calibri" pitchFamily="34" charset="0"/>
              </a:rPr>
              <a:t>            (Birth-2 years)</a:t>
            </a:r>
            <a:endParaRPr lang="en-US" i="1" dirty="0">
              <a:latin typeface="Calibri" pitchFamily="34" charset="0"/>
            </a:endParaRPr>
          </a:p>
        </p:txBody>
      </p:sp>
      <p:sp>
        <p:nvSpPr>
          <p:cNvPr id="3" name="Content Placeholder 2"/>
          <p:cNvSpPr>
            <a:spLocks noGrp="1"/>
          </p:cNvSpPr>
          <p:nvPr>
            <p:ph idx="1"/>
          </p:nvPr>
        </p:nvSpPr>
        <p:spPr>
          <a:xfrm>
            <a:off x="1143000" y="1143000"/>
            <a:ext cx="7772400" cy="3419475"/>
          </a:xfrm>
        </p:spPr>
        <p:txBody>
          <a:bodyPr>
            <a:normAutofit fontScale="85000" lnSpcReduction="20000"/>
          </a:bodyPr>
          <a:lstStyle/>
          <a:p>
            <a:r>
              <a:rPr lang="en-US" i="1" dirty="0" smtClean="0">
                <a:latin typeface="Calibri" pitchFamily="34" charset="0"/>
              </a:rPr>
              <a:t>Infants construct an understanding of the world by coordinating sensory experiences (seeing, hearing) with motor actions (reaching, touching).</a:t>
            </a:r>
          </a:p>
          <a:p>
            <a:r>
              <a:rPr lang="en-US" i="1" dirty="0" smtClean="0">
                <a:latin typeface="Calibri" pitchFamily="34" charset="0"/>
              </a:rPr>
              <a:t>Develop Object Permanence (memory)- Realize that objects exist even if they are out of sight.</a:t>
            </a:r>
          </a:p>
          <a:p>
            <a:r>
              <a:rPr lang="en-US" i="1" dirty="0" smtClean="0">
                <a:latin typeface="Calibri" pitchFamily="34" charset="0"/>
              </a:rPr>
              <a:t>Infants progress from reflexive, instinctual actions at birth beginning of problem solving(intellectual) and symbolic abilities (language) toward the end of this stage.</a:t>
            </a:r>
            <a:endParaRPr lang="en-US"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2982" y="4419600"/>
            <a:ext cx="5257800" cy="2362201"/>
          </a:xfrm>
          <a:prstGeom prst="rect">
            <a:avLst/>
          </a:prstGeom>
        </p:spPr>
      </p:pic>
    </p:spTree>
    <p:extLst>
      <p:ext uri="{BB962C8B-B14F-4D97-AF65-F5344CB8AC3E}">
        <p14:creationId xmlns:p14="http://schemas.microsoft.com/office/powerpoint/2010/main" val="30237344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i="1" dirty="0" smtClean="0">
                <a:latin typeface="Calibri" pitchFamily="34" charset="0"/>
              </a:rPr>
              <a:t>(2) Preoperational Stage</a:t>
            </a:r>
            <a:br>
              <a:rPr lang="en-US" sz="4800" i="1" dirty="0" smtClean="0">
                <a:latin typeface="Calibri" pitchFamily="34" charset="0"/>
              </a:rPr>
            </a:br>
            <a:r>
              <a:rPr lang="en-US" sz="4800" i="1" dirty="0">
                <a:latin typeface="Calibri" pitchFamily="34" charset="0"/>
              </a:rPr>
              <a:t> </a:t>
            </a:r>
            <a:r>
              <a:rPr lang="en-US" sz="4800" i="1" dirty="0" smtClean="0">
                <a:latin typeface="Calibri" pitchFamily="34" charset="0"/>
              </a:rPr>
              <a:t>           (2-7 years)</a:t>
            </a:r>
            <a:endParaRPr lang="en-US" sz="4800" i="1" dirty="0">
              <a:latin typeface="Calibri" pitchFamily="34" charset="0"/>
            </a:endParaRPr>
          </a:p>
        </p:txBody>
      </p:sp>
      <p:sp>
        <p:nvSpPr>
          <p:cNvPr id="3" name="Content Placeholder 2"/>
          <p:cNvSpPr>
            <a:spLocks noGrp="1"/>
          </p:cNvSpPr>
          <p:nvPr>
            <p:ph idx="1"/>
          </p:nvPr>
        </p:nvSpPr>
        <p:spPr/>
        <p:txBody>
          <a:bodyPr>
            <a:normAutofit/>
          </a:bodyPr>
          <a:lstStyle/>
          <a:p>
            <a:r>
              <a:rPr lang="en-US" sz="2400" i="1" dirty="0" smtClean="0">
                <a:latin typeface="Calibri" pitchFamily="34" charset="0"/>
              </a:rPr>
              <a:t>The stage begins when the child starts to use symbols and language. This is a period  of developing language and concepts. So, the child is capable of more complex mental representations(i.e. words and images). He  is still unable to use ‘operations’. i.e. logical mental rules. </a:t>
            </a:r>
            <a:r>
              <a:rPr lang="en-US" sz="2400" i="1" dirty="0">
                <a:latin typeface="Calibri" pitchFamily="34" charset="0"/>
              </a:rPr>
              <a:t>S</a:t>
            </a:r>
            <a:r>
              <a:rPr lang="en-US" sz="2400" i="1" dirty="0" smtClean="0">
                <a:latin typeface="Calibri" pitchFamily="34" charset="0"/>
              </a:rPr>
              <a:t>uch as rules of arithmetic. </a:t>
            </a:r>
          </a:p>
          <a:p>
            <a:r>
              <a:rPr lang="en-US" sz="2400" i="1" dirty="0" smtClean="0">
                <a:latin typeface="Calibri" pitchFamily="34" charset="0"/>
              </a:rPr>
              <a:t> </a:t>
            </a:r>
            <a:endParaRPr lang="en-US" sz="2400"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3886200"/>
            <a:ext cx="3200400" cy="229552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400" y="3733800"/>
            <a:ext cx="2514600" cy="2817667"/>
          </a:xfrm>
          <a:prstGeom prst="rect">
            <a:avLst/>
          </a:prstGeom>
        </p:spPr>
      </p:pic>
    </p:spTree>
    <p:extLst>
      <p:ext uri="{BB962C8B-B14F-4D97-AF65-F5344CB8AC3E}">
        <p14:creationId xmlns:p14="http://schemas.microsoft.com/office/powerpoint/2010/main" val="35787099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i="1" dirty="0" smtClean="0">
                <a:latin typeface="Calibri" pitchFamily="34" charset="0"/>
              </a:rPr>
              <a:t>(3) Concrete Operational Stage</a:t>
            </a:r>
            <a:br>
              <a:rPr lang="en-US" sz="4800" i="1" dirty="0" smtClean="0">
                <a:latin typeface="Calibri" pitchFamily="34" charset="0"/>
              </a:rPr>
            </a:br>
            <a:r>
              <a:rPr lang="en-US" sz="4800" i="1" dirty="0">
                <a:latin typeface="Calibri" pitchFamily="34" charset="0"/>
              </a:rPr>
              <a:t> </a:t>
            </a:r>
            <a:r>
              <a:rPr lang="en-US" sz="4800" i="1" dirty="0" smtClean="0">
                <a:latin typeface="Calibri" pitchFamily="34" charset="0"/>
              </a:rPr>
              <a:t>              (7-12 years)</a:t>
            </a:r>
            <a:endParaRPr lang="en-US" sz="4800" i="1" dirty="0">
              <a:latin typeface="Calibri" pitchFamily="34" charset="0"/>
            </a:endParaRPr>
          </a:p>
        </p:txBody>
      </p:sp>
      <p:sp>
        <p:nvSpPr>
          <p:cNvPr id="3" name="Content Placeholder 2"/>
          <p:cNvSpPr>
            <a:spLocks noGrp="1"/>
          </p:cNvSpPr>
          <p:nvPr>
            <p:ph idx="1"/>
          </p:nvPr>
        </p:nvSpPr>
        <p:spPr>
          <a:xfrm>
            <a:off x="1143000" y="1447800"/>
            <a:ext cx="7498080" cy="3733800"/>
          </a:xfrm>
        </p:spPr>
        <p:txBody>
          <a:bodyPr>
            <a:normAutofit lnSpcReduction="10000"/>
          </a:bodyPr>
          <a:lstStyle/>
          <a:p>
            <a:pPr marL="82296" indent="0">
              <a:buNone/>
            </a:pPr>
            <a:r>
              <a:rPr lang="en-US" sz="2400" i="1" dirty="0" smtClean="0">
                <a:latin typeface="Calibri" pitchFamily="34" charset="0"/>
              </a:rPr>
              <a:t>The concrete operational stage is characterized by the appropriate use of logic. Important processes during this stage are:</a:t>
            </a:r>
          </a:p>
          <a:p>
            <a:pPr marL="82296" indent="0">
              <a:buNone/>
            </a:pPr>
            <a:r>
              <a:rPr lang="en-US" sz="2400" i="1" dirty="0" smtClean="0">
                <a:latin typeface="Calibri" pitchFamily="34" charset="0"/>
              </a:rPr>
              <a:t>   (i) </a:t>
            </a:r>
            <a:r>
              <a:rPr lang="en-US" sz="2400" i="1" dirty="0" err="1" smtClean="0">
                <a:latin typeface="Calibri" pitchFamily="34" charset="0"/>
              </a:rPr>
              <a:t>Seriation</a:t>
            </a:r>
            <a:r>
              <a:rPr lang="en-US" sz="2400" i="1" dirty="0" smtClean="0">
                <a:latin typeface="Calibri" pitchFamily="34" charset="0"/>
              </a:rPr>
              <a:t>: The ability to sort objects in order according to size, shape, or any other characteristic.</a:t>
            </a:r>
          </a:p>
          <a:p>
            <a:pPr marL="82296" indent="0">
              <a:buNone/>
            </a:pPr>
            <a:r>
              <a:rPr lang="en-US" sz="2400" i="1" dirty="0">
                <a:latin typeface="Calibri" pitchFamily="34" charset="0"/>
              </a:rPr>
              <a:t> </a:t>
            </a:r>
            <a:r>
              <a:rPr lang="en-US" sz="2400" i="1" dirty="0" smtClean="0">
                <a:latin typeface="Calibri" pitchFamily="34" charset="0"/>
              </a:rPr>
              <a:t> (ii) Transitivity: The ability to recognize logical relationships among elements in a serial order</a:t>
            </a:r>
          </a:p>
          <a:p>
            <a:pPr marL="82296" indent="0">
              <a:buNone/>
            </a:pPr>
            <a:r>
              <a:rPr lang="en-US" sz="2400" i="1" dirty="0" smtClean="0">
                <a:latin typeface="Calibri" pitchFamily="34" charset="0"/>
              </a:rPr>
              <a:t>(iii) Classification: The ability to group objects on the basis of common features. The child also begins to get the idea that one set can include another.</a:t>
            </a:r>
            <a:endParaRPr lang="en-US" sz="2400"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2600" y="4876800"/>
            <a:ext cx="3200400" cy="1866900"/>
          </a:xfrm>
          <a:prstGeom prst="rect">
            <a:avLst/>
          </a:prstGeom>
        </p:spPr>
      </p:pic>
    </p:spTree>
    <p:extLst>
      <p:ext uri="{BB962C8B-B14F-4D97-AF65-F5344CB8AC3E}">
        <p14:creationId xmlns:p14="http://schemas.microsoft.com/office/powerpoint/2010/main" val="40047729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228600"/>
            <a:ext cx="7793182" cy="4038600"/>
          </a:xfrm>
        </p:spPr>
        <p:txBody>
          <a:bodyPr>
            <a:normAutofit lnSpcReduction="10000"/>
          </a:bodyPr>
          <a:lstStyle/>
          <a:p>
            <a:pPr marL="82296" indent="0">
              <a:buNone/>
            </a:pPr>
            <a:r>
              <a:rPr lang="en-US" sz="2400" i="1" dirty="0" smtClean="0">
                <a:latin typeface="Calibri" pitchFamily="34" charset="0"/>
              </a:rPr>
              <a:t>(iv) </a:t>
            </a:r>
            <a:r>
              <a:rPr lang="en-US" sz="2400" i="1" dirty="0" err="1" smtClean="0">
                <a:latin typeface="Calibri" pitchFamily="34" charset="0"/>
              </a:rPr>
              <a:t>Decentring</a:t>
            </a:r>
            <a:r>
              <a:rPr lang="en-US" sz="2400" i="1" dirty="0" smtClean="0">
                <a:latin typeface="Calibri" pitchFamily="34" charset="0"/>
              </a:rPr>
              <a:t>: The ability to take multiple aspects of a situation into account</a:t>
            </a:r>
          </a:p>
          <a:p>
            <a:pPr marL="82296" indent="0">
              <a:buNone/>
            </a:pPr>
            <a:r>
              <a:rPr lang="en-US" sz="2400" i="1" dirty="0" smtClean="0">
                <a:latin typeface="Calibri" pitchFamily="34" charset="0"/>
              </a:rPr>
              <a:t>(v) Reversibility: The child understands that numbers or objects can be changed, then returned to their original state</a:t>
            </a:r>
          </a:p>
          <a:p>
            <a:pPr marL="82296" indent="0">
              <a:buNone/>
            </a:pPr>
            <a:r>
              <a:rPr lang="en-US" sz="2400" i="1" dirty="0" smtClean="0">
                <a:latin typeface="Calibri" pitchFamily="34" charset="0"/>
              </a:rPr>
              <a:t>(vi) Conservation: Understanding that the quality, length or number of items is unrelated to the arrangement or appearance of the object or item</a:t>
            </a:r>
          </a:p>
          <a:p>
            <a:pPr marL="82296" indent="0">
              <a:buNone/>
            </a:pPr>
            <a:r>
              <a:rPr lang="en-US" sz="2400" i="1" dirty="0" smtClean="0">
                <a:latin typeface="Calibri" pitchFamily="34" charset="0"/>
              </a:rPr>
              <a:t>(vii) Elimination of Egocentrism: The ability to view things from another’s perspective.</a:t>
            </a:r>
          </a:p>
          <a:p>
            <a:pPr marL="82296" indent="0">
              <a:buNone/>
            </a:pPr>
            <a:r>
              <a:rPr lang="en-US" sz="2400" i="1" dirty="0" smtClean="0">
                <a:latin typeface="Calibri" pitchFamily="34" charset="0"/>
              </a:rPr>
              <a:t>(viii) The child </a:t>
            </a:r>
            <a:r>
              <a:rPr lang="en-US" sz="2400" i="1" u="sng" dirty="0" smtClean="0">
                <a:latin typeface="Calibri" pitchFamily="34" charset="0"/>
              </a:rPr>
              <a:t>performs operations</a:t>
            </a:r>
            <a:r>
              <a:rPr lang="en-US" sz="2400" i="1" dirty="0" smtClean="0">
                <a:latin typeface="Calibri" pitchFamily="34" charset="0"/>
              </a:rPr>
              <a:t>: combining, separating, multiplying, repeating, dividing etc.</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1" y="4267200"/>
            <a:ext cx="4419600" cy="2514600"/>
          </a:xfrm>
          <a:prstGeom prst="rect">
            <a:avLst/>
          </a:prstGeom>
        </p:spPr>
      </p:pic>
    </p:spTree>
    <p:extLst>
      <p:ext uri="{BB962C8B-B14F-4D97-AF65-F5344CB8AC3E}">
        <p14:creationId xmlns:p14="http://schemas.microsoft.com/office/powerpoint/2010/main" val="39894962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i="1" dirty="0" smtClean="0">
                <a:latin typeface="Calibri" pitchFamily="34" charset="0"/>
              </a:rPr>
              <a:t>(4) Formal Operational Stage</a:t>
            </a:r>
            <a:br>
              <a:rPr lang="en-US" sz="4800" i="1" dirty="0" smtClean="0">
                <a:latin typeface="Calibri" pitchFamily="34" charset="0"/>
              </a:rPr>
            </a:br>
            <a:r>
              <a:rPr lang="en-US" sz="4800" i="1" dirty="0">
                <a:latin typeface="Calibri" pitchFamily="34" charset="0"/>
              </a:rPr>
              <a:t> </a:t>
            </a:r>
            <a:r>
              <a:rPr lang="en-US" sz="4800" i="1" dirty="0" smtClean="0">
                <a:latin typeface="Calibri" pitchFamily="34" charset="0"/>
              </a:rPr>
              <a:t>           (12 years &amp; above)</a:t>
            </a:r>
            <a:endParaRPr lang="en-US" sz="4800" i="1" dirty="0">
              <a:latin typeface="Calibri" pitchFamily="34" charset="0"/>
            </a:endParaRPr>
          </a:p>
        </p:txBody>
      </p:sp>
      <p:sp>
        <p:nvSpPr>
          <p:cNvPr id="3" name="Content Placeholder 2"/>
          <p:cNvSpPr>
            <a:spLocks noGrp="1"/>
          </p:cNvSpPr>
          <p:nvPr>
            <p:ph idx="1"/>
          </p:nvPr>
        </p:nvSpPr>
        <p:spPr>
          <a:xfrm>
            <a:off x="1066800" y="1447800"/>
            <a:ext cx="7391400" cy="3429000"/>
          </a:xfrm>
        </p:spPr>
        <p:txBody>
          <a:bodyPr>
            <a:normAutofit fontScale="62500" lnSpcReduction="20000"/>
          </a:bodyPr>
          <a:lstStyle/>
          <a:p>
            <a:r>
              <a:rPr lang="en-US" i="1" dirty="0" smtClean="0">
                <a:latin typeface="Calibri" pitchFamily="34" charset="0"/>
              </a:rPr>
              <a:t>The thought becomes increasingly flexible and abstract, i.e. can carry out systematic experiments.</a:t>
            </a:r>
          </a:p>
          <a:p>
            <a:r>
              <a:rPr lang="en-US" i="1" dirty="0" smtClean="0">
                <a:latin typeface="Calibri" pitchFamily="34" charset="0"/>
              </a:rPr>
              <a:t>The ability to systematically solve a problem in a logical and methodological way.</a:t>
            </a:r>
          </a:p>
          <a:p>
            <a:r>
              <a:rPr lang="en-US" i="1" dirty="0" smtClean="0">
                <a:latin typeface="Calibri" pitchFamily="34" charset="0"/>
              </a:rPr>
              <a:t>Understands that nothing is absolute; everything is relative.</a:t>
            </a:r>
          </a:p>
          <a:p>
            <a:r>
              <a:rPr lang="en-US" i="1" dirty="0" smtClean="0">
                <a:latin typeface="Calibri" pitchFamily="34" charset="0"/>
              </a:rPr>
              <a:t>Develops skills such as logical thought, deductive reasoning as well as inductive reasoning and systematic planning etc.</a:t>
            </a:r>
          </a:p>
          <a:p>
            <a:r>
              <a:rPr lang="en-US" i="1" dirty="0" smtClean="0">
                <a:latin typeface="Calibri" pitchFamily="34" charset="0"/>
              </a:rPr>
              <a:t>Understands that the rules of any game or social systems are developed by a man by mutual agreement and hence could be changed or modified.</a:t>
            </a:r>
          </a:p>
          <a:p>
            <a:r>
              <a:rPr lang="en-US" i="1" dirty="0" smtClean="0">
                <a:latin typeface="Calibri" pitchFamily="34" charset="0"/>
              </a:rPr>
              <a:t>The child’s way of thinking is at it’s most advanced, although the knowledge it has to work with, will change</a:t>
            </a:r>
            <a:endParaRPr lang="en-US"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4876800"/>
            <a:ext cx="3581400" cy="1828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601" y="4876800"/>
            <a:ext cx="3429000" cy="1828800"/>
          </a:xfrm>
          <a:prstGeom prst="rect">
            <a:avLst/>
          </a:prstGeom>
        </p:spPr>
      </p:pic>
    </p:spTree>
    <p:extLst>
      <p:ext uri="{BB962C8B-B14F-4D97-AF65-F5344CB8AC3E}">
        <p14:creationId xmlns:p14="http://schemas.microsoft.com/office/powerpoint/2010/main" val="23902312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3048000"/>
            <a:ext cx="7498080" cy="1447800"/>
          </a:xfrm>
        </p:spPr>
        <p:txBody>
          <a:bodyPr>
            <a:normAutofit/>
          </a:bodyPr>
          <a:lstStyle/>
          <a:p>
            <a:pPr marL="82296" indent="0">
              <a:buNone/>
            </a:pPr>
            <a:r>
              <a:rPr lang="en-US" sz="4800" i="1" dirty="0" smtClean="0">
                <a:latin typeface="Calibri" pitchFamily="34" charset="0"/>
              </a:rPr>
              <a:t>                 The End…</a:t>
            </a:r>
            <a:endParaRPr lang="en-US" sz="4800" i="1" dirty="0">
              <a:latin typeface="Calibri" pitchFamily="34" charset="0"/>
            </a:endParaRPr>
          </a:p>
        </p:txBody>
      </p:sp>
    </p:spTree>
    <p:extLst>
      <p:ext uri="{BB962C8B-B14F-4D97-AF65-F5344CB8AC3E}">
        <p14:creationId xmlns:p14="http://schemas.microsoft.com/office/powerpoint/2010/main" val="2435958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5791200" cy="6858000"/>
          </a:xfrm>
        </p:spPr>
        <p:txBody>
          <a:bodyPr>
            <a:normAutofit fontScale="90000"/>
          </a:bodyPr>
          <a:lstStyle/>
          <a:p>
            <a:r>
              <a:rPr lang="en-US" sz="4800" i="1" dirty="0" smtClean="0">
                <a:latin typeface="Calibri" pitchFamily="34" charset="0"/>
              </a:rPr>
              <a:t>Jean Piaget(1869-1980): History</a:t>
            </a:r>
            <a:br>
              <a:rPr lang="en-US" sz="4800" i="1" dirty="0" smtClean="0">
                <a:latin typeface="Calibri" pitchFamily="34" charset="0"/>
              </a:rPr>
            </a:br>
            <a:r>
              <a:rPr lang="en-US" sz="3200" i="1" dirty="0" smtClean="0">
                <a:latin typeface="Calibri" pitchFamily="34" charset="0"/>
              </a:rPr>
              <a:t>BORN: August 9. 1869, Switzerland</a:t>
            </a:r>
            <a:br>
              <a:rPr lang="en-US" sz="3200" i="1" dirty="0" smtClean="0">
                <a:latin typeface="Calibri" pitchFamily="34" charset="0"/>
              </a:rPr>
            </a:br>
            <a:r>
              <a:rPr lang="en-US" sz="3200" i="1" dirty="0" smtClean="0">
                <a:latin typeface="Calibri" pitchFamily="34" charset="0"/>
              </a:rPr>
              <a:t>DIED: September 16, 1980(Age 84)</a:t>
            </a:r>
            <a:br>
              <a:rPr lang="en-US" sz="3200" i="1" dirty="0" smtClean="0">
                <a:latin typeface="Calibri" pitchFamily="34" charset="0"/>
              </a:rPr>
            </a:br>
            <a:r>
              <a:rPr lang="en-US" sz="3200" i="1" dirty="0" smtClean="0">
                <a:latin typeface="Calibri" pitchFamily="34" charset="0"/>
              </a:rPr>
              <a:t>PARENTS: Eldest son of Arthur Piaget and Rebecca Jackson.</a:t>
            </a:r>
            <a:br>
              <a:rPr lang="en-US" sz="3200" i="1" dirty="0" smtClean="0">
                <a:latin typeface="Calibri" pitchFamily="34" charset="0"/>
              </a:rPr>
            </a:br>
            <a:r>
              <a:rPr lang="en-US" sz="3200" i="1" dirty="0" smtClean="0">
                <a:latin typeface="Calibri" pitchFamily="34" charset="0"/>
              </a:rPr>
              <a:t>EDUCATION: Received Ph.D. from University of Neuchatel in 1918.</a:t>
            </a:r>
            <a:br>
              <a:rPr lang="en-US" sz="3200" i="1" dirty="0" smtClean="0">
                <a:latin typeface="Calibri" pitchFamily="34" charset="0"/>
              </a:rPr>
            </a:br>
            <a:r>
              <a:rPr lang="en-US" sz="3200" i="1" dirty="0" smtClean="0">
                <a:latin typeface="Calibri" pitchFamily="34" charset="0"/>
              </a:rPr>
              <a:t>WIFE: Married to Valentine </a:t>
            </a:r>
            <a:r>
              <a:rPr lang="en-US" sz="3200" i="1" dirty="0" err="1" smtClean="0">
                <a:latin typeface="Calibri" pitchFamily="34" charset="0"/>
              </a:rPr>
              <a:t>Chatenay</a:t>
            </a:r>
            <a:r>
              <a:rPr lang="en-US" sz="3200" i="1" dirty="0" smtClean="0">
                <a:latin typeface="Calibri" pitchFamily="34" charset="0"/>
              </a:rPr>
              <a:t> in 1923.</a:t>
            </a:r>
            <a:br>
              <a:rPr lang="en-US" sz="3200" i="1" dirty="0" smtClean="0">
                <a:latin typeface="Calibri" pitchFamily="34" charset="0"/>
              </a:rPr>
            </a:br>
            <a:r>
              <a:rPr lang="en-US" sz="3200" i="1" dirty="0" smtClean="0">
                <a:latin typeface="Calibri" pitchFamily="34" charset="0"/>
              </a:rPr>
              <a:t>CHILDREN: 3 children namely Jacqueline, </a:t>
            </a:r>
            <a:r>
              <a:rPr lang="en-US" sz="3200" i="1" dirty="0" err="1" smtClean="0">
                <a:latin typeface="Calibri" pitchFamily="34" charset="0"/>
              </a:rPr>
              <a:t>Lucienne</a:t>
            </a:r>
            <a:r>
              <a:rPr lang="en-US" sz="3200" i="1" dirty="0" smtClean="0">
                <a:latin typeface="Calibri" pitchFamily="34" charset="0"/>
              </a:rPr>
              <a:t> and Laurent whose intellectual development from infancy to language was studied by Piaget.</a:t>
            </a:r>
            <a:endParaRPr lang="en-US" sz="4800"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200" y="175758"/>
            <a:ext cx="2819401" cy="271984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3124200"/>
            <a:ext cx="3048001" cy="3124200"/>
          </a:xfrm>
          <a:prstGeom prst="rect">
            <a:avLst/>
          </a:prstGeom>
        </p:spPr>
      </p:pic>
    </p:spTree>
    <p:extLst>
      <p:ext uri="{BB962C8B-B14F-4D97-AF65-F5344CB8AC3E}">
        <p14:creationId xmlns:p14="http://schemas.microsoft.com/office/powerpoint/2010/main" val="13099547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6400800"/>
          </a:xfrm>
        </p:spPr>
        <p:txBody>
          <a:bodyPr>
            <a:normAutofit/>
          </a:bodyPr>
          <a:lstStyle/>
          <a:p>
            <a:r>
              <a:rPr lang="en-US" sz="4800" i="1" dirty="0">
                <a:latin typeface="Calibri" pitchFamily="34" charset="0"/>
              </a:rPr>
              <a:t> </a:t>
            </a:r>
            <a:r>
              <a:rPr lang="en-US" sz="4800" i="1" dirty="0" smtClean="0">
                <a:latin typeface="Calibri" pitchFamily="34" charset="0"/>
              </a:rPr>
              <a:t>                 Introduction</a:t>
            </a:r>
            <a:br>
              <a:rPr lang="en-US" sz="4800" i="1" dirty="0" smtClean="0">
                <a:latin typeface="Calibri" pitchFamily="34" charset="0"/>
              </a:rPr>
            </a:br>
            <a:r>
              <a:rPr lang="en-US" sz="2400" i="1" dirty="0" smtClean="0">
                <a:latin typeface="Calibri" pitchFamily="34" charset="0"/>
              </a:rPr>
              <a:t>(1)Jean Piaget(1869-1980) was one of the 20</a:t>
            </a:r>
            <a:r>
              <a:rPr lang="en-US" sz="2400" i="1" baseline="30000" dirty="0" smtClean="0">
                <a:latin typeface="Calibri" pitchFamily="34" charset="0"/>
              </a:rPr>
              <a:t>th</a:t>
            </a:r>
            <a:r>
              <a:rPr lang="en-US" sz="2400" i="1" dirty="0" smtClean="0">
                <a:latin typeface="Calibri" pitchFamily="34" charset="0"/>
              </a:rPr>
              <a:t> century’s most influential researchers in the area of development of psychology.</a:t>
            </a:r>
            <a:br>
              <a:rPr lang="en-US" sz="2400" i="1" dirty="0" smtClean="0">
                <a:latin typeface="Calibri" pitchFamily="34" charset="0"/>
              </a:rPr>
            </a:br>
            <a:r>
              <a:rPr lang="en-US" sz="2400" i="1" dirty="0" smtClean="0">
                <a:latin typeface="Calibri" pitchFamily="34" charset="0"/>
              </a:rPr>
              <a:t>(2)He was originally trained in the areas of biology and philosophy and considered himself a ‘ Genetic Epistemologist’</a:t>
            </a:r>
            <a:br>
              <a:rPr lang="en-US" sz="2400" i="1" dirty="0" smtClean="0">
                <a:latin typeface="Calibri" pitchFamily="34" charset="0"/>
              </a:rPr>
            </a:br>
            <a:r>
              <a:rPr lang="en-US" sz="2400" i="1" dirty="0" smtClean="0">
                <a:latin typeface="Calibri" pitchFamily="34" charset="0"/>
              </a:rPr>
              <a:t>(3)Piaget wanted to how children learned through their development in the study of knowledge.</a:t>
            </a:r>
            <a:br>
              <a:rPr lang="en-US" sz="2400" i="1" dirty="0" smtClean="0">
                <a:latin typeface="Calibri" pitchFamily="34" charset="0"/>
              </a:rPr>
            </a:br>
            <a:r>
              <a:rPr lang="en-US" sz="2400" i="1" dirty="0" smtClean="0">
                <a:latin typeface="Calibri" pitchFamily="34" charset="0"/>
              </a:rPr>
              <a:t>(4)He administered </a:t>
            </a:r>
            <a:r>
              <a:rPr lang="en-US" sz="2400" i="1" dirty="0" err="1" smtClean="0">
                <a:latin typeface="Calibri" pitchFamily="34" charset="0"/>
              </a:rPr>
              <a:t>Binet’s</a:t>
            </a:r>
            <a:r>
              <a:rPr lang="en-US" sz="2400" i="1" dirty="0" smtClean="0">
                <a:latin typeface="Calibri" pitchFamily="34" charset="0"/>
              </a:rPr>
              <a:t> IQ test in Paris and observed the children’s answers were qualitatively different</a:t>
            </a:r>
            <a:br>
              <a:rPr lang="en-US" sz="2400" i="1" dirty="0" smtClean="0">
                <a:latin typeface="Calibri" pitchFamily="34" charset="0"/>
              </a:rPr>
            </a:br>
            <a:r>
              <a:rPr lang="en-US" sz="2400" i="1" dirty="0" smtClean="0">
                <a:latin typeface="Calibri" pitchFamily="34" charset="0"/>
              </a:rPr>
              <a:t>(5)Piaget’s theory is based on the idea that developing child builds cognitive structures</a:t>
            </a:r>
            <a:br>
              <a:rPr lang="en-US" sz="2400" i="1" dirty="0" smtClean="0">
                <a:latin typeface="Calibri" pitchFamily="34" charset="0"/>
              </a:rPr>
            </a:br>
            <a:r>
              <a:rPr lang="en-US" sz="2400" i="1" dirty="0" smtClean="0">
                <a:latin typeface="Calibri" pitchFamily="34" charset="0"/>
              </a:rPr>
              <a:t>(6)He believes that the child’s cognitive structure increases with the development</a:t>
            </a:r>
            <a:br>
              <a:rPr lang="en-US" sz="2400" i="1" dirty="0" smtClean="0">
                <a:latin typeface="Calibri" pitchFamily="34" charset="0"/>
              </a:rPr>
            </a:br>
            <a:r>
              <a:rPr lang="en-US" sz="2400" i="1" dirty="0" smtClean="0">
                <a:latin typeface="Calibri" pitchFamily="34" charset="0"/>
              </a:rPr>
              <a:t>(7) Piaget’s theory of infant development were based on his observation of his own three children </a:t>
            </a:r>
            <a:r>
              <a:rPr lang="en-US" sz="3200" i="1" dirty="0" smtClean="0">
                <a:latin typeface="Calibri" pitchFamily="34" charset="0"/>
              </a:rPr>
              <a:t> </a:t>
            </a:r>
            <a:endParaRPr lang="en-US" sz="4800" i="1" dirty="0">
              <a:latin typeface="Calibri" pitchFamily="34" charset="0"/>
            </a:endParaRPr>
          </a:p>
        </p:txBody>
      </p:sp>
    </p:spTree>
    <p:extLst>
      <p:ext uri="{BB962C8B-B14F-4D97-AF65-F5344CB8AC3E}">
        <p14:creationId xmlns:p14="http://schemas.microsoft.com/office/powerpoint/2010/main" val="35370696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i="1" dirty="0" smtClean="0">
                <a:latin typeface="Calibri" pitchFamily="34" charset="0"/>
              </a:rPr>
              <a:t>What is Cognition?</a:t>
            </a:r>
            <a:endParaRPr lang="en-US" sz="4800" i="1" dirty="0">
              <a:latin typeface="Calibri" pitchFamily="34" charset="0"/>
            </a:endParaRPr>
          </a:p>
        </p:txBody>
      </p:sp>
      <p:sp>
        <p:nvSpPr>
          <p:cNvPr id="3" name="Content Placeholder 2"/>
          <p:cNvSpPr>
            <a:spLocks noGrp="1"/>
          </p:cNvSpPr>
          <p:nvPr>
            <p:ph idx="1"/>
          </p:nvPr>
        </p:nvSpPr>
        <p:spPr>
          <a:xfrm>
            <a:off x="1435608" y="1295400"/>
            <a:ext cx="4279392" cy="4953000"/>
          </a:xfrm>
        </p:spPr>
        <p:txBody>
          <a:bodyPr>
            <a:normAutofit fontScale="92500" lnSpcReduction="20000"/>
          </a:bodyPr>
          <a:lstStyle/>
          <a:p>
            <a:r>
              <a:rPr lang="en-US" i="1" dirty="0" smtClean="0">
                <a:latin typeface="Calibri" pitchFamily="34" charset="0"/>
              </a:rPr>
              <a:t>The term cognition is derived from the </a:t>
            </a:r>
            <a:r>
              <a:rPr lang="en-US" i="1" dirty="0" err="1" smtClean="0">
                <a:latin typeface="Calibri" pitchFamily="34" charset="0"/>
              </a:rPr>
              <a:t>latin</a:t>
            </a:r>
            <a:r>
              <a:rPr lang="en-US" i="1" dirty="0" smtClean="0">
                <a:latin typeface="Calibri" pitchFamily="34" charset="0"/>
              </a:rPr>
              <a:t> world “</a:t>
            </a:r>
            <a:r>
              <a:rPr lang="en-US" i="1" dirty="0" err="1" smtClean="0">
                <a:latin typeface="Calibri" pitchFamily="34" charset="0"/>
              </a:rPr>
              <a:t>cognoscoere</a:t>
            </a:r>
            <a:r>
              <a:rPr lang="en-US" i="1" dirty="0" smtClean="0">
                <a:latin typeface="Calibri" pitchFamily="34" charset="0"/>
              </a:rPr>
              <a:t>” which means “to know” or “ to </a:t>
            </a:r>
            <a:r>
              <a:rPr lang="en-US" i="1" dirty="0" err="1" smtClean="0">
                <a:latin typeface="Calibri" pitchFamily="34" charset="0"/>
              </a:rPr>
              <a:t>recognise</a:t>
            </a:r>
            <a:r>
              <a:rPr lang="en-US" i="1" dirty="0" smtClean="0">
                <a:latin typeface="Calibri" pitchFamily="34" charset="0"/>
              </a:rPr>
              <a:t>” or “ to </a:t>
            </a:r>
            <a:r>
              <a:rPr lang="en-US" i="1" dirty="0" err="1" smtClean="0">
                <a:latin typeface="Calibri" pitchFamily="34" charset="0"/>
              </a:rPr>
              <a:t>conceptualise</a:t>
            </a:r>
            <a:r>
              <a:rPr lang="en-US" i="1" dirty="0" smtClean="0">
                <a:latin typeface="Calibri" pitchFamily="34" charset="0"/>
              </a:rPr>
              <a:t>” .</a:t>
            </a:r>
          </a:p>
          <a:p>
            <a:r>
              <a:rPr lang="en-US" i="1" dirty="0" smtClean="0">
                <a:latin typeface="Calibri" pitchFamily="34" charset="0"/>
              </a:rPr>
              <a:t>Cognition is “ the mental action or process of acquiring knowledge and understanding through thought, experience, and the senses.”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3610494"/>
            <a:ext cx="2819400" cy="263790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600" y="685800"/>
            <a:ext cx="2819400" cy="2828925"/>
          </a:xfrm>
          <a:prstGeom prst="rect">
            <a:avLst/>
          </a:prstGeom>
        </p:spPr>
      </p:pic>
    </p:spTree>
    <p:extLst>
      <p:ext uri="{BB962C8B-B14F-4D97-AF65-F5344CB8AC3E}">
        <p14:creationId xmlns:p14="http://schemas.microsoft.com/office/powerpoint/2010/main" val="23524441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i="1" dirty="0" smtClean="0">
                <a:latin typeface="Calibri" pitchFamily="34" charset="0"/>
              </a:rPr>
              <a:t>What is cognitive development?</a:t>
            </a:r>
            <a:endParaRPr lang="en-US" sz="4800" i="1" dirty="0">
              <a:latin typeface="Calibri" pitchFamily="34" charset="0"/>
            </a:endParaRPr>
          </a:p>
        </p:txBody>
      </p:sp>
      <p:sp>
        <p:nvSpPr>
          <p:cNvPr id="3" name="Content Placeholder 2"/>
          <p:cNvSpPr>
            <a:spLocks noGrp="1"/>
          </p:cNvSpPr>
          <p:nvPr>
            <p:ph idx="1"/>
          </p:nvPr>
        </p:nvSpPr>
        <p:spPr/>
        <p:txBody>
          <a:bodyPr>
            <a:normAutofit/>
          </a:bodyPr>
          <a:lstStyle/>
          <a:p>
            <a:r>
              <a:rPr lang="en-US" sz="2400" i="1" dirty="0" smtClean="0">
                <a:latin typeface="Calibri" pitchFamily="34" charset="0"/>
              </a:rPr>
              <a:t>Cognitive Development is the emergence of the ability to think and understand</a:t>
            </a:r>
          </a:p>
          <a:p>
            <a:r>
              <a:rPr lang="en-US" sz="2400" i="1" dirty="0" smtClean="0">
                <a:latin typeface="Calibri" pitchFamily="34" charset="0"/>
              </a:rPr>
              <a:t>The acquisition of the ability to think, reason, problem solve.</a:t>
            </a:r>
          </a:p>
          <a:p>
            <a:r>
              <a:rPr lang="en-US" sz="2400" i="1" dirty="0" smtClean="0">
                <a:latin typeface="Calibri" pitchFamily="34" charset="0"/>
              </a:rPr>
              <a:t>It is the process by which people’s thinking changes across the life span.</a:t>
            </a:r>
          </a:p>
          <a:p>
            <a:r>
              <a:rPr lang="en-US" sz="2400" i="1" dirty="0" smtClean="0">
                <a:latin typeface="Calibri" pitchFamily="34" charset="0"/>
              </a:rPr>
              <a:t>Piaget studied Cognitive Development by observing children in particular, to examine how their thought processes changed with age.</a:t>
            </a:r>
          </a:p>
          <a:p>
            <a:r>
              <a:rPr lang="en-US" sz="2400" i="1" dirty="0" smtClean="0">
                <a:latin typeface="Calibri" pitchFamily="34" charset="0"/>
              </a:rPr>
              <a:t>It is the growing apprehension and adaptation to the physical and social environment.</a:t>
            </a:r>
            <a:endParaRPr lang="en-US" sz="2400" i="1" dirty="0">
              <a:latin typeface="Calibri" pitchFamily="34" charset="0"/>
            </a:endParaRPr>
          </a:p>
        </p:txBody>
      </p:sp>
    </p:spTree>
    <p:extLst>
      <p:ext uri="{BB962C8B-B14F-4D97-AF65-F5344CB8AC3E}">
        <p14:creationId xmlns:p14="http://schemas.microsoft.com/office/powerpoint/2010/main" val="3921575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i="1" dirty="0" smtClean="0">
                <a:latin typeface="Calibri" pitchFamily="34" charset="0"/>
              </a:rPr>
              <a:t>How Cognitive Development</a:t>
            </a:r>
            <a:br>
              <a:rPr lang="en-US" sz="4800" i="1" dirty="0" smtClean="0">
                <a:latin typeface="Calibri" pitchFamily="34" charset="0"/>
              </a:rPr>
            </a:br>
            <a:r>
              <a:rPr lang="en-US" sz="4800" i="1" dirty="0">
                <a:latin typeface="Calibri" pitchFamily="34" charset="0"/>
              </a:rPr>
              <a:t> </a:t>
            </a:r>
            <a:r>
              <a:rPr lang="en-US" sz="4800" i="1" dirty="0" smtClean="0">
                <a:latin typeface="Calibri" pitchFamily="34" charset="0"/>
              </a:rPr>
              <a:t>                    Occurs?</a:t>
            </a:r>
            <a:endParaRPr lang="en-US" sz="4800" i="1" dirty="0">
              <a:latin typeface="Calibri" pitchFamily="34" charset="0"/>
            </a:endParaRPr>
          </a:p>
        </p:txBody>
      </p:sp>
      <p:sp>
        <p:nvSpPr>
          <p:cNvPr id="3" name="Content Placeholder 2"/>
          <p:cNvSpPr>
            <a:spLocks noGrp="1"/>
          </p:cNvSpPr>
          <p:nvPr>
            <p:ph idx="1"/>
          </p:nvPr>
        </p:nvSpPr>
        <p:spPr/>
        <p:txBody>
          <a:bodyPr>
            <a:normAutofit/>
          </a:bodyPr>
          <a:lstStyle/>
          <a:p>
            <a:r>
              <a:rPr lang="en-US" sz="2800" i="1" dirty="0" smtClean="0">
                <a:latin typeface="Calibri" pitchFamily="34" charset="0"/>
              </a:rPr>
              <a:t>Cognitive Development is gradual and orderly changes by which mental process becomes more complex and sophisticated.</a:t>
            </a:r>
          </a:p>
          <a:p>
            <a:r>
              <a:rPr lang="en-US" sz="2800" i="1" dirty="0" smtClean="0">
                <a:latin typeface="Calibri" pitchFamily="34" charset="0"/>
              </a:rPr>
              <a:t>The essential development of cognition is the establishment of new schemes.</a:t>
            </a:r>
          </a:p>
          <a:p>
            <a:r>
              <a:rPr lang="en-US" sz="2800" i="1" dirty="0" smtClean="0">
                <a:latin typeface="Calibri" pitchFamily="34" charset="0"/>
              </a:rPr>
              <a:t>Assimilation and Accommodation are both the processes of the ways  of Cognitive Development.</a:t>
            </a:r>
          </a:p>
          <a:p>
            <a:r>
              <a:rPr lang="en-US" sz="2800" i="1" dirty="0" smtClean="0">
                <a:latin typeface="Calibri" pitchFamily="34" charset="0"/>
              </a:rPr>
              <a:t>The equilibration is the symbol of a new stage of the Cognitive Development.</a:t>
            </a:r>
            <a:endParaRPr lang="en-US" sz="2800" i="1" dirty="0">
              <a:latin typeface="Calibri" pitchFamily="34" charset="0"/>
            </a:endParaRPr>
          </a:p>
        </p:txBody>
      </p:sp>
    </p:spTree>
    <p:extLst>
      <p:ext uri="{BB962C8B-B14F-4D97-AF65-F5344CB8AC3E}">
        <p14:creationId xmlns:p14="http://schemas.microsoft.com/office/powerpoint/2010/main" val="11969359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i="1" dirty="0">
                <a:latin typeface="Calibri" pitchFamily="34" charset="0"/>
              </a:rPr>
              <a:t> </a:t>
            </a:r>
            <a:r>
              <a:rPr lang="en-US" sz="4800" i="1" dirty="0" smtClean="0">
                <a:latin typeface="Calibri" pitchFamily="34" charset="0"/>
              </a:rPr>
              <a:t>         Key Concepts</a:t>
            </a:r>
            <a:endParaRPr lang="en-US" sz="4800" i="1" dirty="0">
              <a:latin typeface="Calibri"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828800"/>
            <a:ext cx="7924800" cy="3676650"/>
          </a:xfrm>
        </p:spPr>
      </p:pic>
    </p:spTree>
    <p:extLst>
      <p:ext uri="{BB962C8B-B14F-4D97-AF65-F5344CB8AC3E}">
        <p14:creationId xmlns:p14="http://schemas.microsoft.com/office/powerpoint/2010/main" val="30465673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i="1" dirty="0" smtClean="0">
                <a:latin typeface="Calibri" pitchFamily="34" charset="0"/>
              </a:rPr>
              <a:t>(1) Schema</a:t>
            </a:r>
            <a:endParaRPr lang="en-US" sz="4800" i="1" dirty="0">
              <a:latin typeface="Calibri" pitchFamily="34" charset="0"/>
            </a:endParaRPr>
          </a:p>
        </p:txBody>
      </p:sp>
      <p:sp>
        <p:nvSpPr>
          <p:cNvPr id="3" name="Content Placeholder 2"/>
          <p:cNvSpPr>
            <a:spLocks noGrp="1"/>
          </p:cNvSpPr>
          <p:nvPr>
            <p:ph idx="1"/>
          </p:nvPr>
        </p:nvSpPr>
        <p:spPr>
          <a:xfrm>
            <a:off x="1435608" y="1447800"/>
            <a:ext cx="4507992" cy="4800600"/>
          </a:xfrm>
        </p:spPr>
        <p:txBody>
          <a:bodyPr>
            <a:normAutofit fontScale="92500" lnSpcReduction="10000"/>
          </a:bodyPr>
          <a:lstStyle/>
          <a:p>
            <a:r>
              <a:rPr lang="en-US" i="1" dirty="0" smtClean="0">
                <a:latin typeface="Calibri" pitchFamily="34" charset="0"/>
              </a:rPr>
              <a:t>Schema is an internal representation of the world. It helps an individual understand the world they inhabit . They are cognitive structures that represent a certain aspect of the world, and can be seen as categories which have certain pre-conceived ideas in them.</a:t>
            </a:r>
            <a:endParaRPr lang="en-US"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1200" y="1433945"/>
            <a:ext cx="3124200" cy="4419600"/>
          </a:xfrm>
          <a:prstGeom prst="rect">
            <a:avLst/>
          </a:prstGeom>
        </p:spPr>
      </p:pic>
    </p:spTree>
    <p:extLst>
      <p:ext uri="{BB962C8B-B14F-4D97-AF65-F5344CB8AC3E}">
        <p14:creationId xmlns:p14="http://schemas.microsoft.com/office/powerpoint/2010/main" val="4088387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i="1" dirty="0" smtClean="0">
                <a:latin typeface="Calibri" pitchFamily="34" charset="0"/>
              </a:rPr>
              <a:t>(2)Assimilation</a:t>
            </a:r>
            <a:endParaRPr lang="en-US" sz="4800" i="1" dirty="0">
              <a:latin typeface="Calibri" pitchFamily="34" charset="0"/>
            </a:endParaRPr>
          </a:p>
        </p:txBody>
      </p:sp>
      <p:sp>
        <p:nvSpPr>
          <p:cNvPr id="3" name="Content Placeholder 2"/>
          <p:cNvSpPr>
            <a:spLocks noGrp="1"/>
          </p:cNvSpPr>
          <p:nvPr>
            <p:ph idx="1"/>
          </p:nvPr>
        </p:nvSpPr>
        <p:spPr/>
        <p:txBody>
          <a:bodyPr/>
          <a:lstStyle/>
          <a:p>
            <a:r>
              <a:rPr lang="en-US" i="1" dirty="0" smtClean="0">
                <a:latin typeface="Calibri" pitchFamily="34" charset="0"/>
              </a:rPr>
              <a:t>It is using an existing schema to deal with a new object or situation. Here, the learner fits the new idea into what he already knows. In assimilation the schema is not changed it is only modified.</a:t>
            </a:r>
            <a:endParaRPr lang="en-US" i="1" dirty="0">
              <a:latin typeface="Calibr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3962400"/>
            <a:ext cx="6858000" cy="2779113"/>
          </a:xfrm>
          <a:prstGeom prst="rect">
            <a:avLst/>
          </a:prstGeom>
        </p:spPr>
      </p:pic>
    </p:spTree>
    <p:extLst>
      <p:ext uri="{BB962C8B-B14F-4D97-AF65-F5344CB8AC3E}">
        <p14:creationId xmlns:p14="http://schemas.microsoft.com/office/powerpoint/2010/main" val="416570179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254</TotalTime>
  <Words>894</Words>
  <Application>Microsoft Office PowerPoint</Application>
  <PresentationFormat>On-screen Show (4:3)</PresentationFormat>
  <Paragraphs>52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Solstice</vt:lpstr>
      <vt:lpstr>Piaget’s Theory of cognitive development CLASS  - 3rd YEAR BY- DR.Shakuntala Dulhani                        </vt:lpstr>
      <vt:lpstr>Jean Piaget(1869-1980): History BORN: August 9. 1869, Switzerland DIED: September 16, 1980(Age 84) PARENTS: Eldest son of Arthur Piaget and Rebecca Jackson. EDUCATION: Received Ph.D. from University of Neuchatel in 1918. WIFE: Married to Valentine Chatenay in 1923. CHILDREN: 3 children namely Jacqueline, Lucienne and Laurent whose intellectual development from infancy to language was studied by Piaget.</vt:lpstr>
      <vt:lpstr>                  Introduction (1)Jean Piaget(1869-1980) was one of the 20th century’s most influential researchers in the area of development of psychology. (2)He was originally trained in the areas of biology and philosophy and considered himself a ‘ Genetic Epistemologist’ (3)Piaget wanted to how children learned through their development in the study of knowledge. (4)He administered Binet’s IQ test in Paris and observed the children’s answers were qualitatively different (5)Piaget’s theory is based on the idea that developing child builds cognitive structures (6)He believes that the child’s cognitive structure increases with the development (7) Piaget’s theory of infant development were based on his observation of his own three children  </vt:lpstr>
      <vt:lpstr>What is Cognition?</vt:lpstr>
      <vt:lpstr>What is cognitive development?</vt:lpstr>
      <vt:lpstr>How Cognitive Development                      Occurs?</vt:lpstr>
      <vt:lpstr>          Key Concepts</vt:lpstr>
      <vt:lpstr>(1) Schema</vt:lpstr>
      <vt:lpstr>(2)Assimilation</vt:lpstr>
      <vt:lpstr>(3) Accommodation</vt:lpstr>
      <vt:lpstr>(4)Equilibration</vt:lpstr>
      <vt:lpstr>The Four Stages of Development</vt:lpstr>
      <vt:lpstr>(1) The Sensorimotor Stage              (Birth-2 years)</vt:lpstr>
      <vt:lpstr>(2) Preoperational Stage             (2-7 years)</vt:lpstr>
      <vt:lpstr>(3) Concrete Operational Stage                (7-12 years)</vt:lpstr>
      <vt:lpstr>PowerPoint Presentation</vt:lpstr>
      <vt:lpstr>(4) Formal Operational Stage             (12 years &amp; above)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Piaget’s Theory of cognitive  development</dc:title>
  <dc:creator>lenovo</dc:creator>
  <cp:lastModifiedBy>lenovo</cp:lastModifiedBy>
  <cp:revision>24</cp:revision>
  <dcterms:created xsi:type="dcterms:W3CDTF">2019-09-25T04:24:15Z</dcterms:created>
  <dcterms:modified xsi:type="dcterms:W3CDTF">2019-09-26T07:37:02Z</dcterms:modified>
</cp:coreProperties>
</file>