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7" r:id="rId3"/>
    <p:sldId id="268" r:id="rId4"/>
    <p:sldId id="26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0" r:id="rId13"/>
    <p:sldId id="271" r:id="rId14"/>
    <p:sldId id="272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0E019-601D-419F-A6F9-C0E264343ADA}" type="datetimeFigureOut">
              <a:rPr lang="en-US" smtClean="0"/>
              <a:pPr/>
              <a:t>9/21/2019</a:t>
            </a:fld>
            <a:endParaRPr lang="en-IN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9AA8C53-4755-4345-8355-6069AF0EBA1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0E019-601D-419F-A6F9-C0E264343ADA}" type="datetimeFigureOut">
              <a:rPr lang="en-US" smtClean="0"/>
              <a:pPr/>
              <a:t>9/21/2019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A8C53-4755-4345-8355-6069AF0EBA1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0E019-601D-419F-A6F9-C0E264343ADA}" type="datetimeFigureOut">
              <a:rPr lang="en-US" smtClean="0"/>
              <a:pPr/>
              <a:t>9/21/2019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A8C53-4755-4345-8355-6069AF0EBA1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0E019-601D-419F-A6F9-C0E264343ADA}" type="datetimeFigureOut">
              <a:rPr lang="en-US" smtClean="0"/>
              <a:pPr/>
              <a:t>9/21/2019</a:t>
            </a:fld>
            <a:endParaRPr lang="en-IN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IN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9AA8C53-4755-4345-8355-6069AF0EBA1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0E019-601D-419F-A6F9-C0E264343ADA}" type="datetimeFigureOut">
              <a:rPr lang="en-US" smtClean="0"/>
              <a:pPr/>
              <a:t>9/21/2019</a:t>
            </a:fld>
            <a:endParaRPr lang="en-IN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A8C53-4755-4345-8355-6069AF0EBA16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0E019-601D-419F-A6F9-C0E264343ADA}" type="datetimeFigureOut">
              <a:rPr lang="en-US" smtClean="0"/>
              <a:pPr/>
              <a:t>9/21/2019</a:t>
            </a:fld>
            <a:endParaRPr lang="en-IN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A8C53-4755-4345-8355-6069AF0EBA1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0E019-601D-419F-A6F9-C0E264343ADA}" type="datetimeFigureOut">
              <a:rPr lang="en-US" smtClean="0"/>
              <a:pPr/>
              <a:t>9/21/2019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09AA8C53-4755-4345-8355-6069AF0EBA16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0E019-601D-419F-A6F9-C0E264343ADA}" type="datetimeFigureOut">
              <a:rPr lang="en-US" smtClean="0"/>
              <a:pPr/>
              <a:t>9/21/2019</a:t>
            </a:fld>
            <a:endParaRPr lang="en-IN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A8C53-4755-4345-8355-6069AF0EBA1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0E019-601D-419F-A6F9-C0E264343ADA}" type="datetimeFigureOut">
              <a:rPr lang="en-US" smtClean="0"/>
              <a:pPr/>
              <a:t>9/21/2019</a:t>
            </a:fld>
            <a:endParaRPr lang="en-IN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A8C53-4755-4345-8355-6069AF0EBA1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0E019-601D-419F-A6F9-C0E264343ADA}" type="datetimeFigureOut">
              <a:rPr lang="en-US" smtClean="0"/>
              <a:pPr/>
              <a:t>9/21/2019</a:t>
            </a:fld>
            <a:endParaRPr lang="en-IN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A8C53-4755-4345-8355-6069AF0EBA1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0E019-601D-419F-A6F9-C0E264343ADA}" type="datetimeFigureOut">
              <a:rPr lang="en-US" smtClean="0"/>
              <a:pPr/>
              <a:t>9/21/2019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A8C53-4755-4345-8355-6069AF0EBA16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B90E019-601D-419F-A6F9-C0E264343ADA}" type="datetimeFigureOut">
              <a:rPr lang="en-US" smtClean="0"/>
              <a:pPr/>
              <a:t>9/21/2019</a:t>
            </a:fld>
            <a:endParaRPr lang="en-IN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9AA8C53-4755-4345-8355-6069AF0EBA16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584"/>
          </a:xfrm>
        </p:spPr>
        <p:txBody>
          <a:bodyPr/>
          <a:lstStyle/>
          <a:p>
            <a:r>
              <a:rPr lang="en-US" b="1" dirty="0" err="1" smtClean="0">
                <a:solidFill>
                  <a:schemeClr val="tx1"/>
                </a:solidFill>
              </a:rPr>
              <a:t>Preachings</a:t>
            </a:r>
            <a:r>
              <a:rPr lang="en-US" b="1" dirty="0" smtClean="0">
                <a:solidFill>
                  <a:schemeClr val="tx1"/>
                </a:solidFill>
              </a:rPr>
              <a:t> of </a:t>
            </a:r>
            <a:r>
              <a:rPr lang="en-US" b="1" dirty="0" err="1" smtClean="0">
                <a:solidFill>
                  <a:schemeClr val="tx1"/>
                </a:solidFill>
              </a:rPr>
              <a:t>Gautam</a:t>
            </a:r>
            <a:r>
              <a:rPr lang="en-US" b="1" dirty="0" smtClean="0">
                <a:solidFill>
                  <a:schemeClr val="tx1"/>
                </a:solidFill>
              </a:rPr>
              <a:t> Buddha…</a:t>
            </a:r>
            <a:endParaRPr lang="en-IN" b="1" dirty="0">
              <a:solidFill>
                <a:schemeClr val="tx1"/>
              </a:solidFill>
            </a:endParaRPr>
          </a:p>
        </p:txBody>
      </p:sp>
      <p:pic>
        <p:nvPicPr>
          <p:cNvPr id="5" name="Picture 4" descr="buddh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1285860"/>
            <a:ext cx="6953265" cy="521494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6786578" y="5786454"/>
            <a:ext cx="23574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Presented by-</a:t>
            </a:r>
          </a:p>
          <a:p>
            <a:r>
              <a:rPr lang="en-US" b="1" dirty="0" smtClean="0"/>
              <a:t>Dr. </a:t>
            </a:r>
            <a:r>
              <a:rPr lang="en-US" b="1" dirty="0" err="1" smtClean="0"/>
              <a:t>Ranjana</a:t>
            </a:r>
            <a:r>
              <a:rPr lang="en-US" b="1" dirty="0" smtClean="0"/>
              <a:t> Sharma</a:t>
            </a:r>
            <a:endParaRPr lang="en-IN" b="1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n-US" dirty="0" smtClean="0"/>
              <a:t>The fifth path…</a:t>
            </a:r>
            <a:endParaRPr lang="en-IN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The Fifth Path is </a:t>
            </a:r>
            <a:r>
              <a:rPr lang="en-US" sz="2400" b="1" dirty="0" smtClean="0">
                <a:solidFill>
                  <a:srgbClr val="C00000"/>
                </a:solidFill>
              </a:rPr>
              <a:t>“</a:t>
            </a:r>
            <a:r>
              <a:rPr lang="en-US" sz="2400" b="1" dirty="0" err="1" smtClean="0">
                <a:solidFill>
                  <a:srgbClr val="C00000"/>
                </a:solidFill>
              </a:rPr>
              <a:t>Samyagajiva</a:t>
            </a:r>
            <a:r>
              <a:rPr lang="en-US" sz="2400" b="1" dirty="0" smtClean="0">
                <a:solidFill>
                  <a:srgbClr val="C00000"/>
                </a:solidFill>
              </a:rPr>
              <a:t>”.</a:t>
            </a:r>
          </a:p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Right Livelihood.</a:t>
            </a:r>
          </a:p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One should earn his livelihood by honest means.</a:t>
            </a:r>
          </a:p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Means are as important as Goal.</a:t>
            </a:r>
          </a:p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Means and Goal both should be good. </a:t>
            </a:r>
          </a:p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To maintain life one should not take forbidden means.</a:t>
            </a:r>
          </a:p>
          <a:p>
            <a:pPr algn="just"/>
            <a:endParaRPr lang="en-IN" dirty="0">
              <a:solidFill>
                <a:srgbClr val="C00000"/>
              </a:solidFill>
            </a:endParaRPr>
          </a:p>
        </p:txBody>
      </p:sp>
      <p:pic>
        <p:nvPicPr>
          <p:cNvPr id="4" name="Picture 3" descr="t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8214" y="0"/>
            <a:ext cx="785786" cy="1047715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sixth path…</a:t>
            </a:r>
            <a:endParaRPr lang="en-IN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The Sixth Path is </a:t>
            </a:r>
            <a:r>
              <a:rPr lang="en-US" sz="2400" b="1" dirty="0" smtClean="0">
                <a:solidFill>
                  <a:srgbClr val="C00000"/>
                </a:solidFill>
              </a:rPr>
              <a:t>“</a:t>
            </a:r>
            <a:r>
              <a:rPr lang="en-US" sz="2400" b="1" dirty="0" err="1" smtClean="0">
                <a:solidFill>
                  <a:srgbClr val="C00000"/>
                </a:solidFill>
              </a:rPr>
              <a:t>Samyagvyayam</a:t>
            </a:r>
            <a:r>
              <a:rPr lang="en-US" sz="2400" b="1" dirty="0" smtClean="0">
                <a:solidFill>
                  <a:srgbClr val="C00000"/>
                </a:solidFill>
              </a:rPr>
              <a:t>”.</a:t>
            </a:r>
          </a:p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Right Effort.</a:t>
            </a:r>
          </a:p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We should constantly follow the Right Views, Right Resolve, Right Speech, Right Conduct and Right Livelihood.</a:t>
            </a:r>
          </a:p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Constantly following the above removes the deep rooted old evil ideas.</a:t>
            </a:r>
          </a:p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It prevents the arising of new evil thoughts. </a:t>
            </a:r>
            <a:endParaRPr lang="en-IN" sz="2400" dirty="0">
              <a:solidFill>
                <a:srgbClr val="C00000"/>
              </a:solidFill>
            </a:endParaRPr>
          </a:p>
        </p:txBody>
      </p:sp>
      <p:pic>
        <p:nvPicPr>
          <p:cNvPr id="4" name="Picture 3" descr="t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8214" y="0"/>
            <a:ext cx="785786" cy="1047715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seventh path…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The Seventh Path is </a:t>
            </a:r>
            <a:r>
              <a:rPr lang="en-US" sz="2400" b="1" dirty="0" smtClean="0">
                <a:solidFill>
                  <a:srgbClr val="C00000"/>
                </a:solidFill>
              </a:rPr>
              <a:t>“</a:t>
            </a:r>
            <a:r>
              <a:rPr lang="en-US" sz="2400" b="1" dirty="0" err="1" smtClean="0">
                <a:solidFill>
                  <a:srgbClr val="C00000"/>
                </a:solidFill>
              </a:rPr>
              <a:t>Samyaksmriti</a:t>
            </a:r>
            <a:r>
              <a:rPr lang="en-US" sz="2400" b="1" dirty="0" smtClean="0">
                <a:solidFill>
                  <a:srgbClr val="C00000"/>
                </a:solidFill>
              </a:rPr>
              <a:t>”.</a:t>
            </a:r>
          </a:p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Right Mindfulness.</a:t>
            </a:r>
          </a:p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We should always remember what we have learnt.</a:t>
            </a:r>
          </a:p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We should remember Body as Body , Sensation as Sensation, Mind as Mind, Mental State as Mental State.</a:t>
            </a:r>
          </a:p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We are neither Body nor Sensation nor Mind nor Mental State.</a:t>
            </a:r>
            <a:endParaRPr lang="en-IN" sz="2400" dirty="0">
              <a:solidFill>
                <a:srgbClr val="C00000"/>
              </a:solidFill>
            </a:endParaRPr>
          </a:p>
        </p:txBody>
      </p:sp>
      <p:pic>
        <p:nvPicPr>
          <p:cNvPr id="4" name="Picture 3" descr="t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8214" y="0"/>
            <a:ext cx="785786" cy="1047715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eighth path…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The Eighth Path is </a:t>
            </a:r>
            <a:r>
              <a:rPr lang="en-US" sz="2400" b="1" dirty="0" smtClean="0">
                <a:solidFill>
                  <a:srgbClr val="C00000"/>
                </a:solidFill>
              </a:rPr>
              <a:t>“</a:t>
            </a:r>
            <a:r>
              <a:rPr lang="en-US" sz="2400" b="1" dirty="0" err="1" smtClean="0">
                <a:solidFill>
                  <a:srgbClr val="C00000"/>
                </a:solidFill>
              </a:rPr>
              <a:t>Samyaksamadhi</a:t>
            </a:r>
            <a:r>
              <a:rPr lang="en-US" sz="2400" b="1" dirty="0" smtClean="0">
                <a:solidFill>
                  <a:srgbClr val="C00000"/>
                </a:solidFill>
              </a:rPr>
              <a:t>”.</a:t>
            </a:r>
          </a:p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Right Concentration.</a:t>
            </a:r>
          </a:p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The one who successfully follows the above seven paths reach the stage of </a:t>
            </a:r>
            <a:r>
              <a:rPr lang="en-US" sz="2400" b="1" dirty="0" smtClean="0">
                <a:solidFill>
                  <a:srgbClr val="C00000"/>
                </a:solidFill>
              </a:rPr>
              <a:t>Samadhi.</a:t>
            </a:r>
          </a:p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This stage makes one free from all </a:t>
            </a:r>
            <a:r>
              <a:rPr lang="en-US" sz="2400" b="1" dirty="0" smtClean="0">
                <a:solidFill>
                  <a:srgbClr val="C00000"/>
                </a:solidFill>
              </a:rPr>
              <a:t>Passions</a:t>
            </a:r>
            <a:r>
              <a:rPr lang="en-US" sz="2400" dirty="0" smtClean="0">
                <a:solidFill>
                  <a:srgbClr val="C00000"/>
                </a:solidFill>
              </a:rPr>
              <a:t> and </a:t>
            </a:r>
            <a:r>
              <a:rPr lang="en-US" sz="2400" b="1" dirty="0" smtClean="0">
                <a:solidFill>
                  <a:srgbClr val="C00000"/>
                </a:solidFill>
              </a:rPr>
              <a:t>Evil Thoughts</a:t>
            </a:r>
            <a:r>
              <a:rPr lang="en-US" sz="2400" dirty="0" smtClean="0">
                <a:solidFill>
                  <a:srgbClr val="C00000"/>
                </a:solidFill>
              </a:rPr>
              <a:t>.</a:t>
            </a:r>
          </a:p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This stage is “Cessation of Sufferings i.e. Nirvana”.</a:t>
            </a:r>
          </a:p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Nirvana is </a:t>
            </a:r>
            <a:r>
              <a:rPr lang="en-US" sz="2400" b="1" dirty="0" smtClean="0">
                <a:solidFill>
                  <a:srgbClr val="C00000"/>
                </a:solidFill>
              </a:rPr>
              <a:t>Absolute Knowledge </a:t>
            </a:r>
            <a:r>
              <a:rPr lang="en-US" sz="2400" dirty="0" smtClean="0">
                <a:solidFill>
                  <a:srgbClr val="C00000"/>
                </a:solidFill>
              </a:rPr>
              <a:t>and </a:t>
            </a:r>
            <a:r>
              <a:rPr lang="en-US" sz="2400" b="1" dirty="0" smtClean="0">
                <a:solidFill>
                  <a:srgbClr val="C00000"/>
                </a:solidFill>
              </a:rPr>
              <a:t>Eternal Bliss</a:t>
            </a:r>
            <a:r>
              <a:rPr lang="en-US" sz="2400" dirty="0" smtClean="0">
                <a:solidFill>
                  <a:srgbClr val="C00000"/>
                </a:solidFill>
              </a:rPr>
              <a:t>.</a:t>
            </a:r>
            <a:endParaRPr lang="en-IN" sz="2400" dirty="0" smtClean="0">
              <a:solidFill>
                <a:srgbClr val="C00000"/>
              </a:solidFill>
            </a:endParaRPr>
          </a:p>
          <a:p>
            <a:endParaRPr lang="en-IN" dirty="0"/>
          </a:p>
        </p:txBody>
      </p:sp>
      <p:pic>
        <p:nvPicPr>
          <p:cNvPr id="4" name="Picture 3" descr="t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8214" y="0"/>
            <a:ext cx="785786" cy="1047715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1928802"/>
            <a:ext cx="8686800" cy="1857388"/>
          </a:xfrm>
        </p:spPr>
        <p:txBody>
          <a:bodyPr>
            <a:normAutofit/>
          </a:bodyPr>
          <a:lstStyle/>
          <a:p>
            <a:r>
              <a:rPr lang="en-US" sz="4800" dirty="0" smtClean="0"/>
              <a:t>Thank you…..</a:t>
            </a:r>
            <a:endParaRPr lang="en-IN" sz="48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mtClean="0">
                <a:solidFill>
                  <a:schemeClr val="tx1"/>
                </a:solidFill>
              </a:rPr>
              <a:t>Historical Background</a:t>
            </a:r>
            <a:r>
              <a:rPr lang="en-IN" b="1" dirty="0" smtClean="0">
                <a:solidFill>
                  <a:schemeClr val="tx1"/>
                </a:solidFill>
              </a:rPr>
              <a:t>…</a:t>
            </a:r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Gautama Buddha was the founder of </a:t>
            </a:r>
            <a:r>
              <a:rPr lang="en-US" sz="2400" b="1" dirty="0" smtClean="0">
                <a:solidFill>
                  <a:srgbClr val="C00000"/>
                </a:solidFill>
              </a:rPr>
              <a:t>“Buddhism”.</a:t>
            </a:r>
          </a:p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He was born in </a:t>
            </a:r>
            <a:r>
              <a:rPr lang="en-US" sz="2400" b="1" dirty="0" smtClean="0">
                <a:solidFill>
                  <a:srgbClr val="C00000"/>
                </a:solidFill>
              </a:rPr>
              <a:t>Sixth century </a:t>
            </a:r>
            <a:r>
              <a:rPr lang="en-US" sz="2400" dirty="0" smtClean="0">
                <a:solidFill>
                  <a:srgbClr val="C00000"/>
                </a:solidFill>
              </a:rPr>
              <a:t>B.C</a:t>
            </a:r>
            <a:r>
              <a:rPr lang="en-US" sz="2400" dirty="0" smtClean="0">
                <a:solidFill>
                  <a:srgbClr val="C00000"/>
                </a:solidFill>
              </a:rPr>
              <a:t>. </a:t>
            </a:r>
            <a:r>
              <a:rPr lang="en-US" sz="2400" smtClean="0">
                <a:solidFill>
                  <a:srgbClr val="C00000"/>
                </a:solidFill>
              </a:rPr>
              <a:t>in a </a:t>
            </a:r>
            <a:r>
              <a:rPr lang="en-US" sz="2400" dirty="0" smtClean="0">
                <a:solidFill>
                  <a:srgbClr val="C00000"/>
                </a:solidFill>
              </a:rPr>
              <a:t>royal family.</a:t>
            </a:r>
          </a:p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His birth Place was </a:t>
            </a:r>
            <a:r>
              <a:rPr lang="en-US" sz="2400" dirty="0" err="1" smtClean="0">
                <a:solidFill>
                  <a:srgbClr val="C00000"/>
                </a:solidFill>
              </a:rPr>
              <a:t>Kapilavastu</a:t>
            </a:r>
            <a:r>
              <a:rPr lang="en-US" sz="2400" dirty="0" smtClean="0">
                <a:solidFill>
                  <a:srgbClr val="C00000"/>
                </a:solidFill>
              </a:rPr>
              <a:t>.</a:t>
            </a:r>
          </a:p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The place where he achieved </a:t>
            </a:r>
            <a:r>
              <a:rPr lang="en-US" sz="2400" b="1" u="sng" dirty="0" smtClean="0">
                <a:solidFill>
                  <a:srgbClr val="C00000"/>
                </a:solidFill>
              </a:rPr>
              <a:t>Salvation/</a:t>
            </a:r>
            <a:r>
              <a:rPr lang="en-US" sz="2400" b="1" u="sng" dirty="0" err="1" smtClean="0">
                <a:solidFill>
                  <a:srgbClr val="C00000"/>
                </a:solidFill>
              </a:rPr>
              <a:t>Nirvaan</a:t>
            </a:r>
            <a:r>
              <a:rPr lang="en-US" sz="2400" dirty="0" smtClean="0">
                <a:solidFill>
                  <a:srgbClr val="C00000"/>
                </a:solidFill>
              </a:rPr>
              <a:t>  was </a:t>
            </a:r>
            <a:r>
              <a:rPr lang="en-US" sz="2400" dirty="0" err="1" smtClean="0">
                <a:solidFill>
                  <a:srgbClr val="C00000"/>
                </a:solidFill>
              </a:rPr>
              <a:t>Lumbini</a:t>
            </a:r>
            <a:r>
              <a:rPr lang="en-US" sz="2400" dirty="0" smtClean="0">
                <a:solidFill>
                  <a:srgbClr val="C00000"/>
                </a:solidFill>
              </a:rPr>
              <a:t>.</a:t>
            </a:r>
          </a:p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His father’s name was </a:t>
            </a:r>
            <a:r>
              <a:rPr lang="en-US" sz="2400" dirty="0" err="1" smtClean="0">
                <a:solidFill>
                  <a:srgbClr val="C00000"/>
                </a:solidFill>
              </a:rPr>
              <a:t>Shuddodhan</a:t>
            </a:r>
            <a:r>
              <a:rPr lang="en-US" sz="2400" dirty="0" smtClean="0">
                <a:solidFill>
                  <a:srgbClr val="C00000"/>
                </a:solidFill>
              </a:rPr>
              <a:t> and mother’s name was Maya.</a:t>
            </a:r>
          </a:p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He was married to </a:t>
            </a:r>
            <a:r>
              <a:rPr lang="en-US" sz="2400" dirty="0" err="1" smtClean="0">
                <a:solidFill>
                  <a:srgbClr val="C00000"/>
                </a:solidFill>
              </a:rPr>
              <a:t>Yashodhara</a:t>
            </a:r>
            <a:r>
              <a:rPr lang="en-US" sz="2400" dirty="0" smtClean="0">
                <a:solidFill>
                  <a:srgbClr val="C00000"/>
                </a:solidFill>
              </a:rPr>
              <a:t> and had a son named </a:t>
            </a:r>
            <a:r>
              <a:rPr lang="en-US" sz="2400" dirty="0" err="1" smtClean="0">
                <a:solidFill>
                  <a:srgbClr val="C00000"/>
                </a:solidFill>
              </a:rPr>
              <a:t>Rahul</a:t>
            </a:r>
            <a:r>
              <a:rPr lang="en-US" sz="2400" dirty="0" smtClean="0">
                <a:solidFill>
                  <a:srgbClr val="C00000"/>
                </a:solidFill>
              </a:rPr>
              <a:t>.</a:t>
            </a:r>
          </a:p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His childhood name was  </a:t>
            </a:r>
            <a:r>
              <a:rPr lang="en-US" sz="2400" dirty="0" err="1" smtClean="0">
                <a:solidFill>
                  <a:srgbClr val="C00000"/>
                </a:solidFill>
              </a:rPr>
              <a:t>Siddharta</a:t>
            </a:r>
            <a:r>
              <a:rPr lang="en-US" sz="2400" dirty="0" smtClean="0">
                <a:solidFill>
                  <a:srgbClr val="C00000"/>
                </a:solidFill>
              </a:rPr>
              <a:t>.</a:t>
            </a:r>
            <a:endParaRPr lang="en-IN" sz="2400" dirty="0">
              <a:solidFill>
                <a:srgbClr val="C00000"/>
              </a:solidFill>
            </a:endParaRPr>
          </a:p>
        </p:txBody>
      </p:sp>
      <p:pic>
        <p:nvPicPr>
          <p:cNvPr id="4" name="Picture 3" descr="t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8214" y="0"/>
            <a:ext cx="785786" cy="1047715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mtClean="0">
                <a:solidFill>
                  <a:schemeClr val="tx1"/>
                </a:solidFill>
              </a:rPr>
              <a:t>F</a:t>
            </a:r>
            <a:r>
              <a:rPr lang="en-US" dirty="0" smtClean="0">
                <a:solidFill>
                  <a:schemeClr val="tx1"/>
                </a:solidFill>
              </a:rPr>
              <a:t>our</a:t>
            </a:r>
            <a:r>
              <a:rPr smtClean="0">
                <a:solidFill>
                  <a:schemeClr val="tx1"/>
                </a:solidFill>
              </a:rPr>
              <a:t> Noble Truths</a:t>
            </a:r>
            <a:r>
              <a:rPr lang="en-IN" dirty="0" smtClean="0">
                <a:solidFill>
                  <a:schemeClr val="tx1"/>
                </a:solidFill>
              </a:rPr>
              <a:t>…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There are Four Noble Truths.</a:t>
            </a:r>
          </a:p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The First Noble Truth is about “</a:t>
            </a:r>
            <a:r>
              <a:rPr lang="en-US" sz="2400" b="1" dirty="0" smtClean="0">
                <a:solidFill>
                  <a:srgbClr val="C00000"/>
                </a:solidFill>
              </a:rPr>
              <a:t>Suffering”.</a:t>
            </a:r>
          </a:p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The Second Noble Truth is about “</a:t>
            </a:r>
            <a:r>
              <a:rPr lang="en-US" sz="2400" b="1" dirty="0" smtClean="0">
                <a:solidFill>
                  <a:srgbClr val="C00000"/>
                </a:solidFill>
              </a:rPr>
              <a:t>Cause of Suffering”.</a:t>
            </a:r>
          </a:p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The Third Noble Truth is about the </a:t>
            </a:r>
            <a:r>
              <a:rPr lang="en-US" sz="2400" b="1" dirty="0" smtClean="0">
                <a:solidFill>
                  <a:srgbClr val="C00000"/>
                </a:solidFill>
              </a:rPr>
              <a:t>“Cessation of Suffering”.</a:t>
            </a:r>
          </a:p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The Fourth Noble Truth is about the </a:t>
            </a:r>
            <a:r>
              <a:rPr lang="en-US" sz="2400" b="1" dirty="0" smtClean="0">
                <a:solidFill>
                  <a:srgbClr val="C00000"/>
                </a:solidFill>
              </a:rPr>
              <a:t>“Path to liberation”</a:t>
            </a:r>
            <a:r>
              <a:rPr lang="en-US" sz="2400" dirty="0" smtClean="0">
                <a:solidFill>
                  <a:srgbClr val="C00000"/>
                </a:solidFill>
              </a:rPr>
              <a:t>. It comprises of 8 paths known as </a:t>
            </a:r>
            <a:r>
              <a:rPr lang="en-US" sz="2400" b="1" dirty="0" smtClean="0">
                <a:solidFill>
                  <a:srgbClr val="C00000"/>
                </a:solidFill>
              </a:rPr>
              <a:t>“</a:t>
            </a:r>
            <a:r>
              <a:rPr lang="en-US" sz="2400" b="1" dirty="0" err="1" smtClean="0">
                <a:solidFill>
                  <a:srgbClr val="C00000"/>
                </a:solidFill>
              </a:rPr>
              <a:t>Ashtaangik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Marg</a:t>
            </a:r>
            <a:r>
              <a:rPr lang="en-US" sz="2400" b="1" dirty="0" smtClean="0">
                <a:solidFill>
                  <a:srgbClr val="C00000"/>
                </a:solidFill>
              </a:rPr>
              <a:t>”.</a:t>
            </a:r>
          </a:p>
          <a:p>
            <a:endParaRPr lang="en-IN" dirty="0"/>
          </a:p>
        </p:txBody>
      </p:sp>
      <p:pic>
        <p:nvPicPr>
          <p:cNvPr id="4" name="Picture 3" descr="t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8214" y="0"/>
            <a:ext cx="785786" cy="1047715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  <a:ln>
            <a:noFill/>
          </a:ln>
        </p:spPr>
        <p:txBody>
          <a:bodyPr>
            <a:normAutofit/>
          </a:bodyPr>
          <a:lstStyle/>
          <a:p>
            <a:r>
              <a:rPr sz="3600" b="0" smtClean="0">
                <a:solidFill>
                  <a:schemeClr val="tx1"/>
                </a:solidFill>
              </a:rPr>
              <a:t>Ashta</a:t>
            </a:r>
            <a:r>
              <a:rPr lang="en-US" sz="3600" b="0" dirty="0" smtClean="0">
                <a:solidFill>
                  <a:schemeClr val="tx1"/>
                </a:solidFill>
              </a:rPr>
              <a:t>a</a:t>
            </a:r>
            <a:r>
              <a:rPr sz="3600" b="0" smtClean="0">
                <a:solidFill>
                  <a:schemeClr val="tx1"/>
                </a:solidFill>
              </a:rPr>
              <a:t>ngik Marg</a:t>
            </a:r>
            <a:r>
              <a:rPr lang="en-US" sz="3600" b="0" dirty="0" smtClean="0">
                <a:solidFill>
                  <a:schemeClr val="tx1"/>
                </a:solidFill>
              </a:rPr>
              <a:t>…</a:t>
            </a:r>
            <a:r>
              <a:rPr lang="en-IN" sz="3600" b="1" dirty="0" smtClean="0">
                <a:solidFill>
                  <a:schemeClr val="bg1"/>
                </a:solidFill>
              </a:rPr>
              <a:t>…</a:t>
            </a:r>
            <a:endParaRPr lang="en-IN" sz="36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The Fourth Noble Truth is also called “</a:t>
            </a:r>
            <a:r>
              <a:rPr lang="en-US" sz="2400" b="1" dirty="0" err="1" smtClean="0">
                <a:solidFill>
                  <a:srgbClr val="C00000"/>
                </a:solidFill>
              </a:rPr>
              <a:t>Ashtaangik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Marg</a:t>
            </a:r>
            <a:r>
              <a:rPr lang="en-US" sz="2400" b="1" dirty="0" smtClean="0">
                <a:solidFill>
                  <a:srgbClr val="C00000"/>
                </a:solidFill>
              </a:rPr>
              <a:t>”. </a:t>
            </a:r>
            <a:r>
              <a:rPr lang="en-US" sz="2400" dirty="0" smtClean="0">
                <a:solidFill>
                  <a:srgbClr val="C00000"/>
                </a:solidFill>
              </a:rPr>
              <a:t>There are eight steps or rule called eightfold noble path .</a:t>
            </a:r>
          </a:p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These </a:t>
            </a:r>
            <a:r>
              <a:rPr lang="en-US" sz="2400" dirty="0" err="1" smtClean="0">
                <a:solidFill>
                  <a:srgbClr val="C00000"/>
                </a:solidFill>
              </a:rPr>
              <a:t>marg</a:t>
            </a:r>
            <a:r>
              <a:rPr lang="en-US" sz="2400" dirty="0" smtClean="0">
                <a:solidFill>
                  <a:srgbClr val="C00000"/>
                </a:solidFill>
              </a:rPr>
              <a:t> lead man to a state free from misery.</a:t>
            </a:r>
          </a:p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This path is nutshell of Buddha Ethics</a:t>
            </a:r>
          </a:p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This path is for Monks as well as for Common Men.</a:t>
            </a:r>
            <a:endParaRPr lang="en-IN" sz="2400" dirty="0">
              <a:solidFill>
                <a:srgbClr val="C00000"/>
              </a:solidFill>
            </a:endParaRPr>
          </a:p>
        </p:txBody>
      </p:sp>
      <p:pic>
        <p:nvPicPr>
          <p:cNvPr id="4" name="Picture 3" descr="t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8214" y="0"/>
            <a:ext cx="785786" cy="1047715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6" name="Content Placeholder 5" descr="eightfold-path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First Path…</a:t>
            </a:r>
            <a:endParaRPr lang="en-IN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The first path is </a:t>
            </a:r>
            <a:r>
              <a:rPr lang="en-US" sz="2400" b="1" dirty="0" smtClean="0">
                <a:solidFill>
                  <a:srgbClr val="C00000"/>
                </a:solidFill>
              </a:rPr>
              <a:t>“</a:t>
            </a:r>
            <a:r>
              <a:rPr lang="en-US" sz="2400" b="1" dirty="0" err="1" smtClean="0">
                <a:solidFill>
                  <a:srgbClr val="C00000"/>
                </a:solidFill>
              </a:rPr>
              <a:t>Samyagdrishti</a:t>
            </a:r>
            <a:r>
              <a:rPr lang="en-US" sz="2400" b="1" dirty="0" smtClean="0">
                <a:solidFill>
                  <a:srgbClr val="C00000"/>
                </a:solidFill>
              </a:rPr>
              <a:t>”</a:t>
            </a:r>
          </a:p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Right views.</a:t>
            </a:r>
          </a:p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We have wrong views [</a:t>
            </a:r>
            <a:r>
              <a:rPr lang="en-US" sz="2400" dirty="0" err="1" smtClean="0">
                <a:solidFill>
                  <a:srgbClr val="C00000"/>
                </a:solidFill>
              </a:rPr>
              <a:t>mithyadrishti</a:t>
            </a:r>
            <a:r>
              <a:rPr lang="en-US" sz="2400" dirty="0" smtClean="0">
                <a:solidFill>
                  <a:srgbClr val="C00000"/>
                </a:solidFill>
              </a:rPr>
              <a:t> ] about the self and the world .</a:t>
            </a:r>
          </a:p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This wrong views is the root cause of our sufferings.</a:t>
            </a:r>
            <a:endParaRPr lang="en-IN" sz="2400" dirty="0" smtClean="0">
              <a:solidFill>
                <a:srgbClr val="C00000"/>
              </a:solidFill>
            </a:endParaRPr>
          </a:p>
          <a:p>
            <a:endParaRPr lang="en-IN" dirty="0"/>
          </a:p>
        </p:txBody>
      </p:sp>
      <p:pic>
        <p:nvPicPr>
          <p:cNvPr id="5" name="Picture 4" descr="t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8214" y="0"/>
            <a:ext cx="785786" cy="1047715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second path…</a:t>
            </a:r>
            <a:endParaRPr lang="en-IN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The Second Path is </a:t>
            </a:r>
            <a:r>
              <a:rPr lang="en-US" sz="2400" b="1" dirty="0" smtClean="0">
                <a:solidFill>
                  <a:srgbClr val="C00000"/>
                </a:solidFill>
              </a:rPr>
              <a:t>“</a:t>
            </a:r>
            <a:r>
              <a:rPr lang="en-US" sz="2400" b="1" dirty="0" err="1" smtClean="0">
                <a:solidFill>
                  <a:srgbClr val="C00000"/>
                </a:solidFill>
              </a:rPr>
              <a:t>Samyaksankalp</a:t>
            </a:r>
            <a:r>
              <a:rPr lang="en-US" sz="2400" dirty="0" smtClean="0">
                <a:solidFill>
                  <a:srgbClr val="C00000"/>
                </a:solidFill>
              </a:rPr>
              <a:t>”.</a:t>
            </a:r>
          </a:p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Right resolve.</a:t>
            </a:r>
          </a:p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When we decide to lead a life according to right views i.e. </a:t>
            </a:r>
            <a:r>
              <a:rPr lang="en-US" sz="2400" dirty="0" err="1" smtClean="0">
                <a:solidFill>
                  <a:srgbClr val="C00000"/>
                </a:solidFill>
              </a:rPr>
              <a:t>Samyagdrishti</a:t>
            </a:r>
            <a:r>
              <a:rPr lang="en-US" sz="2400" dirty="0" smtClean="0">
                <a:solidFill>
                  <a:srgbClr val="C00000"/>
                </a:solidFill>
              </a:rPr>
              <a:t>.</a:t>
            </a:r>
          </a:p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We reform our life in the light of truth.</a:t>
            </a:r>
          </a:p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We give up worldliness , ill-feelings ,doing any harm to others.</a:t>
            </a:r>
          </a:p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This is right determination.</a:t>
            </a:r>
            <a:endParaRPr lang="en-IN" sz="2400" dirty="0" smtClean="0">
              <a:solidFill>
                <a:srgbClr val="C00000"/>
              </a:solidFill>
            </a:endParaRPr>
          </a:p>
          <a:p>
            <a:endParaRPr lang="en-IN" dirty="0"/>
          </a:p>
        </p:txBody>
      </p:sp>
      <p:pic>
        <p:nvPicPr>
          <p:cNvPr id="4" name="Picture 3" descr="t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8214" y="0"/>
            <a:ext cx="785786" cy="1047715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third path…</a:t>
            </a:r>
            <a:endParaRPr lang="en-IN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The Third path is “</a:t>
            </a:r>
            <a:r>
              <a:rPr lang="en-US" sz="2400" b="1" dirty="0" err="1" smtClean="0">
                <a:solidFill>
                  <a:srgbClr val="C00000"/>
                </a:solidFill>
              </a:rPr>
              <a:t>Samyakvak</a:t>
            </a:r>
            <a:r>
              <a:rPr lang="en-US" sz="2400" b="1" dirty="0" smtClean="0">
                <a:solidFill>
                  <a:srgbClr val="C00000"/>
                </a:solidFill>
              </a:rPr>
              <a:t>”.</a:t>
            </a:r>
          </a:p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Right Speech.</a:t>
            </a:r>
          </a:p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Right Determination to guide and control our speech.</a:t>
            </a:r>
          </a:p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The Right Speech must be free from Lying , Slander , Unkind Words and Frivolous Talk.</a:t>
            </a:r>
          </a:p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The Right Speech consists of Truth and Love.</a:t>
            </a:r>
            <a:endParaRPr lang="en-IN" sz="2400" dirty="0">
              <a:solidFill>
                <a:srgbClr val="C00000"/>
              </a:solidFill>
            </a:endParaRPr>
          </a:p>
        </p:txBody>
      </p:sp>
      <p:pic>
        <p:nvPicPr>
          <p:cNvPr id="4" name="Picture 3" descr="t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8214" y="0"/>
            <a:ext cx="785786" cy="1047715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fourth Path…</a:t>
            </a:r>
            <a:endParaRPr lang="en-IN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The Fourth Path is </a:t>
            </a:r>
            <a:r>
              <a:rPr lang="en-US" sz="2400" b="1" dirty="0" smtClean="0">
                <a:solidFill>
                  <a:srgbClr val="C00000"/>
                </a:solidFill>
              </a:rPr>
              <a:t>“</a:t>
            </a:r>
            <a:r>
              <a:rPr lang="en-US" sz="2400" b="1" dirty="0" err="1" smtClean="0">
                <a:solidFill>
                  <a:srgbClr val="C00000"/>
                </a:solidFill>
              </a:rPr>
              <a:t>Samyakkarmant</a:t>
            </a:r>
            <a:r>
              <a:rPr lang="en-US" sz="2400" b="1" dirty="0" smtClean="0">
                <a:solidFill>
                  <a:srgbClr val="C00000"/>
                </a:solidFill>
              </a:rPr>
              <a:t>”.</a:t>
            </a:r>
          </a:p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Right Conduct.</a:t>
            </a:r>
          </a:p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Right Determination should come into Right Action. </a:t>
            </a:r>
          </a:p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Right speech should convert into Good Conduct.</a:t>
            </a:r>
          </a:p>
          <a:p>
            <a:pPr algn="just"/>
            <a:r>
              <a:rPr lang="en-US" sz="2400" dirty="0" smtClean="0">
                <a:solidFill>
                  <a:srgbClr val="C00000"/>
                </a:solidFill>
              </a:rPr>
              <a:t>Right conduct includes </a:t>
            </a:r>
            <a:r>
              <a:rPr lang="en-US" sz="2400" b="1" dirty="0" smtClean="0">
                <a:solidFill>
                  <a:srgbClr val="C00000"/>
                </a:solidFill>
              </a:rPr>
              <a:t>“</a:t>
            </a:r>
            <a:r>
              <a:rPr lang="en-US" sz="2400" b="1" dirty="0" err="1" smtClean="0">
                <a:solidFill>
                  <a:srgbClr val="C00000"/>
                </a:solidFill>
              </a:rPr>
              <a:t>Panchsheel</a:t>
            </a:r>
            <a:r>
              <a:rPr lang="en-US" sz="2400" b="1" dirty="0" smtClean="0">
                <a:solidFill>
                  <a:srgbClr val="C00000"/>
                </a:solidFill>
              </a:rPr>
              <a:t>”.</a:t>
            </a:r>
          </a:p>
          <a:p>
            <a:pPr algn="just"/>
            <a:r>
              <a:rPr lang="en-US" sz="2400" dirty="0" err="1" smtClean="0">
                <a:solidFill>
                  <a:srgbClr val="C00000"/>
                </a:solidFill>
              </a:rPr>
              <a:t>Panchsheel</a:t>
            </a:r>
            <a:r>
              <a:rPr lang="en-US" sz="2400" dirty="0" smtClean="0">
                <a:solidFill>
                  <a:srgbClr val="C00000"/>
                </a:solidFill>
              </a:rPr>
              <a:t> are Five Vows i.e. </a:t>
            </a:r>
            <a:r>
              <a:rPr lang="en-US" sz="2400" b="1" dirty="0" smtClean="0">
                <a:solidFill>
                  <a:srgbClr val="C00000"/>
                </a:solidFill>
              </a:rPr>
              <a:t>No Killing, No Stealing, No Sensuality, No Lying and No Intoxication.</a:t>
            </a:r>
            <a:endParaRPr lang="en-IN" sz="2400" b="1" dirty="0" smtClean="0">
              <a:solidFill>
                <a:srgbClr val="C00000"/>
              </a:solidFill>
            </a:endParaRPr>
          </a:p>
          <a:p>
            <a:endParaRPr lang="en-IN" dirty="0"/>
          </a:p>
        </p:txBody>
      </p:sp>
      <p:pic>
        <p:nvPicPr>
          <p:cNvPr id="4" name="Picture 3" descr="t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8214" y="0"/>
            <a:ext cx="785786" cy="1047715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116</TotalTime>
  <Words>628</Words>
  <Application>Microsoft Office PowerPoint</Application>
  <PresentationFormat>On-screen Show (4:3)</PresentationFormat>
  <Paragraphs>74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Trek</vt:lpstr>
      <vt:lpstr>Preachings of Gautam Buddha…</vt:lpstr>
      <vt:lpstr>Historical Background…</vt:lpstr>
      <vt:lpstr>Four Noble Truths…</vt:lpstr>
      <vt:lpstr>Ashtaangik Marg……</vt:lpstr>
      <vt:lpstr>Slide 5</vt:lpstr>
      <vt:lpstr>The First Path…</vt:lpstr>
      <vt:lpstr>The second path…</vt:lpstr>
      <vt:lpstr>The third path…</vt:lpstr>
      <vt:lpstr>The fourth Path…</vt:lpstr>
      <vt:lpstr>The fifth path…</vt:lpstr>
      <vt:lpstr>The sixth path…</vt:lpstr>
      <vt:lpstr>The seventh path…</vt:lpstr>
      <vt:lpstr>The eighth path…</vt:lpstr>
      <vt:lpstr>Thank you…..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Preachings of Gautam Buddha…</dc:title>
  <dc:creator>user</dc:creator>
  <cp:lastModifiedBy>user</cp:lastModifiedBy>
  <cp:revision>47</cp:revision>
  <dcterms:created xsi:type="dcterms:W3CDTF">2019-09-18T11:34:51Z</dcterms:created>
  <dcterms:modified xsi:type="dcterms:W3CDTF">2019-09-20T19:48:55Z</dcterms:modified>
</cp:coreProperties>
</file>